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74" r:id="rId3"/>
    <p:sldId id="276" r:id="rId4"/>
    <p:sldId id="277" r:id="rId5"/>
    <p:sldId id="280" r:id="rId6"/>
    <p:sldId id="281" r:id="rId7"/>
    <p:sldId id="262" r:id="rId8"/>
    <p:sldId id="269" r:id="rId9"/>
    <p:sldId id="270" r:id="rId10"/>
    <p:sldId id="271" r:id="rId11"/>
    <p:sldId id="272" r:id="rId12"/>
    <p:sldId id="275" r:id="rId13"/>
    <p:sldId id="260" r:id="rId14"/>
  </p:sldIdLst>
  <p:sldSz cx="12190413" cy="6858000"/>
  <p:notesSz cx="6858000" cy="9144000"/>
  <p:embeddedFontLst>
    <p:embeddedFont>
      <p:font typeface="Gotham Pro" panose="020005030400000200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A8DC"/>
    <a:srgbClr val="114C7D"/>
    <a:srgbClr val="0097C0"/>
    <a:srgbClr val="00ADD9"/>
    <a:srgbClr val="FFFFFF"/>
    <a:srgbClr val="0091B8"/>
    <a:srgbClr val="004985"/>
    <a:srgbClr val="1663A4"/>
    <a:srgbClr val="C9DEF3"/>
    <a:srgbClr val="AFD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38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281" y="2130426"/>
            <a:ext cx="10361851" cy="1470025"/>
          </a:xfrm>
        </p:spPr>
        <p:txBody>
          <a:bodyPr>
            <a:normAutofit/>
          </a:bodyPr>
          <a:lstStyle>
            <a:lvl1pPr>
              <a:defRPr sz="3200" b="0">
                <a:solidFill>
                  <a:srgbClr val="00ADD9"/>
                </a:solidFill>
                <a:latin typeface="Gotham Pro Medium" pitchFamily="2" charset="0"/>
                <a:cs typeface="Gotham Pro Medium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 b="1">
                <a:solidFill>
                  <a:srgbClr val="1663A4"/>
                </a:solidFill>
                <a:latin typeface="Gotham Pro" pitchFamily="2" charset="0"/>
                <a:cs typeface="Gotham Pr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EE997-5520-408B-BD30-2B944799F37E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2400" b="1" kern="1200" dirty="0">
          <a:solidFill>
            <a:srgbClr val="1663A4"/>
          </a:solidFill>
          <a:latin typeface="Gotham Pro" pitchFamily="2" charset="0"/>
          <a:ea typeface="+mj-ea"/>
          <a:cs typeface="Gotham Pro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ADD9"/>
        </a:buClr>
        <a:buSzPct val="130000"/>
        <a:buFont typeface="Wingdings" pitchFamily="2" charset="2"/>
        <a:buChar char="§"/>
        <a:defRPr sz="2000" kern="1200">
          <a:solidFill>
            <a:srgbClr val="00498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663A4"/>
        </a:buClr>
        <a:buSzPct val="13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4985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2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mvalyukh@mail.ru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mailto:mvalyukh@mail.r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1026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5105206" y="260648"/>
              <a:ext cx="1980000" cy="1980000"/>
            </a:xfrm>
            <a:prstGeom prst="rect">
              <a:avLst/>
            </a:prstGeom>
            <a:noFill/>
          </p:spPr>
        </p:pic>
        <p:pic>
          <p:nvPicPr>
            <p:cNvPr id="1034" name="Picture 10" descr="E:\РАБОТА\3 конгресс ВСП\2025\XVI Конгресс шаблон презентации\элементы презентации\0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319737" cy="1620000"/>
            </a:xfrm>
            <a:prstGeom prst="rect">
              <a:avLst/>
            </a:prstGeom>
            <a:noFill/>
          </p:spPr>
        </p:pic>
        <p:pic>
          <p:nvPicPr>
            <p:cNvPr id="1035" name="Picture 11" descr="E:\РАБОТА\3 конгресс ВСП\2025\XVI Конгресс шаблон презентации\элементы презентации\03.png"/>
            <p:cNvPicPr>
              <a:picLocks noChangeAspect="1" noChangeArrowheads="1"/>
            </p:cNvPicPr>
            <p:nvPr/>
          </p:nvPicPr>
          <p:blipFill>
            <a:blip r:embed="rId4" cstate="print"/>
            <a:srcRect l="-834"/>
            <a:stretch>
              <a:fillRect/>
            </a:stretch>
          </p:blipFill>
          <p:spPr bwMode="auto">
            <a:xfrm>
              <a:off x="6746186" y="4698000"/>
              <a:ext cx="5444227" cy="2160000"/>
            </a:xfrm>
            <a:prstGeom prst="rect">
              <a:avLst/>
            </a:prstGeom>
            <a:noFill/>
          </p:spPr>
        </p:pic>
        <p:pic>
          <p:nvPicPr>
            <p:cNvPr id="1037" name="Picture 13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9490833" y="-1079578"/>
              <a:ext cx="1620000" cy="3779157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10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" y="5778000"/>
              <a:ext cx="5007082" cy="1080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2130426"/>
            <a:ext cx="12190412" cy="19466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ADD9"/>
                </a:solidFill>
                <a:latin typeface="Gotham Pro Medium" pitchFamily="2" charset="0"/>
                <a:cs typeface="Gotham Pro Medium" pitchFamily="2" charset="0"/>
              </a:rPr>
              <a:t>МОНИТОРИНГ ЛЕКАРСТВЕННОГО ОБЕСПЕЧЕНИЯ </a:t>
            </a:r>
            <a:r>
              <a:rPr lang="ru-RU" sz="3600" b="1" dirty="0" smtClean="0">
                <a:latin typeface="Gotham Pro Medium" pitchFamily="2" charset="0"/>
                <a:cs typeface="Gotham Pro Medium" pitchFamily="2" charset="0"/>
              </a:rPr>
              <a:t>ПАЦИЕНТ</a:t>
            </a:r>
            <a:r>
              <a:rPr lang="ru-RU" sz="3600" b="1" dirty="0" smtClean="0">
                <a:solidFill>
                  <a:srgbClr val="00ADD9"/>
                </a:solidFill>
                <a:latin typeface="Gotham Pro Medium" pitchFamily="2" charset="0"/>
                <a:cs typeface="Gotham Pro Medium" pitchFamily="2" charset="0"/>
              </a:rPr>
              <a:t>ОВ С РАССЕЯННЫМ СКЛЕРОЗОМ, </a:t>
            </a:r>
            <a:br>
              <a:rPr lang="ru-RU" sz="3600" b="1" dirty="0" smtClean="0">
                <a:solidFill>
                  <a:srgbClr val="00ADD9"/>
                </a:solidFill>
                <a:latin typeface="Gotham Pro Medium" pitchFamily="2" charset="0"/>
                <a:cs typeface="Gotham Pro Medium" pitchFamily="2" charset="0"/>
              </a:rPr>
            </a:br>
            <a:r>
              <a:rPr lang="ru-RU" sz="3600" b="1" dirty="0" smtClean="0">
                <a:solidFill>
                  <a:srgbClr val="00ADD9"/>
                </a:solidFill>
                <a:latin typeface="Gotham Pro Medium" pitchFamily="2" charset="0"/>
                <a:cs typeface="Gotham Pro Medium" pitchFamily="2" charset="0"/>
              </a:rPr>
              <a:t>2008-2025</a:t>
            </a:r>
            <a:endParaRPr lang="ru-RU" sz="3600" b="1" dirty="0">
              <a:solidFill>
                <a:srgbClr val="00ADD9"/>
              </a:solidFill>
              <a:latin typeface="Gotham Pro Medium" pitchFamily="2" charset="0"/>
              <a:cs typeface="Gotham Pro Medium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4077072"/>
            <a:ext cx="8533289" cy="1296144"/>
          </a:xfrm>
        </p:spPr>
        <p:txBody>
          <a:bodyPr>
            <a:noAutofit/>
          </a:bodyPr>
          <a:lstStyle/>
          <a:p>
            <a:pPr defTabSz="685800">
              <a:buClr>
                <a:srgbClr val="35A5D6"/>
              </a:buClr>
            </a:pPr>
            <a:r>
              <a:rPr lang="ru-RU" sz="2800" b="1" dirty="0" err="1" smtClean="0">
                <a:solidFill>
                  <a:srgbClr val="004985"/>
                </a:solidFill>
              </a:rPr>
              <a:t>Валюх</a:t>
            </a:r>
            <a:r>
              <a:rPr lang="ru-RU" sz="2800" b="1" dirty="0" smtClean="0">
                <a:solidFill>
                  <a:srgbClr val="004985"/>
                </a:solidFill>
              </a:rPr>
              <a:t> Марина Васильевна</a:t>
            </a:r>
            <a:endParaRPr lang="ru-RU" sz="2800" b="1" dirty="0">
              <a:solidFill>
                <a:srgbClr val="004985"/>
              </a:solidFill>
            </a:endParaRPr>
          </a:p>
          <a:p>
            <a:pPr defTabSz="685800">
              <a:buClr>
                <a:srgbClr val="35A5D6"/>
              </a:buClr>
            </a:pPr>
            <a:r>
              <a:rPr lang="ru-RU" sz="1600" dirty="0" smtClean="0">
                <a:solidFill>
                  <a:srgbClr val="004985"/>
                </a:solidFill>
              </a:rPr>
              <a:t>Вице-президент ОООИБРС по работе с регионами, </a:t>
            </a:r>
            <a:br>
              <a:rPr lang="ru-RU" sz="1600" dirty="0" smtClean="0">
                <a:solidFill>
                  <a:srgbClr val="004985"/>
                </a:solidFill>
              </a:rPr>
            </a:br>
            <a:r>
              <a:rPr lang="ru-RU" sz="1600" dirty="0" smtClean="0">
                <a:solidFill>
                  <a:srgbClr val="004985"/>
                </a:solidFill>
              </a:rPr>
              <a:t>президент и руководитель проектов </a:t>
            </a:r>
            <a:r>
              <a:rPr lang="ru-RU" sz="1600" dirty="0" err="1" smtClean="0">
                <a:solidFill>
                  <a:srgbClr val="004985"/>
                </a:solidFill>
              </a:rPr>
              <a:t>СПбРООИБРС</a:t>
            </a:r>
            <a:r>
              <a:rPr lang="ru-RU" sz="1600" dirty="0" smtClean="0">
                <a:solidFill>
                  <a:srgbClr val="004985"/>
                </a:solidFill>
              </a:rPr>
              <a:t> «Опора-М», </a:t>
            </a:r>
            <a:br>
              <a:rPr lang="ru-RU" sz="1600" dirty="0" smtClean="0">
                <a:solidFill>
                  <a:srgbClr val="004985"/>
                </a:solidFill>
              </a:rPr>
            </a:br>
            <a:r>
              <a:rPr lang="ru-RU" sz="1600" dirty="0" smtClean="0">
                <a:solidFill>
                  <a:srgbClr val="004985"/>
                </a:solidFill>
              </a:rPr>
              <a:t>магистр общественного здравоохранения  </a:t>
            </a:r>
            <a:r>
              <a:rPr lang="ru-RU" sz="1600" dirty="0">
                <a:solidFill>
                  <a:srgbClr val="004985"/>
                </a:solidFill>
              </a:rPr>
              <a:t/>
            </a:r>
            <a:br>
              <a:rPr lang="ru-RU" sz="1600" dirty="0">
                <a:solidFill>
                  <a:srgbClr val="004985"/>
                </a:solidFill>
              </a:rPr>
            </a:br>
            <a:endParaRPr lang="ru-RU" sz="1600" dirty="0">
              <a:solidFill>
                <a:srgbClr val="004985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A61B07-BDAC-8E40-A78F-CF9E4CB8763B}"/>
              </a:ext>
            </a:extLst>
          </p:cNvPr>
          <p:cNvSpPr txBox="1">
            <a:spLocks/>
          </p:cNvSpPr>
          <p:nvPr/>
        </p:nvSpPr>
        <p:spPr>
          <a:xfrm>
            <a:off x="3233142" y="5517232"/>
            <a:ext cx="5724128" cy="4746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algn="ctr" defTabSz="685800">
              <a:buClr>
                <a:srgbClr val="35A5D6"/>
              </a:buClr>
            </a:pPr>
            <a:r>
              <a:rPr lang="ru-RU" sz="1600" dirty="0">
                <a:solidFill>
                  <a:srgbClr val="00ADD9"/>
                </a:solidFill>
                <a:ea typeface="+mj-ea"/>
              </a:rPr>
              <a:t>Москва, 20–25 ноября 2025</a:t>
            </a:r>
          </a:p>
          <a:p>
            <a:pPr algn="ctr" defTabSz="685800">
              <a:buClr>
                <a:srgbClr val="35A5D6"/>
              </a:buClr>
            </a:pPr>
            <a:r>
              <a:rPr lang="en-US" sz="1600" dirty="0">
                <a:solidFill>
                  <a:srgbClr val="00ADD9"/>
                </a:solidFill>
                <a:latin typeface="Gotham Pro Medium" pitchFamily="2" charset="0"/>
                <a:ea typeface="+mj-ea"/>
              </a:rPr>
              <a:t>https://congress-vsp.ru/xvi/</a:t>
            </a:r>
            <a:endParaRPr lang="ru-RU" sz="1600" dirty="0">
              <a:solidFill>
                <a:srgbClr val="00ADD9"/>
              </a:solidFill>
              <a:ea typeface="+mj-ea"/>
            </a:endParaRP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buClr>
                <a:srgbClr val="35A5D6"/>
              </a:buClr>
            </a:pPr>
            <a:endParaRPr lang="ru-RU" sz="1200" dirty="0">
              <a:solidFill>
                <a:srgbClr val="41A8DC"/>
              </a:solidFill>
              <a:latin typeface="Gotham Pro Medium" pitchFamily="2" charset="0"/>
              <a:ea typeface="+mj-ea"/>
              <a:cs typeface="Gotham Pro Medium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34566" y="3356992"/>
              <a:ext cx="1080000" cy="10800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8903518" y="6559550"/>
              <a:ext cx="2232248" cy="272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  <a:buClr>
                  <a:srgbClr val="35A5D6"/>
                </a:buClr>
              </a:pPr>
              <a:r>
                <a:rPr lang="en-US" sz="13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rPr>
                <a:t>congress-vsp.ru/xvi/</a:t>
              </a:r>
              <a:endParaRPr lang="ru-RU" sz="1300" dirty="0">
                <a:solidFill>
                  <a:srgbClr val="114C7D"/>
                </a:solidFill>
                <a:latin typeface="Gotham Pro" pitchFamily="2" charset="0"/>
                <a:ea typeface="+mj-ea"/>
                <a:cs typeface="Gotham Pro" pitchFamily="2" charset="0"/>
              </a:endParaRPr>
            </a:p>
          </p:txBody>
        </p:sp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11020527" y="5688114"/>
              <a:ext cx="1404000" cy="935772"/>
            </a:xfrm>
            <a:prstGeom prst="rect">
              <a:avLst/>
            </a:prstGeom>
            <a:noFill/>
          </p:spPr>
        </p:pic>
        <p:pic>
          <p:nvPicPr>
            <p:cNvPr id="3074" name="Picture 2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04000" cy="3275270"/>
            </a:xfrm>
            <a:prstGeom prst="rect">
              <a:avLst/>
            </a:prstGeom>
            <a:noFill/>
          </p:spPr>
        </p:pic>
        <p:pic>
          <p:nvPicPr>
            <p:cNvPr id="3075" name="Picture 3" descr="E:\РАБОТА\3 конгресс ВСП\2025\XVI Конгресс шаблон презентации\элементы презентации\01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467698" y="4986302"/>
              <a:ext cx="2339397" cy="1404000"/>
            </a:xfrm>
            <a:prstGeom prst="rect">
              <a:avLst/>
            </a:prstGeom>
            <a:noFill/>
          </p:spPr>
        </p:pic>
        <p:pic>
          <p:nvPicPr>
            <p:cNvPr id="12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1252364" y="0"/>
              <a:ext cx="938049" cy="468000"/>
            </a:xfrm>
            <a:prstGeom prst="rect">
              <a:avLst/>
            </a:prstGeom>
            <a:noFill/>
          </p:spPr>
        </p:pic>
      </p:grpSp>
      <p:sp>
        <p:nvSpPr>
          <p:cNvPr id="11" name="Содержимое 31"/>
          <p:cNvSpPr txBox="1">
            <a:spLocks/>
          </p:cNvSpPr>
          <p:nvPr/>
        </p:nvSpPr>
        <p:spPr>
          <a:xfrm>
            <a:off x="1492884" y="1265103"/>
            <a:ext cx="9454939" cy="5021642"/>
          </a:xfrm>
          <a:prstGeom prst="rect">
            <a:avLst/>
          </a:prstGeom>
        </p:spPr>
        <p:txBody>
          <a:bodyPr vert="horz" lIns="80657" tIns="40328" rIns="80657" bIns="40328" rtlCol="0">
            <a:normAutofit/>
          </a:bodyPr>
          <a:lstStyle>
            <a:lvl1pPr marL="201642" indent="-201642" algn="l" defTabSz="806569" rtl="0" eaLnBrk="1" latinLnBrk="0" hangingPunct="1">
              <a:lnSpc>
                <a:spcPct val="90000"/>
              </a:lnSpc>
              <a:spcBef>
                <a:spcPts val="882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4927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212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1496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4781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8066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1350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4635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20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6569" rtl="0" eaLnBrk="1" fontAlgn="auto" latinLnBrk="0" hangingPunct="1">
              <a:lnSpc>
                <a:spcPct val="90000"/>
              </a:lnSpc>
              <a:spcBef>
                <a:spcPts val="88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555173" y="83751"/>
            <a:ext cx="9577064" cy="620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2400" b="1" kern="1200">
                <a:solidFill>
                  <a:srgbClr val="1663A4"/>
                </a:solidFill>
                <a:latin typeface="Gotham Pro" pitchFamily="2" charset="0"/>
                <a:ea typeface="+mj-ea"/>
                <a:cs typeface="Gotham Pro" pitchFamily="2" charset="0"/>
              </a:defRPr>
            </a:lvl1pPr>
          </a:lstStyle>
          <a:p>
            <a:pPr algn="l"/>
            <a:r>
              <a:rPr lang="ru-RU" dirty="0"/>
              <a:t>РЕАКЦИИ РЕГИОНОВ НА ЗАПРОС ОООИБРС, </a:t>
            </a:r>
          </a:p>
          <a:p>
            <a:pPr algn="l"/>
            <a:r>
              <a:rPr lang="ru-RU" dirty="0"/>
              <a:t>ВЫРАЖЕННЫЕ В </a:t>
            </a:r>
            <a:r>
              <a:rPr lang="ru-RU" dirty="0" smtClean="0"/>
              <a:t>ЦИФРАХ</a:t>
            </a:r>
            <a:endParaRPr lang="ru-RU" dirty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9EC7C7A5-BE6E-3611-04C5-CB6498736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566" y="2169778"/>
            <a:ext cx="10748676" cy="4525963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b="1" dirty="0" smtClean="0">
                <a:solidFill>
                  <a:srgbClr val="393185"/>
                </a:solidFill>
              </a:rPr>
              <a:t>Дали ответ </a:t>
            </a:r>
            <a:r>
              <a:rPr lang="ru-RU" dirty="0" smtClean="0">
                <a:solidFill>
                  <a:srgbClr val="393185"/>
                </a:solidFill>
              </a:rPr>
              <a:t>на 29.05.24 </a:t>
            </a:r>
            <a:r>
              <a:rPr lang="ru-RU" b="1" dirty="0" smtClean="0">
                <a:solidFill>
                  <a:srgbClr val="393185"/>
                </a:solidFill>
              </a:rPr>
              <a:t>– 70 </a:t>
            </a:r>
            <a:r>
              <a:rPr lang="ru-RU" dirty="0" smtClean="0">
                <a:solidFill>
                  <a:srgbClr val="393185"/>
                </a:solidFill>
              </a:rPr>
              <a:t>регионов (в </a:t>
            </a:r>
            <a:r>
              <a:rPr lang="ru-RU" dirty="0" err="1" smtClean="0">
                <a:solidFill>
                  <a:srgbClr val="393185"/>
                </a:solidFill>
              </a:rPr>
              <a:t>т.ч</a:t>
            </a:r>
            <a:r>
              <a:rPr lang="ru-RU" dirty="0" smtClean="0">
                <a:solidFill>
                  <a:srgbClr val="393185"/>
                </a:solidFill>
              </a:rPr>
              <a:t>. с отказами в ответе) (в 2024 году – 64, в 2023 году – 42)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b="1" dirty="0" smtClean="0">
                <a:solidFill>
                  <a:srgbClr val="393185"/>
                </a:solidFill>
              </a:rPr>
              <a:t>Дали ответ по заявкам  о количестве пациентов «</a:t>
            </a:r>
            <a:r>
              <a:rPr lang="ru-RU" b="1" dirty="0" err="1" smtClean="0">
                <a:solidFill>
                  <a:srgbClr val="393185"/>
                </a:solidFill>
              </a:rPr>
              <a:t>попрепаратно</a:t>
            </a:r>
            <a:r>
              <a:rPr lang="ru-RU" b="1" dirty="0" smtClean="0">
                <a:solidFill>
                  <a:srgbClr val="393185"/>
                </a:solidFill>
              </a:rPr>
              <a:t>» – 64 </a:t>
            </a:r>
            <a:r>
              <a:rPr lang="ru-RU" dirty="0" smtClean="0">
                <a:solidFill>
                  <a:srgbClr val="393185"/>
                </a:solidFill>
              </a:rPr>
              <a:t>региона (в 2024 </a:t>
            </a:r>
            <a:r>
              <a:rPr lang="ru-RU" b="1" dirty="0" smtClean="0">
                <a:solidFill>
                  <a:srgbClr val="393185"/>
                </a:solidFill>
              </a:rPr>
              <a:t>- 42 </a:t>
            </a:r>
            <a:r>
              <a:rPr lang="ru-RU" dirty="0" smtClean="0">
                <a:solidFill>
                  <a:srgbClr val="393185"/>
                </a:solidFill>
              </a:rPr>
              <a:t>региона)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b="1" dirty="0" smtClean="0">
                <a:solidFill>
                  <a:srgbClr val="393185"/>
                </a:solidFill>
              </a:rPr>
              <a:t>Отправлено писем губернаторам регионов и главам республик – 28, </a:t>
            </a:r>
            <a:r>
              <a:rPr lang="ru-RU" dirty="0" smtClean="0">
                <a:solidFill>
                  <a:srgbClr val="393185"/>
                </a:solidFill>
              </a:rPr>
              <a:t>в 2024 </a:t>
            </a:r>
            <a:r>
              <a:rPr lang="ru-RU" b="1" dirty="0" smtClean="0">
                <a:solidFill>
                  <a:srgbClr val="393185"/>
                </a:solidFill>
              </a:rPr>
              <a:t>- 36.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b="1" dirty="0" smtClean="0">
                <a:solidFill>
                  <a:srgbClr val="393185"/>
                </a:solidFill>
              </a:rPr>
              <a:t>Дали ответы после обращений к главам республик и регионов – 17 (в </a:t>
            </a:r>
            <a:r>
              <a:rPr lang="ru-RU" b="1" dirty="0" err="1" smtClean="0">
                <a:solidFill>
                  <a:srgbClr val="393185"/>
                </a:solidFill>
              </a:rPr>
              <a:t>т.ч</a:t>
            </a:r>
            <a:r>
              <a:rPr lang="ru-RU" b="1" dirty="0" smtClean="0">
                <a:solidFill>
                  <a:srgbClr val="393185"/>
                </a:solidFill>
              </a:rPr>
              <a:t>. с отказами), (в 2024 году было 19).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b="1" dirty="0">
                <a:solidFill>
                  <a:srgbClr val="393185"/>
                </a:solidFill>
              </a:rPr>
              <a:t>Н</a:t>
            </a:r>
            <a:r>
              <a:rPr lang="ru-RU" b="1" dirty="0" smtClean="0">
                <a:solidFill>
                  <a:srgbClr val="393185"/>
                </a:solidFill>
              </a:rPr>
              <a:t>е дали никаких ответов и после обращения к губернаторам – 19 (было 25)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b="1" dirty="0" smtClean="0">
                <a:solidFill>
                  <a:srgbClr val="393185"/>
                </a:solidFill>
              </a:rPr>
              <a:t>Дали отказы в ответах – 7 (4+3), в 2024 - 6.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b="1" dirty="0" smtClean="0">
                <a:solidFill>
                  <a:srgbClr val="393185"/>
                </a:solidFill>
              </a:rPr>
              <a:t>Нет ответа вообще –  19 (было – 25</a:t>
            </a:r>
            <a:r>
              <a:rPr lang="ru-RU" b="1" dirty="0">
                <a:solidFill>
                  <a:srgbClr val="393185"/>
                </a:solidFill>
              </a:rPr>
              <a:t>) регионов </a:t>
            </a:r>
            <a:r>
              <a:rPr lang="ru-RU" b="1" dirty="0" smtClean="0">
                <a:solidFill>
                  <a:srgbClr val="393185"/>
                </a:solidFill>
              </a:rPr>
              <a:t>(см. слайд 9)</a:t>
            </a:r>
            <a:endParaRPr lang="ru-RU" dirty="0">
              <a:solidFill>
                <a:srgbClr val="393185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b="1" dirty="0" smtClean="0">
                <a:solidFill>
                  <a:srgbClr val="393185"/>
                </a:solidFill>
              </a:rPr>
              <a:t>Ждем ответов от 1 региона (Волгоградская область).</a:t>
            </a:r>
            <a:endParaRPr lang="ru-RU" b="1" dirty="0">
              <a:solidFill>
                <a:srgbClr val="393185"/>
              </a:solidFill>
            </a:endParaRPr>
          </a:p>
          <a:p>
            <a:pPr marL="0" lvl="0" indent="0">
              <a:spcAft>
                <a:spcPts val="1200"/>
              </a:spcAft>
              <a:buNone/>
            </a:pPr>
            <a:endParaRPr lang="ru-RU" sz="2000" b="1" dirty="0">
              <a:solidFill>
                <a:srgbClr val="393185"/>
              </a:solidFill>
            </a:endParaRPr>
          </a:p>
          <a:p>
            <a:pPr marL="518400" indent="0">
              <a:lnSpc>
                <a:spcPts val="1900"/>
              </a:lnSpc>
              <a:spcBef>
                <a:spcPts val="600"/>
              </a:spcBef>
              <a:spcAft>
                <a:spcPts val="800"/>
              </a:spcAft>
              <a:buClr>
                <a:srgbClr val="E31E24"/>
              </a:buClr>
              <a:buSzPct val="150000"/>
              <a:buNone/>
            </a:pPr>
            <a:endParaRPr lang="ru-RU" sz="2000" dirty="0" smtClean="0">
              <a:solidFill>
                <a:srgbClr val="3931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58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34566" y="3356992"/>
              <a:ext cx="1080000" cy="10800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8903518" y="6559550"/>
              <a:ext cx="2232248" cy="272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  <a:buClr>
                  <a:srgbClr val="35A5D6"/>
                </a:buClr>
              </a:pPr>
              <a:r>
                <a:rPr lang="en-US" sz="13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rPr>
                <a:t>congress-vsp.ru/xvi/</a:t>
              </a:r>
              <a:endParaRPr lang="ru-RU" sz="1300" dirty="0">
                <a:solidFill>
                  <a:srgbClr val="114C7D"/>
                </a:solidFill>
                <a:latin typeface="Gotham Pro" pitchFamily="2" charset="0"/>
                <a:ea typeface="+mj-ea"/>
                <a:cs typeface="Gotham Pro" pitchFamily="2" charset="0"/>
              </a:endParaRPr>
            </a:p>
          </p:txBody>
        </p:sp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11020527" y="5688114"/>
              <a:ext cx="1404000" cy="935772"/>
            </a:xfrm>
            <a:prstGeom prst="rect">
              <a:avLst/>
            </a:prstGeom>
            <a:noFill/>
          </p:spPr>
        </p:pic>
        <p:pic>
          <p:nvPicPr>
            <p:cNvPr id="3074" name="Picture 2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04000" cy="3275270"/>
            </a:xfrm>
            <a:prstGeom prst="rect">
              <a:avLst/>
            </a:prstGeom>
            <a:noFill/>
          </p:spPr>
        </p:pic>
        <p:pic>
          <p:nvPicPr>
            <p:cNvPr id="3075" name="Picture 3" descr="E:\РАБОТА\3 конгресс ВСП\2025\XVI Конгресс шаблон презентации\элементы презентации\01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467698" y="4986302"/>
              <a:ext cx="2339397" cy="1404000"/>
            </a:xfrm>
            <a:prstGeom prst="rect">
              <a:avLst/>
            </a:prstGeom>
            <a:noFill/>
          </p:spPr>
        </p:pic>
        <p:pic>
          <p:nvPicPr>
            <p:cNvPr id="12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1252364" y="0"/>
              <a:ext cx="938049" cy="468000"/>
            </a:xfrm>
            <a:prstGeom prst="rect">
              <a:avLst/>
            </a:prstGeom>
            <a:noFill/>
          </p:spPr>
        </p:pic>
      </p:grpSp>
      <p:sp>
        <p:nvSpPr>
          <p:cNvPr id="11" name="Содержимое 31"/>
          <p:cNvSpPr txBox="1">
            <a:spLocks/>
          </p:cNvSpPr>
          <p:nvPr/>
        </p:nvSpPr>
        <p:spPr>
          <a:xfrm>
            <a:off x="1492884" y="1265103"/>
            <a:ext cx="9454939" cy="5021642"/>
          </a:xfrm>
          <a:prstGeom prst="rect">
            <a:avLst/>
          </a:prstGeom>
        </p:spPr>
        <p:txBody>
          <a:bodyPr vert="horz" lIns="80657" tIns="40328" rIns="80657" bIns="40328" rtlCol="0">
            <a:normAutofit/>
          </a:bodyPr>
          <a:lstStyle>
            <a:lvl1pPr marL="201642" indent="-201642" algn="l" defTabSz="806569" rtl="0" eaLnBrk="1" latinLnBrk="0" hangingPunct="1">
              <a:lnSpc>
                <a:spcPct val="90000"/>
              </a:lnSpc>
              <a:spcBef>
                <a:spcPts val="882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4927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212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1496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4781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8066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1350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4635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20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6569" rtl="0" eaLnBrk="1" fontAlgn="auto" latinLnBrk="0" hangingPunct="1">
              <a:lnSpc>
                <a:spcPct val="90000"/>
              </a:lnSpc>
              <a:spcBef>
                <a:spcPts val="88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555173" y="83751"/>
            <a:ext cx="9577064" cy="620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2400" b="1" kern="1200">
                <a:solidFill>
                  <a:srgbClr val="1663A4"/>
                </a:solidFill>
                <a:latin typeface="Gotham Pro" pitchFamily="2" charset="0"/>
                <a:ea typeface="+mj-ea"/>
                <a:cs typeface="Gotham Pro" pitchFamily="2" charset="0"/>
              </a:defRPr>
            </a:lvl1pPr>
          </a:lstStyle>
          <a:p>
            <a:pPr algn="l"/>
            <a:r>
              <a:rPr lang="ru-RU" dirty="0"/>
              <a:t>РЕАКЦИИ РЕГИОНОВ НА ЗАПРОС ОООИБРС, </a:t>
            </a:r>
          </a:p>
          <a:p>
            <a:pPr algn="l"/>
            <a:r>
              <a:rPr lang="ru-RU" dirty="0"/>
              <a:t>ВЫРАЖЕННЫЕ В </a:t>
            </a:r>
            <a:r>
              <a:rPr lang="ru-RU" dirty="0" smtClean="0"/>
              <a:t>ЦИФРАХ</a:t>
            </a:r>
            <a:endParaRPr lang="ru-RU" dirty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9EC7C7A5-BE6E-3611-04C5-CB6498736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566" y="2169778"/>
            <a:ext cx="10748676" cy="4525963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b="1" dirty="0" smtClean="0">
                <a:solidFill>
                  <a:srgbClr val="393185"/>
                </a:solidFill>
              </a:rPr>
              <a:t>Дали ответ </a:t>
            </a:r>
            <a:r>
              <a:rPr lang="ru-RU" dirty="0" smtClean="0">
                <a:solidFill>
                  <a:srgbClr val="393185"/>
                </a:solidFill>
              </a:rPr>
              <a:t>на 29.05.24 </a:t>
            </a:r>
            <a:r>
              <a:rPr lang="ru-RU" b="1" dirty="0" smtClean="0">
                <a:solidFill>
                  <a:srgbClr val="393185"/>
                </a:solidFill>
              </a:rPr>
              <a:t>– 70 </a:t>
            </a:r>
            <a:r>
              <a:rPr lang="ru-RU" dirty="0" smtClean="0">
                <a:solidFill>
                  <a:srgbClr val="393185"/>
                </a:solidFill>
              </a:rPr>
              <a:t>регионов (в </a:t>
            </a:r>
            <a:r>
              <a:rPr lang="ru-RU" dirty="0" err="1" smtClean="0">
                <a:solidFill>
                  <a:srgbClr val="393185"/>
                </a:solidFill>
              </a:rPr>
              <a:t>т.ч</a:t>
            </a:r>
            <a:r>
              <a:rPr lang="ru-RU" dirty="0" smtClean="0">
                <a:solidFill>
                  <a:srgbClr val="393185"/>
                </a:solidFill>
              </a:rPr>
              <a:t>. с отказами в ответе) (в 2024 году – 64, в 2023 году – 42)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b="1" dirty="0" smtClean="0">
                <a:solidFill>
                  <a:srgbClr val="393185"/>
                </a:solidFill>
              </a:rPr>
              <a:t>Дали ответ по заявкам  о количестве пациентов «</a:t>
            </a:r>
            <a:r>
              <a:rPr lang="ru-RU" b="1" dirty="0" err="1" smtClean="0">
                <a:solidFill>
                  <a:srgbClr val="393185"/>
                </a:solidFill>
              </a:rPr>
              <a:t>попрепаратно</a:t>
            </a:r>
            <a:r>
              <a:rPr lang="ru-RU" b="1" dirty="0" smtClean="0">
                <a:solidFill>
                  <a:srgbClr val="393185"/>
                </a:solidFill>
              </a:rPr>
              <a:t>» – 64 </a:t>
            </a:r>
            <a:r>
              <a:rPr lang="ru-RU" dirty="0" smtClean="0">
                <a:solidFill>
                  <a:srgbClr val="393185"/>
                </a:solidFill>
              </a:rPr>
              <a:t>региона (в 2024 </a:t>
            </a:r>
            <a:r>
              <a:rPr lang="ru-RU" b="1" dirty="0" smtClean="0">
                <a:solidFill>
                  <a:srgbClr val="393185"/>
                </a:solidFill>
              </a:rPr>
              <a:t>- 42 </a:t>
            </a:r>
            <a:r>
              <a:rPr lang="ru-RU" dirty="0" smtClean="0">
                <a:solidFill>
                  <a:srgbClr val="393185"/>
                </a:solidFill>
              </a:rPr>
              <a:t>региона)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b="1" dirty="0" smtClean="0">
                <a:solidFill>
                  <a:srgbClr val="393185"/>
                </a:solidFill>
              </a:rPr>
              <a:t>Отправлено писем губернаторам регионов и главам республик – 28, </a:t>
            </a:r>
            <a:r>
              <a:rPr lang="ru-RU" dirty="0" smtClean="0">
                <a:solidFill>
                  <a:srgbClr val="393185"/>
                </a:solidFill>
              </a:rPr>
              <a:t>в 2024 </a:t>
            </a:r>
            <a:r>
              <a:rPr lang="ru-RU" b="1" dirty="0" smtClean="0">
                <a:solidFill>
                  <a:srgbClr val="393185"/>
                </a:solidFill>
              </a:rPr>
              <a:t>- 36.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b="1" dirty="0" smtClean="0">
                <a:solidFill>
                  <a:srgbClr val="393185"/>
                </a:solidFill>
              </a:rPr>
              <a:t>Дали ответы после обращений к главам республик и регионов – 17 (в </a:t>
            </a:r>
            <a:r>
              <a:rPr lang="ru-RU" b="1" dirty="0" err="1" smtClean="0">
                <a:solidFill>
                  <a:srgbClr val="393185"/>
                </a:solidFill>
              </a:rPr>
              <a:t>т.ч</a:t>
            </a:r>
            <a:r>
              <a:rPr lang="ru-RU" b="1" dirty="0" smtClean="0">
                <a:solidFill>
                  <a:srgbClr val="393185"/>
                </a:solidFill>
              </a:rPr>
              <a:t>. с отказами), (в 2024 году было 19).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b="1" dirty="0">
                <a:solidFill>
                  <a:srgbClr val="393185"/>
                </a:solidFill>
              </a:rPr>
              <a:t>Н</a:t>
            </a:r>
            <a:r>
              <a:rPr lang="ru-RU" b="1" dirty="0" smtClean="0">
                <a:solidFill>
                  <a:srgbClr val="393185"/>
                </a:solidFill>
              </a:rPr>
              <a:t>е дали никаких ответов и после обращения к губернаторам – 19 (было 25)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b="1" dirty="0" smtClean="0">
                <a:solidFill>
                  <a:srgbClr val="393185"/>
                </a:solidFill>
              </a:rPr>
              <a:t>Дали отказы в ответах – 7 (4+3), в 2024 - 6.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b="1" dirty="0" smtClean="0">
                <a:solidFill>
                  <a:srgbClr val="393185"/>
                </a:solidFill>
              </a:rPr>
              <a:t>Нет ответа вообще –  19 (было – 25</a:t>
            </a:r>
            <a:r>
              <a:rPr lang="ru-RU" b="1" dirty="0">
                <a:solidFill>
                  <a:srgbClr val="393185"/>
                </a:solidFill>
              </a:rPr>
              <a:t>) регионов </a:t>
            </a:r>
            <a:r>
              <a:rPr lang="ru-RU" b="1" dirty="0" smtClean="0">
                <a:solidFill>
                  <a:srgbClr val="393185"/>
                </a:solidFill>
              </a:rPr>
              <a:t>(см. слайд 9)</a:t>
            </a:r>
            <a:endParaRPr lang="ru-RU" dirty="0">
              <a:solidFill>
                <a:srgbClr val="393185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b="1" dirty="0" smtClean="0">
                <a:solidFill>
                  <a:srgbClr val="393185"/>
                </a:solidFill>
              </a:rPr>
              <a:t>Ждем ответов от 1 региона (Волгоградская область).</a:t>
            </a:r>
            <a:endParaRPr lang="ru-RU" b="1" dirty="0">
              <a:solidFill>
                <a:srgbClr val="393185"/>
              </a:solidFill>
            </a:endParaRPr>
          </a:p>
          <a:p>
            <a:pPr marL="0" lvl="0" indent="0">
              <a:spcAft>
                <a:spcPts val="1200"/>
              </a:spcAft>
              <a:buNone/>
            </a:pPr>
            <a:endParaRPr lang="ru-RU" sz="2000" b="1" dirty="0">
              <a:solidFill>
                <a:srgbClr val="393185"/>
              </a:solidFill>
            </a:endParaRPr>
          </a:p>
          <a:p>
            <a:pPr marL="518400" indent="0">
              <a:lnSpc>
                <a:spcPts val="1900"/>
              </a:lnSpc>
              <a:spcBef>
                <a:spcPts val="600"/>
              </a:spcBef>
              <a:spcAft>
                <a:spcPts val="800"/>
              </a:spcAft>
              <a:buClr>
                <a:srgbClr val="E31E24"/>
              </a:buClr>
              <a:buSzPct val="150000"/>
              <a:buNone/>
            </a:pPr>
            <a:endParaRPr lang="ru-RU" sz="2000" dirty="0" smtClean="0">
              <a:solidFill>
                <a:srgbClr val="3931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63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189025"/>
            <a:ext cx="12190413" cy="6668975"/>
            <a:chOff x="0" y="189025"/>
            <a:chExt cx="12190413" cy="6668975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18542" y="189025"/>
              <a:ext cx="720000" cy="719229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8837" y="6498000"/>
              <a:ext cx="721576" cy="360000"/>
            </a:xfrm>
            <a:prstGeom prst="rect">
              <a:avLst/>
            </a:prstGeom>
            <a:noFill/>
          </p:spPr>
        </p:pic>
        <p:grpSp>
          <p:nvGrpSpPr>
            <p:cNvPr id="10" name="Группа 9"/>
            <p:cNvGrpSpPr/>
            <p:nvPr/>
          </p:nvGrpSpPr>
          <p:grpSpPr>
            <a:xfrm>
              <a:off x="10478550" y="246294"/>
              <a:ext cx="1702718" cy="586402"/>
              <a:chOff x="10478550" y="404696"/>
              <a:chExt cx="1702718" cy="58640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0478550" y="746416"/>
                <a:ext cx="1702718" cy="244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90000"/>
                  </a:lnSpc>
                  <a:spcBef>
                    <a:spcPts val="750"/>
                  </a:spcBef>
                  <a:buClr>
                    <a:srgbClr val="35A5D6"/>
                  </a:buClr>
                </a:pPr>
                <a:r>
                  <a:rPr lang="en-US" sz="1100" dirty="0">
                    <a:solidFill>
                      <a:srgbClr val="114C7D"/>
                    </a:solidFill>
                    <a:latin typeface="Gotham Pro" pitchFamily="2" charset="0"/>
                    <a:ea typeface="+mj-ea"/>
                    <a:cs typeface="Gotham Pro" pitchFamily="2" charset="0"/>
                  </a:rPr>
                  <a:t>congress-vsp.ru/xvi/</a:t>
                </a:r>
                <a:endParaRPr lang="ru-RU" sz="11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endParaRPr>
              </a:p>
            </p:txBody>
          </p:sp>
          <p:pic>
            <p:nvPicPr>
              <p:cNvPr id="4098" name="Picture 2" descr="E:\РАБОТА\3 конгресс ВСП\2025\XVI Конгресс шаблон презентации\элементы презентации\07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550475" y="404696"/>
                <a:ext cx="1440243" cy="288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630" y="0"/>
            <a:ext cx="9577064" cy="1080000"/>
          </a:xfrm>
        </p:spPr>
        <p:txBody>
          <a:bodyPr>
            <a:noAutofit/>
          </a:bodyPr>
          <a:lstStyle/>
          <a:p>
            <a:pPr algn="l"/>
            <a:r>
              <a:rPr lang="ru-RU" dirty="0"/>
              <a:t>ОООИБРС. ОБРАБОТКА ПОЛУЧЕННЫХ РЕЗУЛЬТАТОВ </a:t>
            </a:r>
            <a:r>
              <a:rPr lang="ru-RU" dirty="0" smtClean="0"/>
              <a:t>МОНИТОРИНГА. 1</a:t>
            </a:r>
            <a:r>
              <a:rPr lang="ru-RU" dirty="0"/>
              <a:t>. </a:t>
            </a:r>
            <a:r>
              <a:rPr lang="ru-RU" dirty="0" smtClean="0"/>
              <a:t>ПИТРС</a:t>
            </a:r>
            <a:endParaRPr lang="ru-RU" sz="2400" b="1" dirty="0">
              <a:solidFill>
                <a:srgbClr val="1663A4"/>
              </a:solidFill>
              <a:latin typeface="Gotham Pro" pitchFamily="2" charset="0"/>
              <a:cs typeface="Gotham Pro" pitchFamily="2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962526"/>
              </p:ext>
            </p:extLst>
          </p:nvPr>
        </p:nvGraphicFramePr>
        <p:xfrm>
          <a:off x="694606" y="1256218"/>
          <a:ext cx="11296112" cy="5053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Лист" r:id="rId7" imgW="11677742" imgH="3343268" progId="Excel.Sheet.12">
                  <p:embed/>
                </p:oleObj>
              </mc:Choice>
              <mc:Fallback>
                <p:oleObj name="Лист" r:id="rId7" imgW="11677742" imgH="3343268" progId="Excel.Sheet.12">
                  <p:embed/>
                  <p:pic>
                    <p:nvPicPr>
                      <p:cNvPr id="8" name="Объект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4606" y="1256218"/>
                        <a:ext cx="11296112" cy="5053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1279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1026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622598" y="1953056"/>
              <a:ext cx="1980000" cy="1980000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8831510" y="6309320"/>
              <a:ext cx="3014206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  <a:buClr>
                  <a:srgbClr val="35A5D6"/>
                </a:buClr>
              </a:pPr>
              <a:r>
                <a:rPr lang="en-US" dirty="0">
                  <a:solidFill>
                    <a:srgbClr val="114C7D"/>
                  </a:solidFill>
                  <a:latin typeface="Gotham Pro" pitchFamily="2" charset="0"/>
                  <a:cs typeface="Gotham Pro" pitchFamily="2" charset="0"/>
                </a:rPr>
                <a:t>congress-vsp.ru/xvi/</a:t>
              </a:r>
              <a:endParaRPr lang="ru-RU" dirty="0">
                <a:solidFill>
                  <a:srgbClr val="114C7D"/>
                </a:solidFill>
                <a:latin typeface="Gotham Pro" pitchFamily="2" charset="0"/>
                <a:cs typeface="Gotham Pro" pitchFamily="2" charset="0"/>
              </a:endParaRPr>
            </a:p>
          </p:txBody>
        </p:sp>
        <p:pic>
          <p:nvPicPr>
            <p:cNvPr id="8" name="Picture 13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 flipH="1">
              <a:off x="1079579" y="-1079578"/>
              <a:ext cx="1620000" cy="3779157"/>
            </a:xfrm>
            <a:prstGeom prst="rect">
              <a:avLst/>
            </a:prstGeom>
            <a:noFill/>
          </p:spPr>
        </p:pic>
        <p:pic>
          <p:nvPicPr>
            <p:cNvPr id="3" name="Picture 2" descr="E:\РАБОТА\3 конгресс ВСП\2025\XVI Конгресс шаблон презентации\элементы презентации\0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4698000"/>
              <a:ext cx="5399214" cy="2160000"/>
            </a:xfrm>
            <a:prstGeom prst="rect">
              <a:avLst/>
            </a:prstGeom>
            <a:noFill/>
          </p:spPr>
        </p:pic>
        <p:pic>
          <p:nvPicPr>
            <p:cNvPr id="1028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110413" y="0"/>
              <a:ext cx="1080000" cy="1080000"/>
            </a:xfrm>
            <a:prstGeom prst="rect">
              <a:avLst/>
            </a:prstGeom>
            <a:noFill/>
          </p:spPr>
        </p:pic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358902" y="2358008"/>
            <a:ext cx="8149983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0" dirty="0">
                <a:solidFill>
                  <a:srgbClr val="00ADD9"/>
                </a:solidFill>
                <a:latin typeface="Gotham Pro Medium" pitchFamily="2" charset="0"/>
                <a:cs typeface="Gotham Pro Medium" pitchFamily="2" charset="0"/>
              </a:rPr>
              <a:t>БЛАГОДАРЮ ЗА ВНИМАНИЕ!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511030" y="2495917"/>
            <a:ext cx="4320480" cy="3783106"/>
          </a:xfrm>
          <a:prstGeom prst="rect">
            <a:avLst/>
          </a:prstGeom>
        </p:spPr>
        <p:txBody>
          <a:bodyPr vert="horz" lIns="80657" tIns="40328" rIns="80657" bIns="40328" rtlCol="0" anchor="ctr">
            <a:noAutofit/>
          </a:bodyPr>
          <a:lstStyle>
            <a:lvl1pPr marL="201642" indent="-201642" algn="l" defTabSz="806569" rtl="0" eaLnBrk="1" latinLnBrk="0" hangingPunct="1">
              <a:lnSpc>
                <a:spcPct val="90000"/>
              </a:lnSpc>
              <a:spcBef>
                <a:spcPts val="882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4927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212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1496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4781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8066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1350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4635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20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65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Валюх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Марина</a:t>
            </a:r>
          </a:p>
          <a:p>
            <a:pPr marL="0" marR="0" lvl="0" indent="0" algn="ctr" defTabSz="8065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Контакты: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05C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</a:t>
            </a:r>
          </a:p>
          <a:p>
            <a:pPr marL="0" marR="0" lvl="0" indent="0" algn="ctr" defTabSz="8065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1A8D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+7(965)753-00-63</a:t>
            </a:r>
          </a:p>
          <a:p>
            <a:pPr marL="0" marR="0" lvl="0" indent="0" algn="ctr" defTabSz="8065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1A8D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6"/>
              </a:rPr>
              <a:t>mvalyukh@mail.ru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41A8D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34566" y="3356992"/>
              <a:ext cx="1080000" cy="10800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8903518" y="6559550"/>
              <a:ext cx="2232248" cy="272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  <a:buClr>
                  <a:srgbClr val="35A5D6"/>
                </a:buClr>
              </a:pPr>
              <a:r>
                <a:rPr lang="en-US" sz="13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rPr>
                <a:t>congress-vsp.ru/xvi/</a:t>
              </a:r>
              <a:endParaRPr lang="ru-RU" sz="1300" dirty="0">
                <a:solidFill>
                  <a:srgbClr val="114C7D"/>
                </a:solidFill>
                <a:latin typeface="Gotham Pro" pitchFamily="2" charset="0"/>
                <a:ea typeface="+mj-ea"/>
                <a:cs typeface="Gotham Pro" pitchFamily="2" charset="0"/>
              </a:endParaRPr>
            </a:p>
          </p:txBody>
        </p:sp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11020527" y="5688114"/>
              <a:ext cx="1404000" cy="935772"/>
            </a:xfrm>
            <a:prstGeom prst="rect">
              <a:avLst/>
            </a:prstGeom>
            <a:noFill/>
          </p:spPr>
        </p:pic>
        <p:pic>
          <p:nvPicPr>
            <p:cNvPr id="3074" name="Picture 2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04000" cy="3275270"/>
            </a:xfrm>
            <a:prstGeom prst="rect">
              <a:avLst/>
            </a:prstGeom>
            <a:noFill/>
          </p:spPr>
        </p:pic>
        <p:pic>
          <p:nvPicPr>
            <p:cNvPr id="3075" name="Picture 3" descr="E:\РАБОТА\3 конгресс ВСП\2025\XVI Конгресс шаблон презентации\элементы презентации\01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467698" y="4986302"/>
              <a:ext cx="2339397" cy="1404000"/>
            </a:xfrm>
            <a:prstGeom prst="rect">
              <a:avLst/>
            </a:prstGeom>
            <a:noFill/>
          </p:spPr>
        </p:pic>
        <p:pic>
          <p:nvPicPr>
            <p:cNvPr id="12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1252364" y="0"/>
              <a:ext cx="938049" cy="468000"/>
            </a:xfrm>
            <a:prstGeom prst="rect">
              <a:avLst/>
            </a:prstGeom>
            <a:noFill/>
          </p:spPr>
        </p:pic>
      </p:grpSp>
      <p:sp>
        <p:nvSpPr>
          <p:cNvPr id="11" name="Содержимое 31"/>
          <p:cNvSpPr txBox="1">
            <a:spLocks/>
          </p:cNvSpPr>
          <p:nvPr/>
        </p:nvSpPr>
        <p:spPr>
          <a:xfrm>
            <a:off x="1492884" y="1265103"/>
            <a:ext cx="9454939" cy="5021642"/>
          </a:xfrm>
          <a:prstGeom prst="rect">
            <a:avLst/>
          </a:prstGeom>
        </p:spPr>
        <p:txBody>
          <a:bodyPr vert="horz" lIns="80657" tIns="40328" rIns="80657" bIns="40328" rtlCol="0">
            <a:normAutofit/>
          </a:bodyPr>
          <a:lstStyle>
            <a:lvl1pPr marL="201642" indent="-201642" algn="l" defTabSz="806569" rtl="0" eaLnBrk="1" latinLnBrk="0" hangingPunct="1">
              <a:lnSpc>
                <a:spcPct val="90000"/>
              </a:lnSpc>
              <a:spcBef>
                <a:spcPts val="882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4927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212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1496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4781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8066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1350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4635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20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6569" rtl="0" eaLnBrk="1" fontAlgn="auto" latinLnBrk="0" hangingPunct="1">
              <a:lnSpc>
                <a:spcPct val="90000"/>
              </a:lnSpc>
              <a:spcBef>
                <a:spcPts val="88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555173" y="83751"/>
            <a:ext cx="9577064" cy="620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2400" b="1" kern="1200">
                <a:solidFill>
                  <a:srgbClr val="1663A4"/>
                </a:solidFill>
                <a:latin typeface="Gotham Pro" pitchFamily="2" charset="0"/>
                <a:ea typeface="+mj-ea"/>
                <a:cs typeface="Gotham Pro" pitchFamily="2" charset="0"/>
              </a:defRPr>
            </a:lvl1pPr>
          </a:lstStyle>
          <a:p>
            <a:pPr algn="l"/>
            <a:r>
              <a:rPr lang="ru-RU" dirty="0"/>
              <a:t>ОБРАЗЕЦ ОБРАЩЕНИЯ</a:t>
            </a:r>
            <a:br>
              <a:rPr lang="ru-RU" dirty="0"/>
            </a:br>
            <a:r>
              <a:rPr lang="ru-RU" dirty="0"/>
              <a:t>В ОРГАНЫ ИСПОЛНИТЕЛЬНОЙ ВЛАСТИ </a:t>
            </a:r>
            <a:r>
              <a:rPr lang="ru-RU" dirty="0" smtClean="0"/>
              <a:t>РЕГИОНОВ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17714" y="867226"/>
            <a:ext cx="5289132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06569"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Министру здравоохранения Забайкальского края</a:t>
            </a:r>
          </a:p>
          <a:p>
            <a:pPr algn="r" defTabSz="806569">
              <a:defRPr/>
            </a:pP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Немакиной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О.В.</a:t>
            </a:r>
          </a:p>
          <a:p>
            <a:pPr algn="r" defTabSz="806569">
              <a:defRPr/>
            </a:pP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priemnaya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@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minzdrav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zab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806569">
              <a:spcBef>
                <a:spcPts val="600"/>
              </a:spcBef>
              <a:defRPr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Уважаемая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Оксана Владимировна!</a:t>
            </a:r>
          </a:p>
          <a:p>
            <a:pPr indent="450215" algn="just" defTabSz="806569">
              <a:tabLst>
                <a:tab pos="3434080" algn="ctr"/>
              </a:tabLst>
              <a:defRPr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ОООИБРС представляет собой объединение пациентов с диагнозом рассеянный склероз (далее РС) на территории РФ. </a:t>
            </a:r>
          </a:p>
          <a:p>
            <a:pPr indent="450215" algn="just" defTabSz="806569">
              <a:tabLst>
                <a:tab pos="3434080" algn="ctr"/>
              </a:tabLst>
              <a:defRPr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2024 г. у пациентов с рассеянным склерозом по всей России возникали проблемы с получением препаратов, изменяющих течение РС из-за перебоев в федеральных поставках по Программе 14 ВЗН, а также по Постановлению Правительства РФ № 890 от 30.07.1994. В связи с этим, для мониторинга ситуации с лекарственным обеспечением пациентов с РС в 2025 г. ОООИБРС проводит сбор данных по всем регионам Российской Федерации.	</a:t>
            </a:r>
          </a:p>
          <a:p>
            <a:pPr indent="450215" algn="just" defTabSz="806569">
              <a:tabLst>
                <a:tab pos="3434080" algn="ctr"/>
              </a:tabLs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рамках Федерального закона от 09.02.2009 N 8-ФЗ «Об обеспечении доступа к информации о деятельности государственных органов и органов местного самоуправления», а также п.2 ст.28 323-ФЗ «Об основах охраны здоровья граждан в РФ» прошу Вас предоставить следующие сведения по нозологии «Рассеянный склероз»:</a:t>
            </a:r>
          </a:p>
          <a:p>
            <a:pPr indent="450215" algn="just" defTabSz="806569">
              <a:spcBef>
                <a:spcPts val="600"/>
              </a:spcBef>
              <a:tabLst>
                <a:tab pos="3434080" algn="ctr"/>
              </a:tabLst>
              <a:defRPr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Общее количество пациентов с рассеянным склерозом на территории вашего региона на 1 января 2025.  </a:t>
            </a:r>
          </a:p>
          <a:p>
            <a:pPr indent="450215" algn="just" defTabSz="806569">
              <a:tabLst>
                <a:tab pos="3434080" algn="ctr"/>
              </a:tabLs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Количество пациентов, заявленных для получения терапии дорогостоящими препаратами для лечения РС в 2025 г.:</a:t>
            </a:r>
          </a:p>
          <a:p>
            <a:pPr indent="450215" algn="just" defTabSz="806569">
              <a:tabLst>
                <a:tab pos="3434080" algn="ctr"/>
              </a:tabLs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Количество пациентов, получающих интерферон бета-1b 8 млн. МЕ.</a:t>
            </a:r>
          </a:p>
          <a:p>
            <a:pPr indent="450215" algn="just" defTabSz="806569">
              <a:tabLst>
                <a:tab pos="3434080" algn="ctr"/>
              </a:tabLs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Количество пациентов, получающих интерферон бета-1b 9,6 млн. МЕ.</a:t>
            </a:r>
          </a:p>
          <a:p>
            <a:pPr indent="450215" algn="just" defTabSz="806569">
              <a:tabLst>
                <a:tab pos="3434080" algn="ctr"/>
              </a:tabLs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Количество пациентов, получающих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глатирамера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-ацетат 20 мг.</a:t>
            </a:r>
          </a:p>
          <a:p>
            <a:pPr indent="450215" algn="just" defTabSz="806569">
              <a:tabLst>
                <a:tab pos="3434080" algn="ctr"/>
              </a:tabLs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Количество пациентов, получающих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глатирамера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-ацетат 40 мг.</a:t>
            </a:r>
          </a:p>
          <a:p>
            <a:pPr indent="450215" algn="just" defTabSz="806569">
              <a:tabLst>
                <a:tab pos="3434080" algn="ctr"/>
              </a:tabLs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Количество пациентов, получающих интерферон бета-1а 6 млн МЕ.</a:t>
            </a:r>
          </a:p>
          <a:p>
            <a:pPr indent="450215" algn="just" defTabSz="806569">
              <a:tabLst>
                <a:tab pos="3434080" algn="ctr"/>
              </a:tabLs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Количество пациентов, получающих интерферон бета-1а 12 млн МЕ.</a:t>
            </a:r>
          </a:p>
          <a:p>
            <a:pPr indent="450215" algn="just" defTabSz="806569">
              <a:tabLst>
                <a:tab pos="3434080" algn="ctr"/>
              </a:tabLs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Количество пациентов, получающих интерферон-бета 1а 30 мкг. </a:t>
            </a:r>
          </a:p>
          <a:p>
            <a:pPr indent="450215" algn="just" defTabSz="806569">
              <a:tabLst>
                <a:tab pos="3434080" algn="ctr"/>
              </a:tabLs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Количество пациентов, получающих пэгинтерферон бета-1a</a:t>
            </a:r>
          </a:p>
          <a:p>
            <a:pPr indent="450215" algn="just" defTabSz="806569">
              <a:tabLst>
                <a:tab pos="3434080" algn="ctr"/>
              </a:tabLst>
              <a:defRPr/>
            </a:pP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85164" y="867435"/>
            <a:ext cx="504489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defTabSz="806569">
              <a:tabLst>
                <a:tab pos="3434080" algn="ctr"/>
              </a:tabLs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Количество пациентов, получающих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терифлуномид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 defTabSz="806569">
              <a:tabLst>
                <a:tab pos="3434080" algn="ctr"/>
              </a:tabLs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Количество пациентов, получающих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натализумаб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 defTabSz="806569">
              <a:tabLst>
                <a:tab pos="3434080" algn="ctr"/>
              </a:tabLs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Количество пациентов, получающих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окрелизумаб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 defTabSz="806569">
              <a:tabLst>
                <a:tab pos="3434080" algn="ctr"/>
              </a:tabLs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Количество пациентов, получающих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алемтузумаб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 defTabSz="806569">
              <a:tabLst>
                <a:tab pos="3434080" algn="ctr"/>
              </a:tabLs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Количество пациентов, получающих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кладрибин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indent="450215" algn="just" defTabSz="806569">
              <a:tabLst>
                <a:tab pos="3434080" algn="ctr"/>
              </a:tabLs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Количество пациентов, получающих финголимод.</a:t>
            </a:r>
          </a:p>
          <a:p>
            <a:pPr indent="450215" algn="just" defTabSz="806569">
              <a:tabLst>
                <a:tab pos="3434080" algn="ctr"/>
              </a:tabLs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Количество пациентов, получающих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диметилфумарат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 defTabSz="806569">
              <a:tabLst>
                <a:tab pos="3434080" algn="ctr"/>
              </a:tabLs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Количество пациентов, получающих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сипонимод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 defTabSz="806569">
              <a:tabLst>
                <a:tab pos="3434080" algn="ctr"/>
              </a:tabLs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Количество пациентов, получающих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дивозилимаб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defTabSz="806569">
              <a:tabLst>
                <a:tab pos="3434080" algn="ctr"/>
              </a:tabLs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Количество пациентов, получающих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сампэгинтерферон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бета-1а</a:t>
            </a:r>
          </a:p>
          <a:p>
            <a:pPr indent="450215" algn="just" defTabSz="806569">
              <a:tabLst>
                <a:tab pos="3434080" algn="ctr"/>
              </a:tabLs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Количество пациентов, получающих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офатумумаб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defTabSz="806569">
              <a:tabLst>
                <a:tab pos="3434080" algn="ctr"/>
              </a:tabLs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Количество пациентов, получающих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фампридин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defTabSz="806569">
              <a:tabLst>
                <a:tab pos="3434080" algn="ctr"/>
              </a:tabLs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Остатки по вышеперечисленным препаратам на 1 января 2025 г.</a:t>
            </a:r>
          </a:p>
          <a:p>
            <a:pPr indent="450215" algn="just" defTabSz="806569">
              <a:tabLst>
                <a:tab pos="3434080" algn="ctr"/>
              </a:tabLs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Наличие центра РС в регионе, если имеется, то его контакты.</a:t>
            </a:r>
          </a:p>
          <a:p>
            <a:pPr indent="450215" algn="just" defTabSz="806569">
              <a:tabLst>
                <a:tab pos="3434080" algn="ctr"/>
              </a:tabLs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Контакты специалистов, занимающихся лечением пациентов с РС в регионе.</a:t>
            </a:r>
          </a:p>
          <a:p>
            <a:pPr indent="450215" algn="just" defTabSz="806569">
              <a:tabLst>
                <a:tab pos="3434080" algn="ctr"/>
              </a:tabLs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Количество пациентов, ожидающих получения препаратов для лечения РС по Программе 14-ВЗН (листы ожидания) на 1 января 2025 г.</a:t>
            </a:r>
          </a:p>
          <a:p>
            <a:pPr indent="450215" algn="just" defTabSz="806569">
              <a:tabLst>
                <a:tab pos="3434080" algn="ctr"/>
              </a:tabLs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Внедрены ли в регионе электронные рецепты на препараты по Программе 14-ВЗН, в том числе для пациентов с РС? Если нет, то по какой причине?</a:t>
            </a:r>
          </a:p>
          <a:p>
            <a:pPr indent="450215" algn="just" defTabSz="806569">
              <a:tabLst>
                <a:tab pos="3434080" algn="ctr"/>
              </a:tabLs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 Требуется ли при получении препарата по Программе14-ВЗН предоставление в аптеке пациентом дубликата электронного рецепта или копии рецепта на препарат.</a:t>
            </a:r>
          </a:p>
          <a:p>
            <a:pPr indent="450215" algn="just" defTabSz="806569">
              <a:tabLst>
                <a:tab pos="3434080" algn="ctr"/>
              </a:tabLs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9. Могут ли пациенты с РС в регионе получать телемедицинские консультации «врач-пациент» согласно главе 9 Приказа Минздрава РФ от 30.11.2017 N 965Н «Об утверждении порядка организации и оказания медицинской помощи с применением телемедицинских технологий». Если нет такой возможности, то в связи с чем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49580" algn="just" defTabSz="806569"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 прошу прислать на 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mail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2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mvalyukh</a:t>
            </a:r>
            <a:r>
              <a:rPr lang="ru-RU" sz="12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@</a:t>
            </a:r>
            <a:r>
              <a:rPr lang="en-US" sz="12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mail</a:t>
            </a:r>
            <a:r>
              <a:rPr lang="ru-RU" sz="12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.</a:t>
            </a:r>
            <a:r>
              <a:rPr lang="en-US" sz="12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ru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Валюх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Марине Васильевне - вице-президенту ОООИБРС по работе с регионами.</a:t>
            </a:r>
          </a:p>
        </p:txBody>
      </p:sp>
    </p:spTree>
    <p:extLst>
      <p:ext uri="{BB962C8B-B14F-4D97-AF65-F5344CB8AC3E}">
        <p14:creationId xmlns:p14="http://schemas.microsoft.com/office/powerpoint/2010/main" val="420371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34566" y="3356992"/>
              <a:ext cx="1080000" cy="10800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8903518" y="6559550"/>
              <a:ext cx="2232248" cy="272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  <a:buClr>
                  <a:srgbClr val="35A5D6"/>
                </a:buClr>
              </a:pPr>
              <a:r>
                <a:rPr lang="en-US" sz="13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rPr>
                <a:t>congress-vsp.ru/xvi/</a:t>
              </a:r>
              <a:endParaRPr lang="ru-RU" sz="1300" dirty="0">
                <a:solidFill>
                  <a:srgbClr val="114C7D"/>
                </a:solidFill>
                <a:latin typeface="Gotham Pro" pitchFamily="2" charset="0"/>
                <a:ea typeface="+mj-ea"/>
                <a:cs typeface="Gotham Pro" pitchFamily="2" charset="0"/>
              </a:endParaRPr>
            </a:p>
          </p:txBody>
        </p:sp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11020527" y="5688114"/>
              <a:ext cx="1404000" cy="935772"/>
            </a:xfrm>
            <a:prstGeom prst="rect">
              <a:avLst/>
            </a:prstGeom>
            <a:noFill/>
          </p:spPr>
        </p:pic>
        <p:pic>
          <p:nvPicPr>
            <p:cNvPr id="3074" name="Picture 2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04000" cy="3275270"/>
            </a:xfrm>
            <a:prstGeom prst="rect">
              <a:avLst/>
            </a:prstGeom>
            <a:noFill/>
          </p:spPr>
        </p:pic>
        <p:pic>
          <p:nvPicPr>
            <p:cNvPr id="3075" name="Picture 3" descr="E:\РАБОТА\3 конгресс ВСП\2025\XVI Конгресс шаблон презентации\элементы презентации\01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467698" y="4986302"/>
              <a:ext cx="2339397" cy="1404000"/>
            </a:xfrm>
            <a:prstGeom prst="rect">
              <a:avLst/>
            </a:prstGeom>
            <a:noFill/>
          </p:spPr>
        </p:pic>
        <p:pic>
          <p:nvPicPr>
            <p:cNvPr id="12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1252364" y="0"/>
              <a:ext cx="938049" cy="468000"/>
            </a:xfrm>
            <a:prstGeom prst="rect">
              <a:avLst/>
            </a:prstGeom>
            <a:noFill/>
          </p:spPr>
        </p:pic>
      </p:grpSp>
      <p:sp>
        <p:nvSpPr>
          <p:cNvPr id="11" name="Содержимое 31"/>
          <p:cNvSpPr txBox="1">
            <a:spLocks/>
          </p:cNvSpPr>
          <p:nvPr/>
        </p:nvSpPr>
        <p:spPr>
          <a:xfrm>
            <a:off x="1492884" y="1265103"/>
            <a:ext cx="9454939" cy="5021642"/>
          </a:xfrm>
          <a:prstGeom prst="rect">
            <a:avLst/>
          </a:prstGeom>
        </p:spPr>
        <p:txBody>
          <a:bodyPr vert="horz" lIns="80657" tIns="40328" rIns="80657" bIns="40328" rtlCol="0">
            <a:normAutofit/>
          </a:bodyPr>
          <a:lstStyle>
            <a:lvl1pPr marL="201642" indent="-201642" algn="l" defTabSz="806569" rtl="0" eaLnBrk="1" latinLnBrk="0" hangingPunct="1">
              <a:lnSpc>
                <a:spcPct val="90000"/>
              </a:lnSpc>
              <a:spcBef>
                <a:spcPts val="882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4927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212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1496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4781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8066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1350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4635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20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6569" rtl="0" eaLnBrk="1" fontAlgn="auto" latinLnBrk="0" hangingPunct="1">
              <a:lnSpc>
                <a:spcPct val="90000"/>
              </a:lnSpc>
              <a:spcBef>
                <a:spcPts val="88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555173" y="83751"/>
            <a:ext cx="9577064" cy="620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2400" b="1" kern="1200">
                <a:solidFill>
                  <a:srgbClr val="1663A4"/>
                </a:solidFill>
                <a:latin typeface="Gotham Pro" pitchFamily="2" charset="0"/>
                <a:ea typeface="+mj-ea"/>
                <a:cs typeface="Gotham Pro" pitchFamily="2" charset="0"/>
              </a:defRPr>
            </a:lvl1pPr>
          </a:lstStyle>
          <a:p>
            <a:pPr algn="l"/>
            <a:r>
              <a:rPr lang="ru-RU" dirty="0"/>
              <a:t>ОБРАЗЕЦ ОБРАЩЕНИЯ</a:t>
            </a:r>
            <a:br>
              <a:rPr lang="ru-RU" dirty="0"/>
            </a:br>
            <a:r>
              <a:rPr lang="ru-RU" dirty="0"/>
              <a:t>В ОРГАНЫ ИСПОЛНИТЕЛЬНОЙ ВЛАСТИ </a:t>
            </a:r>
            <a:r>
              <a:rPr lang="ru-RU" dirty="0" smtClean="0"/>
              <a:t>РЕГИОНОВ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31137" y="978152"/>
            <a:ext cx="511256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1200"/>
              </a:spcAft>
              <a:tabLst>
                <a:tab pos="3434080" algn="ctr"/>
              </a:tabLst>
            </a:pPr>
            <a:r>
              <a:rPr lang="ru-RU" b="1" dirty="0" smtClean="0">
                <a:solidFill>
                  <a:srgbClr val="0097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БЫЛО: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Уважаемый……  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В рамках заключенного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Соглашения о сотрудничестве от 20.09.2006 между Федеральной службой по надзору в сфере здравоохранения и социального развития и Общероссийской общественной организацией инвалидов – больных рассеянным склерозом, на основании писем Росздравнадзора от 29.11.2006 № 01И-896/06 «О проведении мониторинга лекарственного обеспечения в рамках программы ДЛО» и от 30.11.2006 № 01-48393/06 «Об уполномоченных общественных экспертах»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соответствии с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Положением «Об уполномоченных общественных экспертах» (Приложение № 1 Письма № 895 ОООИ-БРС от 20.10.2006)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прошу Вас предоставить следующие сведения по нозологии «Рассеянный склероз»:</a:t>
            </a:r>
            <a:endParaRPr lang="ru-RU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20353" y="878977"/>
            <a:ext cx="5528935" cy="579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06569">
              <a:defRPr/>
            </a:pPr>
            <a:endParaRPr lang="ru-RU" sz="105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806569">
              <a:defRPr/>
            </a:pPr>
            <a:r>
              <a:rPr lang="ru-RU" b="1" dirty="0" smtClean="0">
                <a:solidFill>
                  <a:srgbClr val="0097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СТАЛО: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Уважаемый…..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defTabSz="806569">
              <a:tabLst>
                <a:tab pos="3434080" algn="ctr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ОООИБРС представляет собой объединение пациентов с диагнозом рассеянный склероз (далее РС) на территории РФ. </a:t>
            </a:r>
          </a:p>
          <a:p>
            <a:pPr indent="450215" algn="just" defTabSz="806569">
              <a:tabLst>
                <a:tab pos="3434080" algn="ctr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2024 г.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пациентов с рассеянным склерозом по всей России возникали проблемы с получением препаратов, изменяющих течение РС из-за перебоев в федеральных поставках по Программе 14 ВЗН, а также по Постановлению Правительства РФ № 890 от 30.07.1994. В связи с этим, для мониторинга ситуации с лекарственным обеспечением пациентов с РС в 2025 г. ОООИБРС проводит сбор данных по всем регионам Российской Федерации.	</a:t>
            </a:r>
          </a:p>
          <a:p>
            <a:pPr indent="450215" algn="just" defTabSz="806569">
              <a:tabLst>
                <a:tab pos="3434080" algn="ctr"/>
              </a:tabLs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рамках Федерального закона от 09.02.2009 N 8-ФЗ «Об обеспечении доступа к информации о деятельности государственных органов и органов местного самоуправления», а также п.2 ст.28 323-ФЗ «Об основах охраны здоровья граждан в РФ» прошу Вас предоставить следующие сведения по нозологии «Рассеянный склероз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60285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34566" y="3356992"/>
              <a:ext cx="1080000" cy="10800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8903518" y="6559550"/>
              <a:ext cx="2232248" cy="272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  <a:buClr>
                  <a:srgbClr val="35A5D6"/>
                </a:buClr>
              </a:pPr>
              <a:r>
                <a:rPr lang="en-US" sz="13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rPr>
                <a:t>congress-vsp.ru/xvi/</a:t>
              </a:r>
              <a:endParaRPr lang="ru-RU" sz="1300" dirty="0">
                <a:solidFill>
                  <a:srgbClr val="114C7D"/>
                </a:solidFill>
                <a:latin typeface="Gotham Pro" pitchFamily="2" charset="0"/>
                <a:ea typeface="+mj-ea"/>
                <a:cs typeface="Gotham Pro" pitchFamily="2" charset="0"/>
              </a:endParaRPr>
            </a:p>
          </p:txBody>
        </p:sp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11020527" y="5688114"/>
              <a:ext cx="1404000" cy="935772"/>
            </a:xfrm>
            <a:prstGeom prst="rect">
              <a:avLst/>
            </a:prstGeom>
            <a:noFill/>
          </p:spPr>
        </p:pic>
        <p:pic>
          <p:nvPicPr>
            <p:cNvPr id="3074" name="Picture 2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04000" cy="3275270"/>
            </a:xfrm>
            <a:prstGeom prst="rect">
              <a:avLst/>
            </a:prstGeom>
            <a:noFill/>
          </p:spPr>
        </p:pic>
        <p:pic>
          <p:nvPicPr>
            <p:cNvPr id="3075" name="Picture 3" descr="E:\РАБОТА\3 конгресс ВСП\2025\XVI Конгресс шаблон презентации\элементы презентации\01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467698" y="4986302"/>
              <a:ext cx="2339397" cy="1404000"/>
            </a:xfrm>
            <a:prstGeom prst="rect">
              <a:avLst/>
            </a:prstGeom>
            <a:noFill/>
          </p:spPr>
        </p:pic>
        <p:pic>
          <p:nvPicPr>
            <p:cNvPr id="12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1252364" y="0"/>
              <a:ext cx="938049" cy="468000"/>
            </a:xfrm>
            <a:prstGeom prst="rect">
              <a:avLst/>
            </a:prstGeom>
            <a:noFill/>
          </p:spPr>
        </p:pic>
      </p:grpSp>
      <p:sp>
        <p:nvSpPr>
          <p:cNvPr id="11" name="Содержимое 31"/>
          <p:cNvSpPr txBox="1">
            <a:spLocks/>
          </p:cNvSpPr>
          <p:nvPr/>
        </p:nvSpPr>
        <p:spPr>
          <a:xfrm>
            <a:off x="1492884" y="1265103"/>
            <a:ext cx="9454939" cy="5021642"/>
          </a:xfrm>
          <a:prstGeom prst="rect">
            <a:avLst/>
          </a:prstGeom>
        </p:spPr>
        <p:txBody>
          <a:bodyPr vert="horz" lIns="80657" tIns="40328" rIns="80657" bIns="40328" rtlCol="0">
            <a:normAutofit/>
          </a:bodyPr>
          <a:lstStyle>
            <a:lvl1pPr marL="201642" indent="-201642" algn="l" defTabSz="806569" rtl="0" eaLnBrk="1" latinLnBrk="0" hangingPunct="1">
              <a:lnSpc>
                <a:spcPct val="90000"/>
              </a:lnSpc>
              <a:spcBef>
                <a:spcPts val="882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4927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212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1496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4781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8066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1350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4635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20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6569" rtl="0" eaLnBrk="1" fontAlgn="auto" latinLnBrk="0" hangingPunct="1">
              <a:lnSpc>
                <a:spcPct val="90000"/>
              </a:lnSpc>
              <a:spcBef>
                <a:spcPts val="88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555173" y="83751"/>
            <a:ext cx="9577064" cy="620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2400" b="1" kern="1200">
                <a:solidFill>
                  <a:srgbClr val="1663A4"/>
                </a:solidFill>
                <a:latin typeface="Gotham Pro" pitchFamily="2" charset="0"/>
                <a:ea typeface="+mj-ea"/>
                <a:cs typeface="Gotham Pro" pitchFamily="2" charset="0"/>
              </a:defRPr>
            </a:lvl1pPr>
          </a:lstStyle>
          <a:p>
            <a:pPr algn="l"/>
            <a:r>
              <a:rPr lang="ru-RU" dirty="0"/>
              <a:t>НПА ПО ОБЩЕСТВЕННОМУ МОНИТОРИНГУ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1558702" y="908720"/>
            <a:ext cx="10153128" cy="565083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 Конституция Российской Федерации (с изменениями от 01.07.2020):	Ст.18,  Ст.24 п.2, Ст.29 п.4, 	Ст.45 п.2 </a:t>
            </a:r>
          </a:p>
          <a:p>
            <a:pPr>
              <a:lnSpc>
                <a:spcPct val="120000"/>
              </a:lnSpc>
            </a:pPr>
            <a:r>
              <a:rPr lang="ru-RU" dirty="0"/>
              <a:t>Федеральный закон от 19.05.1995 N 82-ФЗ (ред. от 30.12.2020) «Об общественных объединениях»: Ст.27 	ч.2,	ч.5,  ч.7</a:t>
            </a:r>
          </a:p>
          <a:p>
            <a:pPr>
              <a:lnSpc>
                <a:spcPct val="120000"/>
              </a:lnSpc>
            </a:pPr>
            <a:r>
              <a:rPr lang="ru-RU" dirty="0"/>
              <a:t>Федеральный закон от 24.11.1995 N 181-ФЗ (ред. от 28.06.2021) «О социальной защите инвалидов в Российской Федерации»: Ст.33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rgbClr val="FF0000"/>
                </a:solidFill>
              </a:rPr>
              <a:t>Федеральный закон от 21.11.2011 №ФЗ-323 «Об основах охраны здоровья граждан в Российской Федерации»:	Ст. 28 п.2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rgbClr val="FF0000"/>
                </a:solidFill>
              </a:rPr>
              <a:t>Федеральный закон от 09.02.2009 N 8-ФЗ (ред. от 30.04.2021) «Об обеспечении доступа к информации о деятельности государственных органов и органов местного самоуправления»: 	Ст.18 п.1, Ст.19 п.1, Ст.25</a:t>
            </a:r>
          </a:p>
          <a:p>
            <a:pPr>
              <a:lnSpc>
                <a:spcPct val="120000"/>
              </a:lnSpc>
            </a:pPr>
            <a:r>
              <a:rPr lang="ru-RU" dirty="0"/>
              <a:t>Федеральный закон от 21.07.2014 N 212-ФЗ (ред. от 27.12.2018) "Об основах общественного контроля в Российской Федерации»:	Ст. 3 п. 5 , Ст. 19 п.1</a:t>
            </a:r>
          </a:p>
          <a:p>
            <a:pPr>
              <a:lnSpc>
                <a:spcPct val="120000"/>
              </a:lnSpc>
            </a:pPr>
            <a:r>
              <a:rPr lang="ru-RU" dirty="0"/>
              <a:t>"Кодекс Российской Федерации об административных правонарушениях" от 30.12.2001 N 195-ФЗ (ред. от 16.04.2022) (с изм. и доп., вступ. в силу с 27.04.2022):	 Ст. </a:t>
            </a:r>
            <a:r>
              <a:rPr lang="ru-RU" dirty="0" smtClean="0"/>
              <a:t>5.39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39763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34566" y="3356992"/>
              <a:ext cx="1080000" cy="10800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8903518" y="6559550"/>
              <a:ext cx="2232248" cy="272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  <a:buClr>
                  <a:srgbClr val="35A5D6"/>
                </a:buClr>
              </a:pPr>
              <a:r>
                <a:rPr lang="en-US" sz="13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rPr>
                <a:t>congress-vsp.ru/xvi/</a:t>
              </a:r>
              <a:endParaRPr lang="ru-RU" sz="1300" dirty="0">
                <a:solidFill>
                  <a:srgbClr val="114C7D"/>
                </a:solidFill>
                <a:latin typeface="Gotham Pro" pitchFamily="2" charset="0"/>
                <a:ea typeface="+mj-ea"/>
                <a:cs typeface="Gotham Pro" pitchFamily="2" charset="0"/>
              </a:endParaRPr>
            </a:p>
          </p:txBody>
        </p:sp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11020527" y="5688114"/>
              <a:ext cx="1404000" cy="935772"/>
            </a:xfrm>
            <a:prstGeom prst="rect">
              <a:avLst/>
            </a:prstGeom>
            <a:noFill/>
          </p:spPr>
        </p:pic>
        <p:pic>
          <p:nvPicPr>
            <p:cNvPr id="3074" name="Picture 2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04000" cy="3275270"/>
            </a:xfrm>
            <a:prstGeom prst="rect">
              <a:avLst/>
            </a:prstGeom>
            <a:noFill/>
          </p:spPr>
        </p:pic>
        <p:pic>
          <p:nvPicPr>
            <p:cNvPr id="3075" name="Picture 3" descr="E:\РАБОТА\3 конгресс ВСП\2025\XVI Конгресс шаблон презентации\элементы презентации\01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467698" y="4986302"/>
              <a:ext cx="2339397" cy="1404000"/>
            </a:xfrm>
            <a:prstGeom prst="rect">
              <a:avLst/>
            </a:prstGeom>
            <a:noFill/>
          </p:spPr>
        </p:pic>
        <p:pic>
          <p:nvPicPr>
            <p:cNvPr id="12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1252364" y="0"/>
              <a:ext cx="938049" cy="468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702" y="0"/>
            <a:ext cx="9721080" cy="1268760"/>
          </a:xfrm>
        </p:spPr>
        <p:txBody>
          <a:bodyPr>
            <a:noAutofit/>
          </a:bodyPr>
          <a:lstStyle/>
          <a:p>
            <a:pPr algn="l"/>
            <a:r>
              <a:rPr lang="ru-RU" dirty="0"/>
              <a:t>РАБОТА ПО МОНИТОРИНГУ, КОТОРУЮ ВЕДЕТ ОООИБРС</a:t>
            </a:r>
            <a:br>
              <a:rPr lang="ru-RU" dirty="0"/>
            </a:br>
            <a:r>
              <a:rPr lang="ru-RU" dirty="0"/>
              <a:t>ЗАГОЛОВОК </a:t>
            </a:r>
            <a:r>
              <a:rPr lang="ru-RU" dirty="0" smtClean="0"/>
              <a:t>СЛАЙДА</a:t>
            </a:r>
            <a:endParaRPr lang="ru-RU" sz="2400" b="1" dirty="0">
              <a:solidFill>
                <a:srgbClr val="1663A4"/>
              </a:solidFill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8702" y="1600201"/>
            <a:ext cx="10081120" cy="4709119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2400" dirty="0"/>
              <a:t>Общее количество пациентов с РС в регионе</a:t>
            </a:r>
          </a:p>
          <a:p>
            <a:pPr>
              <a:buFont typeface="+mj-lt"/>
              <a:buAutoNum type="arabicPeriod"/>
            </a:pPr>
            <a:r>
              <a:rPr lang="ru-RU" sz="2400" dirty="0"/>
              <a:t> Количество пациентов, заявленных для получения терапии </a:t>
            </a:r>
            <a:br>
              <a:rPr lang="ru-RU" sz="2400" dirty="0"/>
            </a:br>
            <a:r>
              <a:rPr lang="ru-RU" sz="2400" dirty="0"/>
              <a:t> препаратами для лечения РС </a:t>
            </a:r>
          </a:p>
          <a:p>
            <a:pPr>
              <a:buFont typeface="+mj-lt"/>
              <a:buAutoNum type="arabicPeriod"/>
            </a:pPr>
            <a:r>
              <a:rPr lang="ru-RU" sz="2400" dirty="0"/>
              <a:t>Остатки по вышеперечисленным препаратам на 1 января текущего года</a:t>
            </a:r>
          </a:p>
          <a:p>
            <a:pPr>
              <a:buFont typeface="+mj-lt"/>
              <a:buAutoNum type="arabicPeriod"/>
            </a:pPr>
            <a:r>
              <a:rPr lang="ru-RU" sz="2400" dirty="0"/>
              <a:t>Наличие Центра РС или кабинета РС в регионе.</a:t>
            </a:r>
          </a:p>
          <a:p>
            <a:pPr>
              <a:buFont typeface="+mj-lt"/>
              <a:buAutoNum type="arabicPeriod"/>
            </a:pPr>
            <a:r>
              <a:rPr lang="ru-RU" sz="2400" dirty="0"/>
              <a:t>Контакты специалистов, занимающихся лечением пациентов с РС</a:t>
            </a:r>
          </a:p>
          <a:p>
            <a:pPr>
              <a:buFont typeface="+mj-lt"/>
              <a:buAutoNum type="arabicPeriod"/>
            </a:pPr>
            <a:r>
              <a:rPr lang="ru-RU" sz="2400" dirty="0"/>
              <a:t>Наличие листов ожидания</a:t>
            </a:r>
          </a:p>
          <a:p>
            <a:pPr>
              <a:buFont typeface="+mj-lt"/>
              <a:buAutoNum type="arabicPeriod"/>
            </a:pPr>
            <a:r>
              <a:rPr lang="ru-RU" sz="2400" dirty="0"/>
              <a:t>Информация о возможности выписки электронных рецептов.</a:t>
            </a:r>
          </a:p>
          <a:p>
            <a:pPr>
              <a:buFont typeface="+mj-lt"/>
              <a:buAutoNum type="arabicPeriod"/>
            </a:pPr>
            <a:r>
              <a:rPr lang="ru-RU" sz="2400" dirty="0"/>
              <a:t>Информация о возможностях получения телемедицинских консультаций пациентами в регионах. </a:t>
            </a:r>
          </a:p>
          <a:p>
            <a:pPr marL="0" indent="0">
              <a:buClr>
                <a:srgbClr val="00ADD9"/>
              </a:buClr>
              <a:buSzPct val="130000"/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38047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34566" y="3356992"/>
              <a:ext cx="1080000" cy="10800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8903518" y="6559550"/>
              <a:ext cx="2232248" cy="272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  <a:buClr>
                  <a:srgbClr val="35A5D6"/>
                </a:buClr>
              </a:pPr>
              <a:r>
                <a:rPr lang="en-US" sz="13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rPr>
                <a:t>congress-vsp.ru/xvi/</a:t>
              </a:r>
              <a:endParaRPr lang="ru-RU" sz="1300" dirty="0">
                <a:solidFill>
                  <a:srgbClr val="114C7D"/>
                </a:solidFill>
                <a:latin typeface="Gotham Pro" pitchFamily="2" charset="0"/>
                <a:ea typeface="+mj-ea"/>
                <a:cs typeface="Gotham Pro" pitchFamily="2" charset="0"/>
              </a:endParaRPr>
            </a:p>
          </p:txBody>
        </p:sp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11020527" y="5688114"/>
              <a:ext cx="1404000" cy="935772"/>
            </a:xfrm>
            <a:prstGeom prst="rect">
              <a:avLst/>
            </a:prstGeom>
            <a:noFill/>
          </p:spPr>
        </p:pic>
        <p:pic>
          <p:nvPicPr>
            <p:cNvPr id="3074" name="Picture 2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04000" cy="3275270"/>
            </a:xfrm>
            <a:prstGeom prst="rect">
              <a:avLst/>
            </a:prstGeom>
            <a:noFill/>
          </p:spPr>
        </p:pic>
        <p:pic>
          <p:nvPicPr>
            <p:cNvPr id="3075" name="Picture 3" descr="E:\РАБОТА\3 конгресс ВСП\2025\XVI Конгресс шаблон презентации\элементы презентации\01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467698" y="4986302"/>
              <a:ext cx="2339397" cy="1404000"/>
            </a:xfrm>
            <a:prstGeom prst="rect">
              <a:avLst/>
            </a:prstGeom>
            <a:noFill/>
          </p:spPr>
        </p:pic>
        <p:pic>
          <p:nvPicPr>
            <p:cNvPr id="12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1252364" y="0"/>
              <a:ext cx="938049" cy="468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702" y="0"/>
            <a:ext cx="9721080" cy="1268760"/>
          </a:xfrm>
        </p:spPr>
        <p:txBody>
          <a:bodyPr>
            <a:noAutofit/>
          </a:bodyPr>
          <a:lstStyle/>
          <a:p>
            <a:pPr algn="l"/>
            <a:r>
              <a:rPr lang="ru-RU" dirty="0"/>
              <a:t>ЗАЧЕМ ПРОВОДИТЬ ОБЩЕСТВЕННЫЙ МОНИТОРИНГ ПИТРС</a:t>
            </a:r>
            <a:r>
              <a:rPr lang="ru-RU" dirty="0" smtClean="0"/>
              <a:t>?</a:t>
            </a:r>
            <a:endParaRPr lang="ru-RU" sz="2400" b="1" dirty="0">
              <a:solidFill>
                <a:srgbClr val="1663A4"/>
              </a:solidFill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11" name="Содержимое 31"/>
          <p:cNvSpPr txBox="1">
            <a:spLocks/>
          </p:cNvSpPr>
          <p:nvPr/>
        </p:nvSpPr>
        <p:spPr>
          <a:xfrm>
            <a:off x="1558702" y="999137"/>
            <a:ext cx="9802816" cy="5560413"/>
          </a:xfrm>
          <a:prstGeom prst="rect">
            <a:avLst/>
          </a:prstGeom>
        </p:spPr>
        <p:txBody>
          <a:bodyPr vert="horz" lIns="80657" tIns="40328" rIns="80657" bIns="40328" rtlCol="0">
            <a:normAutofit fontScale="25000" lnSpcReduction="20000"/>
          </a:bodyPr>
          <a:lstStyle>
            <a:lvl1pPr marL="201642" indent="-201642" algn="l" defTabSz="806569" rtl="0" eaLnBrk="1" latinLnBrk="0" hangingPunct="1">
              <a:lnSpc>
                <a:spcPct val="90000"/>
              </a:lnSpc>
              <a:spcBef>
                <a:spcPts val="882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4927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212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1496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4781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8066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1350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4635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20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6569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Цель: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Добиться качественного и бесперебойного лечения, а также обеспечения больных РС ПИТРС.</a:t>
            </a:r>
          </a:p>
          <a:p>
            <a:pPr marL="0" marR="0" lvl="0" indent="0" algn="l" defTabSz="806569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Задачи. </a:t>
            </a:r>
          </a:p>
          <a:p>
            <a:pPr marL="0" marR="0" lvl="0" indent="0" algn="l" defTabSz="8065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Сбор информации.</a:t>
            </a:r>
          </a:p>
          <a:p>
            <a:pPr marL="0" marR="0" lvl="0" indent="0" algn="l" defTabSz="8065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Систематизировать и проанализировать полученные данные.</a:t>
            </a:r>
          </a:p>
          <a:p>
            <a:pPr marL="0" marR="0" lvl="0" indent="0" algn="l" defTabSz="8065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Выявить нарушения, если таковые имеются.</a:t>
            </a:r>
          </a:p>
          <a:p>
            <a:pPr marL="0" marR="0" lvl="0" indent="0" algn="l" defTabSz="8065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Довести информацию до сведения заинтересованных лиц.</a:t>
            </a: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114C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8065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Заявить о себе – о существовании ОООИБРС.</a:t>
            </a:r>
          </a:p>
          <a:p>
            <a:pPr marL="0" marR="0" lvl="0" indent="0" algn="l" defTabSz="806569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Сбор информации о:</a:t>
            </a:r>
          </a:p>
          <a:p>
            <a:pPr marL="201642" marR="0" lvl="0" indent="-201642" algn="l" defTabSz="806569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количестве пациентов в регионе;</a:t>
            </a:r>
          </a:p>
          <a:p>
            <a:pPr marL="201642" marR="0" lvl="0" indent="-201642" algn="l" defTabSz="806569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количестве препаратов на начало года – на 01 января (для своевременного принятия мер в случае отсутствия препаратов);</a:t>
            </a:r>
          </a:p>
          <a:p>
            <a:pPr marL="201642" marR="0" lvl="0" indent="-201642" algn="l" defTabSz="806569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соблюдении Постановления Правительства РФ 1416 от 26.11.2018 «О порядке организации обеспечения лекарственными препаратами лиц, больных… рассеянным склерозом…» по закупке по программе 14 ВЗН на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месяцев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201642" marR="0" lvl="0" indent="-201642" algn="l" defTabSz="806569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новых препаратах, выдаваемых по Программе «14 ВЗН»;</a:t>
            </a:r>
          </a:p>
          <a:p>
            <a:pPr marL="201642" marR="0" lvl="0" indent="-201642" algn="l" defTabSz="806569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осуществлении или не осуществлении закупок ПИТРС, не входящих в «14 ВЗН», за счет регионального бюджета;</a:t>
            </a:r>
          </a:p>
          <a:p>
            <a:pPr marL="201642" marR="0" lvl="0" indent="-201642" algn="l" defTabSz="806569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количестве препаратов, значившихся на аукционах и их соответствии количеству заявок;</a:t>
            </a:r>
          </a:p>
          <a:p>
            <a:pPr marL="201642" marR="0" lvl="0" indent="-201642" algn="l" defTabSz="806569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наличии кабинетов или центров РС в регионе, ответственных лицах по проблемам </a:t>
            </a:r>
            <a:r>
              <a:rPr kumimoji="0" lang="ru-RU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бРС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должностях, контактах с целью дальнейшего размещения их на сайтах ОООИБРС для </a:t>
            </a:r>
            <a:r>
              <a:rPr kumimoji="0" lang="ru-RU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благополучателей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806569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Органы власти должны знать о нашей организации!</a:t>
            </a:r>
            <a:endParaRPr kumimoji="0" lang="ru-RU" sz="11200" b="1" i="0" u="none" strike="noStrike" kern="1200" cap="none" spc="0" normalizeH="0" baseline="0" noProof="0" dirty="0">
              <a:ln>
                <a:noFill/>
              </a:ln>
              <a:solidFill>
                <a:srgbClr val="114C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249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34566" y="3356992"/>
              <a:ext cx="1080000" cy="10800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8903518" y="6559550"/>
              <a:ext cx="2232248" cy="272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  <a:buClr>
                  <a:srgbClr val="35A5D6"/>
                </a:buClr>
              </a:pPr>
              <a:r>
                <a:rPr lang="en-US" sz="13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rPr>
                <a:t>congress-vsp.ru/xvi/</a:t>
              </a:r>
              <a:endParaRPr lang="ru-RU" sz="1300" dirty="0">
                <a:solidFill>
                  <a:srgbClr val="114C7D"/>
                </a:solidFill>
                <a:latin typeface="Gotham Pro" pitchFamily="2" charset="0"/>
                <a:ea typeface="+mj-ea"/>
                <a:cs typeface="Gotham Pro" pitchFamily="2" charset="0"/>
              </a:endParaRPr>
            </a:p>
          </p:txBody>
        </p:sp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11020527" y="5688114"/>
              <a:ext cx="1404000" cy="935772"/>
            </a:xfrm>
            <a:prstGeom prst="rect">
              <a:avLst/>
            </a:prstGeom>
            <a:noFill/>
          </p:spPr>
        </p:pic>
        <p:pic>
          <p:nvPicPr>
            <p:cNvPr id="3074" name="Picture 2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04000" cy="3275270"/>
            </a:xfrm>
            <a:prstGeom prst="rect">
              <a:avLst/>
            </a:prstGeom>
            <a:noFill/>
          </p:spPr>
        </p:pic>
        <p:pic>
          <p:nvPicPr>
            <p:cNvPr id="3075" name="Picture 3" descr="E:\РАБОТА\3 конгресс ВСП\2025\XVI Конгресс шаблон презентации\элементы презентации\01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467698" y="4986302"/>
              <a:ext cx="2339397" cy="1404000"/>
            </a:xfrm>
            <a:prstGeom prst="rect">
              <a:avLst/>
            </a:prstGeom>
            <a:noFill/>
          </p:spPr>
        </p:pic>
        <p:pic>
          <p:nvPicPr>
            <p:cNvPr id="12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1252364" y="0"/>
              <a:ext cx="938049" cy="468000"/>
            </a:xfrm>
            <a:prstGeom prst="rect">
              <a:avLst/>
            </a:prstGeom>
            <a:noFill/>
          </p:spPr>
        </p:pic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1492884" y="-72000"/>
            <a:ext cx="9577064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2400" b="1" kern="1200">
                <a:solidFill>
                  <a:srgbClr val="1663A4"/>
                </a:solidFill>
                <a:latin typeface="Gotham Pro" pitchFamily="2" charset="0"/>
                <a:ea typeface="+mj-ea"/>
                <a:cs typeface="Gotham Pro" pitchFamily="2" charset="0"/>
              </a:defRPr>
            </a:lvl1pPr>
          </a:lstStyle>
          <a:p>
            <a:pPr algn="l"/>
            <a:r>
              <a:rPr lang="ru-RU" dirty="0" smtClean="0"/>
              <a:t>ЗАЧЕМ ПРОВОДИТЬ ОБЩЕСТВЕННЫЙ МОНИТОРИНГ ПИТРС?</a:t>
            </a:r>
            <a:endParaRPr lang="ru-RU" dirty="0"/>
          </a:p>
        </p:txBody>
      </p:sp>
      <p:sp>
        <p:nvSpPr>
          <p:cNvPr id="18" name="Содержимое 31"/>
          <p:cNvSpPr txBox="1">
            <a:spLocks/>
          </p:cNvSpPr>
          <p:nvPr/>
        </p:nvSpPr>
        <p:spPr>
          <a:xfrm>
            <a:off x="1492884" y="809962"/>
            <a:ext cx="10332971" cy="5560413"/>
          </a:xfrm>
          <a:prstGeom prst="rect">
            <a:avLst/>
          </a:prstGeom>
        </p:spPr>
        <p:txBody>
          <a:bodyPr vert="horz" lIns="80657" tIns="40328" rIns="80657" bIns="40328" rtlCol="0">
            <a:normAutofit fontScale="25000" lnSpcReduction="20000"/>
          </a:bodyPr>
          <a:lstStyle>
            <a:lvl1pPr marL="201642" indent="-201642" algn="l" defTabSz="806569" rtl="0" eaLnBrk="1" latinLnBrk="0" hangingPunct="1">
              <a:lnSpc>
                <a:spcPct val="90000"/>
              </a:lnSpc>
              <a:spcBef>
                <a:spcPts val="882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4927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212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1496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4781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8066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1350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4635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20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6569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Цель:</a:t>
            </a: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Добиться качественного и бесперебойного лечения, а также обеспечения больных РС ПИТРС.</a:t>
            </a:r>
          </a:p>
          <a:p>
            <a:pPr marL="0" marR="0" lvl="0" indent="0" algn="l" defTabSz="806569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Задачи. </a:t>
            </a:r>
          </a:p>
          <a:p>
            <a:pPr marL="0" marR="0" lvl="0" indent="0" algn="l" defTabSz="8065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Сбор информации.</a:t>
            </a:r>
          </a:p>
          <a:p>
            <a:pPr marL="0" marR="0" lvl="0" indent="0" algn="l" defTabSz="8065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Систематизировать и проанализировать полученные данные.</a:t>
            </a:r>
          </a:p>
          <a:p>
            <a:pPr marL="0" marR="0" lvl="0" indent="0" algn="l" defTabSz="8065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Выявить нарушения, если таковые имеются.</a:t>
            </a:r>
          </a:p>
          <a:p>
            <a:pPr marL="0" marR="0" lvl="0" indent="0" algn="l" defTabSz="8065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Довести информацию до сведения заинтересованных лиц.</a:t>
            </a: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rgbClr val="114C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8065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Заявить о себе – о существовании ОООИБРС.</a:t>
            </a:r>
          </a:p>
          <a:p>
            <a:pPr marL="0" marR="0" lvl="0" indent="0" algn="l" defTabSz="806569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Сбор информации о:</a:t>
            </a:r>
          </a:p>
          <a:p>
            <a:pPr marL="201642" marR="0" lvl="0" indent="-201642" algn="l" defTabSz="806569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количестве пациентов в регионе;</a:t>
            </a:r>
          </a:p>
          <a:p>
            <a:pPr marL="201642" marR="0" lvl="0" indent="-201642" algn="l" defTabSz="806569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количестве препаратов на начало года – на 01 января (для своевременного принятия мер в случае отсутствия препаратов);</a:t>
            </a:r>
          </a:p>
          <a:p>
            <a:pPr marL="201642" marR="0" lvl="0" indent="-201642" algn="l" defTabSz="806569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соблюдении Постановления Правительства РФ 1416 от 26.11.2018 «О порядке организации обеспечения лекарственными препаратами лиц, больных… рассеянным склерозом…» по закупке по программе 14 ВЗН на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месяцев</a:t>
            </a: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201642" marR="0" lvl="0" indent="-201642" algn="l" defTabSz="806569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новых препаратах, выдаваемых по Программе «14 ВЗН»;</a:t>
            </a:r>
          </a:p>
          <a:p>
            <a:pPr marL="201642" marR="0" lvl="0" indent="-201642" algn="l" defTabSz="806569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осуществлении или не осуществлении закупок ПИТРС, не входящих в «14 ВЗН», за счет регионального бюджета;</a:t>
            </a:r>
          </a:p>
          <a:p>
            <a:pPr marL="201642" marR="0" lvl="0" indent="-201642" algn="l" defTabSz="806569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количестве препаратов, значившихся на аукционах и их соответствии количеству заявок;</a:t>
            </a:r>
          </a:p>
          <a:p>
            <a:pPr marL="201642" marR="0" lvl="0" indent="-201642" algn="l" defTabSz="806569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наличии кабинетов или центров РС в регионе, ответственных лицах по проблемам </a:t>
            </a:r>
            <a:r>
              <a:rPr kumimoji="0" lang="ru-RU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бРС</a:t>
            </a: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должностях, контактах с целью дальнейшего размещения их на сайтах ОООИБРС для </a:t>
            </a:r>
            <a:r>
              <a:rPr kumimoji="0" lang="ru-RU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благополучателей</a:t>
            </a: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806569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Органы власти должны знать о нашей организации!</a:t>
            </a:r>
            <a:endParaRPr kumimoji="0" lang="ru-RU" sz="11200" b="1" i="0" u="none" strike="noStrike" kern="1200" cap="none" spc="0" normalizeH="0" baseline="0" noProof="0" dirty="0">
              <a:ln>
                <a:noFill/>
              </a:ln>
              <a:solidFill>
                <a:srgbClr val="114C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34566" y="3356992"/>
              <a:ext cx="1080000" cy="10800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8903518" y="6559550"/>
              <a:ext cx="2232248" cy="272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  <a:buClr>
                  <a:srgbClr val="35A5D6"/>
                </a:buClr>
              </a:pPr>
              <a:r>
                <a:rPr lang="en-US" sz="13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rPr>
                <a:t>congress-vsp.ru/xvi/</a:t>
              </a:r>
              <a:endParaRPr lang="ru-RU" sz="1300" dirty="0">
                <a:solidFill>
                  <a:srgbClr val="114C7D"/>
                </a:solidFill>
                <a:latin typeface="Gotham Pro" pitchFamily="2" charset="0"/>
                <a:ea typeface="+mj-ea"/>
                <a:cs typeface="Gotham Pro" pitchFamily="2" charset="0"/>
              </a:endParaRPr>
            </a:p>
          </p:txBody>
        </p:sp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11020527" y="5688114"/>
              <a:ext cx="1404000" cy="935772"/>
            </a:xfrm>
            <a:prstGeom prst="rect">
              <a:avLst/>
            </a:prstGeom>
            <a:noFill/>
          </p:spPr>
        </p:pic>
        <p:pic>
          <p:nvPicPr>
            <p:cNvPr id="3074" name="Picture 2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04000" cy="3275270"/>
            </a:xfrm>
            <a:prstGeom prst="rect">
              <a:avLst/>
            </a:prstGeom>
            <a:noFill/>
          </p:spPr>
        </p:pic>
        <p:pic>
          <p:nvPicPr>
            <p:cNvPr id="3075" name="Picture 3" descr="E:\РАБОТА\3 конгресс ВСП\2025\XVI Конгресс шаблон презентации\элементы презентации\01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467698" y="4986302"/>
              <a:ext cx="2339397" cy="1404000"/>
            </a:xfrm>
            <a:prstGeom prst="rect">
              <a:avLst/>
            </a:prstGeom>
            <a:noFill/>
          </p:spPr>
        </p:pic>
        <p:pic>
          <p:nvPicPr>
            <p:cNvPr id="12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1252364" y="0"/>
              <a:ext cx="938049" cy="468000"/>
            </a:xfrm>
            <a:prstGeom prst="rect">
              <a:avLst/>
            </a:prstGeom>
            <a:noFill/>
          </p:spPr>
        </p:pic>
      </p:grpSp>
      <p:sp>
        <p:nvSpPr>
          <p:cNvPr id="11" name="Содержимое 31"/>
          <p:cNvSpPr txBox="1">
            <a:spLocks/>
          </p:cNvSpPr>
          <p:nvPr/>
        </p:nvSpPr>
        <p:spPr>
          <a:xfrm>
            <a:off x="1492884" y="1265103"/>
            <a:ext cx="9454939" cy="5021642"/>
          </a:xfrm>
          <a:prstGeom prst="rect">
            <a:avLst/>
          </a:prstGeom>
        </p:spPr>
        <p:txBody>
          <a:bodyPr vert="horz" lIns="80657" tIns="40328" rIns="80657" bIns="40328" rtlCol="0">
            <a:normAutofit fontScale="92500" lnSpcReduction="20000"/>
          </a:bodyPr>
          <a:lstStyle>
            <a:lvl1pPr marL="201642" indent="-201642" algn="l" defTabSz="806569" rtl="0" eaLnBrk="1" latinLnBrk="0" hangingPunct="1">
              <a:lnSpc>
                <a:spcPct val="90000"/>
              </a:lnSpc>
              <a:spcBef>
                <a:spcPts val="882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4927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212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1496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4781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8066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1350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4635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20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6569" rtl="0" eaLnBrk="1" fontAlgn="auto" latinLnBrk="0" hangingPunct="1">
              <a:lnSpc>
                <a:spcPct val="90000"/>
              </a:lnSpc>
              <a:spcBef>
                <a:spcPts val="88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При выявлении случаев:</a:t>
            </a:r>
          </a:p>
          <a:p>
            <a:pPr marL="0" marR="0" lvl="0" indent="0" algn="l" defTabSz="806569" rtl="0" eaLnBrk="1" fontAlgn="auto" latinLnBrk="0" hangingPunct="1">
              <a:lnSpc>
                <a:spcPct val="90000"/>
              </a:lnSpc>
              <a:spcBef>
                <a:spcPts val="88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неполной поставки, </a:t>
            </a:r>
            <a:b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недостаточной закупки ПИТРС, </a:t>
            </a:r>
            <a:b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недоступности оказания качественной медицинской помощи и т.п.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 </a:t>
            </a:r>
          </a:p>
          <a:p>
            <a:pPr marL="0" marR="0" lvl="0" indent="0" algn="l" defTabSz="806569" rtl="0" eaLnBrk="1" fontAlgn="auto" latinLnBrk="0" hangingPunct="1">
              <a:lnSpc>
                <a:spcPct val="90000"/>
              </a:lnSpc>
              <a:spcBef>
                <a:spcPts val="88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необходимо информировать об этом лица, наделенные полномочиями принимать решения, направленные на устранение подобных негативных фактов, а также общественность и СМИ, если возникнет такая необходимость. (пример –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Окревус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806569" rtl="0" eaLnBrk="1" fontAlgn="auto" latinLnBrk="0" hangingPunct="1">
              <a:lnSpc>
                <a:spcPct val="90000"/>
              </a:lnSpc>
              <a:spcBef>
                <a:spcPts val="88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400" b="0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806569" rtl="0" eaLnBrk="1" fontAlgn="auto" latinLnBrk="0" hangingPunct="1">
              <a:lnSpc>
                <a:spcPct val="90000"/>
              </a:lnSpc>
              <a:spcBef>
                <a:spcPts val="88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Главное – своевременное принятие мер.</a:t>
            </a: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492884" y="-72000"/>
            <a:ext cx="9577064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2400" b="1" kern="1200">
                <a:solidFill>
                  <a:srgbClr val="1663A4"/>
                </a:solidFill>
                <a:latin typeface="Gotham Pro" pitchFamily="2" charset="0"/>
                <a:ea typeface="+mj-ea"/>
                <a:cs typeface="Gotham Pro" pitchFamily="2" charset="0"/>
              </a:defRPr>
            </a:lvl1pPr>
          </a:lstStyle>
          <a:p>
            <a:pPr algn="l"/>
            <a:r>
              <a:rPr lang="ru-RU" dirty="0" smtClean="0"/>
              <a:t>ЗАЧЕМ ПРОВОДИТЬ ОБЩЕСТВЕННЫЙ МОНИТОРИНГ ПИТРС?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785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34566" y="3356992"/>
              <a:ext cx="1080000" cy="10800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8903518" y="6559550"/>
              <a:ext cx="2232248" cy="272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  <a:buClr>
                  <a:srgbClr val="35A5D6"/>
                </a:buClr>
              </a:pPr>
              <a:r>
                <a:rPr lang="en-US" sz="13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rPr>
                <a:t>congress-vsp.ru/xvi/</a:t>
              </a:r>
              <a:endParaRPr lang="ru-RU" sz="1300" dirty="0">
                <a:solidFill>
                  <a:srgbClr val="114C7D"/>
                </a:solidFill>
                <a:latin typeface="Gotham Pro" pitchFamily="2" charset="0"/>
                <a:ea typeface="+mj-ea"/>
                <a:cs typeface="Gotham Pro" pitchFamily="2" charset="0"/>
              </a:endParaRPr>
            </a:p>
          </p:txBody>
        </p:sp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11020527" y="5688114"/>
              <a:ext cx="1404000" cy="935772"/>
            </a:xfrm>
            <a:prstGeom prst="rect">
              <a:avLst/>
            </a:prstGeom>
            <a:noFill/>
          </p:spPr>
        </p:pic>
        <p:pic>
          <p:nvPicPr>
            <p:cNvPr id="3074" name="Picture 2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04000" cy="3275270"/>
            </a:xfrm>
            <a:prstGeom prst="rect">
              <a:avLst/>
            </a:prstGeom>
            <a:noFill/>
          </p:spPr>
        </p:pic>
        <p:pic>
          <p:nvPicPr>
            <p:cNvPr id="3075" name="Picture 3" descr="E:\РАБОТА\3 конгресс ВСП\2025\XVI Конгресс шаблон презентации\элементы презентации\01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467698" y="4986302"/>
              <a:ext cx="2339397" cy="1404000"/>
            </a:xfrm>
            <a:prstGeom prst="rect">
              <a:avLst/>
            </a:prstGeom>
            <a:noFill/>
          </p:spPr>
        </p:pic>
        <p:pic>
          <p:nvPicPr>
            <p:cNvPr id="12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1252364" y="0"/>
              <a:ext cx="938049" cy="468000"/>
            </a:xfrm>
            <a:prstGeom prst="rect">
              <a:avLst/>
            </a:prstGeom>
            <a:noFill/>
          </p:spPr>
        </p:pic>
      </p:grpSp>
      <p:sp>
        <p:nvSpPr>
          <p:cNvPr id="11" name="Содержимое 31"/>
          <p:cNvSpPr txBox="1">
            <a:spLocks/>
          </p:cNvSpPr>
          <p:nvPr/>
        </p:nvSpPr>
        <p:spPr>
          <a:xfrm>
            <a:off x="1492884" y="1265103"/>
            <a:ext cx="9454939" cy="5021642"/>
          </a:xfrm>
          <a:prstGeom prst="rect">
            <a:avLst/>
          </a:prstGeom>
        </p:spPr>
        <p:txBody>
          <a:bodyPr vert="horz" lIns="80657" tIns="40328" rIns="80657" bIns="40328" rtlCol="0">
            <a:normAutofit/>
          </a:bodyPr>
          <a:lstStyle>
            <a:lvl1pPr marL="201642" indent="-201642" algn="l" defTabSz="806569" rtl="0" eaLnBrk="1" latinLnBrk="0" hangingPunct="1">
              <a:lnSpc>
                <a:spcPct val="90000"/>
              </a:lnSpc>
              <a:spcBef>
                <a:spcPts val="882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4927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212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1496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4781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8066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1350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4635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20" indent="-201642" algn="l" defTabSz="806569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6569" rtl="0" eaLnBrk="1" fontAlgn="auto" latinLnBrk="0" hangingPunct="1">
              <a:lnSpc>
                <a:spcPct val="90000"/>
              </a:lnSpc>
              <a:spcBef>
                <a:spcPts val="88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555173" y="83751"/>
            <a:ext cx="9577064" cy="620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2400" b="1" kern="1200">
                <a:solidFill>
                  <a:srgbClr val="1663A4"/>
                </a:solidFill>
                <a:latin typeface="Gotham Pro" pitchFamily="2" charset="0"/>
                <a:ea typeface="+mj-ea"/>
                <a:cs typeface="Gotham Pro" pitchFamily="2" charset="0"/>
              </a:defRPr>
            </a:lvl1pPr>
          </a:lstStyle>
          <a:p>
            <a:pPr algn="l"/>
            <a:r>
              <a:rPr lang="ru-RU" dirty="0" smtClean="0"/>
              <a:t>ОБРАЗЕЦ ОБРАЩЕНИЯ РУКОВОДИТЕЛЮ РЕГИОНА</a:t>
            </a:r>
            <a:endParaRPr lang="ru-RU" dirty="0"/>
          </a:p>
        </p:txBody>
      </p:sp>
      <p:sp>
        <p:nvSpPr>
          <p:cNvPr id="14" name="Содержимое 31"/>
          <p:cNvSpPr>
            <a:spLocks noGrp="1"/>
          </p:cNvSpPr>
          <p:nvPr>
            <p:ph idx="1"/>
          </p:nvPr>
        </p:nvSpPr>
        <p:spPr>
          <a:xfrm>
            <a:off x="1562966" y="1008000"/>
            <a:ext cx="9314774" cy="527874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 РЕГИОНАЛЬНАЯ ОБЩЕСТВЕННАЯ ОРГАНИЗАЦИЯ ИНВАЛИДОВ  БОЛЬНЫХ РС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Региональное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отделение Общероссийской общественной организации инвалидов -больных рассеянным склерозом по …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ОГРН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ИНН/КПП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ОКВЭД 94.99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Адрес: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тел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e-mail: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Исх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№ __ от ________</a:t>
            </a: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202_					                             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Губернатору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города/области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ФИО.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Уважаемый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О!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РО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ОООИБРС по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субъект РФ)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представляет собой объединение пациентов с РС на территории 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(субъект РФ)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является региональным отделением Общероссийской общественной организации инвалидов-пациентов рассеянным склерозом в нашем регионе.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Для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мониторинга ситуации с лекарственным обеспечением пациентов с РС в 2023 г. ОООИБРС проводит сбор данных по всей Российской Федерации.	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В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рамках Федерального закона от 09.02.2009 N 8-ФЗ «Об обеспечении доступа к информации о деятельности государственных органов и органов местного самоуправления», а также п.2 ст.28 323-ФЗ «Об основах охраны здоровья граждан в РФ» 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направляли запрос в региональный Минздрав, но ответ так и не получили. Прошу Вас содействовать предоставлению ответа нам от регионального Минздрава на следующие вопросы по нозологии «Рассеянный склероз»: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354254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1018</Words>
  <Application>Microsoft Office PowerPoint</Application>
  <PresentationFormat>Произвольный</PresentationFormat>
  <Paragraphs>169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Gotham Pro Medium</vt:lpstr>
      <vt:lpstr>Gotham Pro</vt:lpstr>
      <vt:lpstr>Arial</vt:lpstr>
      <vt:lpstr>Times New Roman</vt:lpstr>
      <vt:lpstr>Calibri</vt:lpstr>
      <vt:lpstr>Wingdings</vt:lpstr>
      <vt:lpstr>Тема Office</vt:lpstr>
      <vt:lpstr>Лист Microsoft Excel</vt:lpstr>
      <vt:lpstr>МОНИТОРИНГ ЛЕКАРСТВЕННОГО ОБЕСПЕЧЕНИЯ ПАЦИЕНТОВ С РАССЕЯННЫМ СКЛЕРОЗОМ,  2008-2025</vt:lpstr>
      <vt:lpstr>Презентация PowerPoint</vt:lpstr>
      <vt:lpstr>Презентация PowerPoint</vt:lpstr>
      <vt:lpstr>Презентация PowerPoint</vt:lpstr>
      <vt:lpstr>РАБОТА ПО МОНИТОРИНГУ, КОТОРУЮ ВЕДЕТ ОООИБРС ЗАГОЛОВОК СЛАЙДА</vt:lpstr>
      <vt:lpstr>ЗАЧЕМ ПРОВОДИТЬ ОБЩЕСТВЕННЫЙ МОНИТОРИНГ ПИТРС?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ОООИБРС. ОБРАБОТКА ПОЛУЧЕННЫХ РЕЗУЛЬТАТОВ МОНИТОРИНГА. 1. ПИТРС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MARINA</cp:lastModifiedBy>
  <cp:revision>41</cp:revision>
  <dcterms:created xsi:type="dcterms:W3CDTF">2025-11-05T16:43:17Z</dcterms:created>
  <dcterms:modified xsi:type="dcterms:W3CDTF">2025-11-16T04:18:05Z</dcterms:modified>
</cp:coreProperties>
</file>