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8.xml" ContentType="application/vnd.openxmlformats-officedocument.themeOverr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53" r:id="rId2"/>
    <p:sldId id="350" r:id="rId3"/>
    <p:sldId id="351" r:id="rId4"/>
    <p:sldId id="355" r:id="rId5"/>
    <p:sldId id="356" r:id="rId6"/>
    <p:sldId id="357" r:id="rId7"/>
    <p:sldId id="358" r:id="rId8"/>
    <p:sldId id="359" r:id="rId9"/>
    <p:sldId id="361" r:id="rId10"/>
    <p:sldId id="360" r:id="rId11"/>
    <p:sldId id="345" r:id="rId12"/>
    <p:sldId id="346" r:id="rId1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ADD9"/>
    <a:srgbClr val="1663A4"/>
    <a:srgbClr val="FF9999"/>
    <a:srgbClr val="FF5050"/>
    <a:srgbClr val="135891"/>
    <a:srgbClr val="1E29A1"/>
    <a:srgbClr val="1A4394"/>
    <a:srgbClr val="0070BA"/>
    <a:srgbClr val="60497C"/>
    <a:srgbClr val="93A9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22" autoAdjust="0"/>
    <p:restoredTop sz="79537" autoAdjust="0"/>
  </p:normalViewPr>
  <p:slideViewPr>
    <p:cSldViewPr>
      <p:cViewPr varScale="1">
        <p:scale>
          <a:sx n="87" d="100"/>
          <a:sy n="87" d="100"/>
        </p:scale>
        <p:origin x="-828" y="-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184319863" cy="1843198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5;&#1072;&#1094;&#1080;&#1077;&#1085;&#1090;&#1099;%202025_&#1090;&#1072;&#1073;&#1083;%20&#1080;%20&#1076;&#1080;&#1072;&#1075;&#1088;_4.xlsx" TargetMode="External"/><Relationship Id="rId1" Type="http://schemas.openxmlformats.org/officeDocument/2006/relationships/themeOverride" Target="../theme/themeOverride8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5;&#1072;&#1094;&#1080;&#1077;&#1085;&#1090;&#1099;%202025_&#1090;&#1072;&#1073;&#1083;%20&#1080;%20&#1076;&#1080;&#1072;&#1075;&#1088;_3.xlsx" TargetMode="External"/><Relationship Id="rId1" Type="http://schemas.openxmlformats.org/officeDocument/2006/relationships/themeOverride" Target="../theme/themeOverride9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5;&#1072;&#1094;&#1080;&#1077;&#1085;&#1090;&#1099;%202025_&#1090;&#1072;&#1073;&#1083;%20&#1080;%20&#1076;&#1080;&#1072;&#1075;&#1088;_3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5;&#1072;&#1094;&#1080;&#1077;&#1085;&#1090;&#1099;%202025_&#1090;&#1072;&#1073;&#1083;%20&#1080;%20&#1076;&#1080;&#1072;&#1075;&#1088;_3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0;&#1086;&#1085;&#1075;&#1088;&#1077;&#1089;&#1089;%2016\&#1048;&#1089;&#1089;&#1083;&#1077;&#1076;&#1086;&#1074;&#1072;&#1085;&#1080;&#1077;%201\&#1056;&#1072;&#1089;&#1095;&#1077;&#1090;%20&#1087;&#1086;%20&#1072;&#1085;&#1082;&#1077;&#1090;&#1077;\&#1055;&#1072;&#1094;&#1080;&#1077;&#1085;&#1090;&#1099;\&#1055;&#1072;&#1094;&#1080;&#1077;&#1085;&#1090;&#1099;%202025_&#1090;&#1072;&#1073;&#1083;%20&#1080;%20&#1076;&#1080;&#1072;&#1075;&#1088;_3_&#1054;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5;&#1072;&#1094;&#1080;&#1077;&#1085;&#1090;&#1099;%202025_&#1090;&#1072;&#1073;&#1083;%20&#1080;%20&#1076;&#1080;&#1072;&#1075;&#1088;_3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5;&#1072;&#1094;&#1080;&#1077;&#1085;&#1090;&#1099;%202025_&#1090;&#1072;&#1073;&#1083;%20&#1080;%20&#1076;&#1080;&#1072;&#1075;&#1088;_3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5;&#1072;&#1094;&#1080;&#1077;&#1085;&#1090;&#1099;%202025_&#1090;&#1072;&#1073;&#1083;%20&#1080;%20&#1076;&#1080;&#1072;&#1075;&#1088;_4.xlsx" TargetMode="External"/><Relationship Id="rId1" Type="http://schemas.openxmlformats.org/officeDocument/2006/relationships/themeOverride" Target="../theme/themeOverride7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5;&#1072;&#1094;&#1080;&#1077;&#1085;&#1090;&#1099;%202025_&#1090;&#1072;&#1073;&#1083;%20&#1080;%20&#1076;&#1080;&#1072;&#1075;&#1088;_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7475829303879148"/>
          <c:y val="0"/>
          <c:w val="0.75588682157456277"/>
          <c:h val="0.9985011990407634"/>
        </c:manualLayout>
      </c:layout>
      <c:barChart>
        <c:barDir val="bar"/>
        <c:grouping val="clustered"/>
        <c:ser>
          <c:idx val="3"/>
          <c:order val="0"/>
          <c:tx>
            <c:strRef>
              <c:f>'множ по годам'!$F$27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00407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'множ по годам'!$A$28</c:f>
              <c:strCache>
                <c:ptCount val="1"/>
                <c:pt idx="0">
                  <c:v>Недоступность льготных лекарств</c:v>
                </c:pt>
              </c:strCache>
            </c:strRef>
          </c:cat>
          <c:val>
            <c:numRef>
              <c:f>'множ по годам'!$F$28</c:f>
              <c:numCache>
                <c:formatCode>###0.0%</c:formatCode>
                <c:ptCount val="1"/>
                <c:pt idx="0">
                  <c:v>0.55300000000000005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F14F-48F3-9615-348E5447EACF}"/>
            </c:ext>
          </c:extLst>
        </c:ser>
        <c:ser>
          <c:idx val="1"/>
          <c:order val="1"/>
          <c:tx>
            <c:strRef>
              <c:f>'множ по годам'!$E$27</c:f>
              <c:strCache>
                <c:ptCount val="1"/>
                <c:pt idx="0">
                  <c:v>2022 г.</c:v>
                </c:pt>
              </c:strCache>
            </c:strRef>
          </c:tx>
          <c:spPr>
            <a:solidFill>
              <a:srgbClr val="4F81BD">
                <a:lumMod val="40000"/>
                <a:lumOff val="60000"/>
              </a:srgbClr>
            </a:solidFill>
            <a:ln w="25400">
              <a:noFill/>
            </a:ln>
          </c:spPr>
          <c:dPt>
            <c:idx val="0"/>
            <c:spPr>
              <a:solidFill>
                <a:srgbClr val="00B0F0"/>
              </a:solidFill>
              <a:ln w="25400">
                <a:noFill/>
              </a:ln>
            </c:spPr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'множ по годам'!$A$28</c:f>
              <c:strCache>
                <c:ptCount val="1"/>
                <c:pt idx="0">
                  <c:v>Недоступность льготных лекарств</c:v>
                </c:pt>
              </c:strCache>
            </c:strRef>
          </c:cat>
          <c:val>
            <c:numRef>
              <c:f>'множ по годам'!$E$28</c:f>
              <c:numCache>
                <c:formatCode>###0.0%</c:formatCode>
                <c:ptCount val="1"/>
                <c:pt idx="0">
                  <c:v>0.40800000000000008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14F-48F3-9615-348E5447EACF}"/>
            </c:ext>
          </c:extLst>
        </c:ser>
        <c:ser>
          <c:idx val="0"/>
          <c:order val="2"/>
          <c:tx>
            <c:strRef>
              <c:f>'множ по годам'!$D$27</c:f>
              <c:strCache>
                <c:ptCount val="1"/>
                <c:pt idx="0">
                  <c:v>2023 г.</c:v>
                </c:pt>
              </c:strCache>
            </c:strRef>
          </c:tx>
          <c:spPr>
            <a:solidFill>
              <a:srgbClr val="4F81BD">
                <a:lumMod val="40000"/>
                <a:lumOff val="60000"/>
              </a:srgbClr>
            </a:solidFill>
            <a:ln w="25400">
              <a:noFill/>
            </a:ln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'множ по годам'!$A$28</c:f>
              <c:strCache>
                <c:ptCount val="1"/>
                <c:pt idx="0">
                  <c:v>Недоступность льготных лекарств</c:v>
                </c:pt>
              </c:strCache>
            </c:strRef>
          </c:cat>
          <c:val>
            <c:numRef>
              <c:f>'множ по годам'!$D$28</c:f>
              <c:numCache>
                <c:formatCode>###0.0%</c:formatCode>
                <c:ptCount val="1"/>
                <c:pt idx="0">
                  <c:v>0.49019607843137253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14F-48F3-9615-348E5447EACF}"/>
            </c:ext>
          </c:extLst>
        </c:ser>
        <c:ser>
          <c:idx val="2"/>
          <c:order val="3"/>
          <c:tx>
            <c:strRef>
              <c:f>'множ по годам'!$C$27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'множ по годам'!$A$28</c:f>
              <c:strCache>
                <c:ptCount val="1"/>
                <c:pt idx="0">
                  <c:v>Недоступность льготных лекарств</c:v>
                </c:pt>
              </c:strCache>
            </c:strRef>
          </c:cat>
          <c:val>
            <c:numRef>
              <c:f>'множ по годам'!$C$28</c:f>
              <c:numCache>
                <c:formatCode>###0.0%</c:formatCode>
                <c:ptCount val="1"/>
                <c:pt idx="0">
                  <c:v>0.59863945578231259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14F-48F3-9615-348E5447EACF}"/>
            </c:ext>
          </c:extLst>
        </c:ser>
        <c:ser>
          <c:idx val="4"/>
          <c:order val="4"/>
          <c:tx>
            <c:strRef>
              <c:f>'множ по годам'!$B$27</c:f>
              <c:strCache>
                <c:ptCount val="1"/>
                <c:pt idx="0">
                  <c:v>2025 г.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'множ по годам'!$A$28</c:f>
              <c:strCache>
                <c:ptCount val="1"/>
                <c:pt idx="0">
                  <c:v>Недоступность льготных лекарств</c:v>
                </c:pt>
              </c:strCache>
            </c:strRef>
          </c:cat>
          <c:val>
            <c:numRef>
              <c:f>'множ по годам'!$B$28</c:f>
              <c:numCache>
                <c:formatCode>###0.0%</c:formatCode>
                <c:ptCount val="1"/>
                <c:pt idx="0">
                  <c:v>0.61200000000000054</c:v>
                </c:pt>
              </c:numCache>
            </c:numRef>
          </c:val>
          <c:extLst xmlns:c15="http://schemas.microsoft.com/office/drawing/2012/chart" xmlns:c16r2="http://schemas.microsoft.com/office/drawing/2015/06/chart">
            <c:ext xmlns:c16="http://schemas.microsoft.com/office/drawing/2014/chart" uri="{C3380CC4-5D6E-409C-BE32-E72D297353CC}">
              <c16:uniqueId val="{00000006-F14F-48F3-9615-348E5447EACF}"/>
            </c:ext>
          </c:extLst>
        </c:ser>
        <c:dLbls>
          <c:showVal val="1"/>
        </c:dLbls>
        <c:gapWidth val="30"/>
        <c:axId val="71740032"/>
        <c:axId val="71750016"/>
        <c:extLst xmlns:c16r2="http://schemas.microsoft.com/office/drawing/2015/06/chart"/>
      </c:barChart>
      <c:catAx>
        <c:axId val="71740032"/>
        <c:scaling>
          <c:orientation val="maxMin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ru-RU"/>
          </a:p>
        </c:txPr>
        <c:crossAx val="71750016"/>
        <c:crosses val="autoZero"/>
        <c:auto val="1"/>
        <c:lblAlgn val="ctr"/>
        <c:lblOffset val="100"/>
      </c:catAx>
      <c:valAx>
        <c:axId val="71750016"/>
        <c:scaling>
          <c:orientation val="minMax"/>
        </c:scaling>
        <c:delete val="1"/>
        <c:axPos val="t"/>
        <c:numFmt formatCode="###0.0%" sourceLinked="1"/>
        <c:tickLblPos val="none"/>
        <c:crossAx val="7174003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92975767278944155"/>
          <c:y val="4.0401295851186288E-3"/>
          <c:w val="6.9194443820963847E-2"/>
          <c:h val="0.9901922875953596"/>
        </c:manualLayout>
      </c:layout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 w="6350">
      <a:noFill/>
    </a:ln>
  </c:spPr>
  <c:txPr>
    <a:bodyPr/>
    <a:lstStyle/>
    <a:p>
      <a:pPr>
        <a:defRPr/>
      </a:pPr>
      <a:endParaRPr lang="ru-RU"/>
    </a:p>
  </c:txPr>
  <c:externalData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50009117281392468"/>
          <c:y val="1.9753086419753239E-3"/>
          <c:w val="0.48027259750426265"/>
          <c:h val="0.9942903290934787"/>
        </c:manualLayout>
      </c:layout>
      <c:barChart>
        <c:barDir val="bar"/>
        <c:grouping val="clustered"/>
        <c:ser>
          <c:idx val="4"/>
          <c:order val="0"/>
          <c:tx>
            <c:strRef>
              <c:f>'17-20 по годам'!$F$5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00407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'17-20 по годам'!$A$6:$A$10</c:f>
              <c:strCache>
                <c:ptCount val="5"/>
                <c:pt idx="0">
                  <c:v>Записаться к врачу онлайн</c:v>
                </c:pt>
                <c:pt idx="1">
                  <c:v>Получить доступ к своим медицинским документам через интернет</c:v>
                </c:pt>
                <c:pt idx="2">
                  <c:v>Направить обращение через электронные приемные</c:v>
                </c:pt>
                <c:pt idx="3">
                  <c:v>Пройти телемедицинскую консультацию</c:v>
                </c:pt>
                <c:pt idx="4">
                  <c:v>Не пользовался электронными сервисами для получения медицинских услуг</c:v>
                </c:pt>
              </c:strCache>
            </c:strRef>
          </c:cat>
          <c:val>
            <c:numRef>
              <c:f>'17-20 по годам'!$F$6:$F$10</c:f>
              <c:numCache>
                <c:formatCode>###0.0%</c:formatCode>
                <c:ptCount val="5"/>
                <c:pt idx="0">
                  <c:v>0.6110000000000001</c:v>
                </c:pt>
                <c:pt idx="1">
                  <c:v>0.15100000000000002</c:v>
                </c:pt>
                <c:pt idx="2">
                  <c:v>0.13800000000000001</c:v>
                </c:pt>
                <c:pt idx="3">
                  <c:v>1.7000000000000001E-2</c:v>
                </c:pt>
                <c:pt idx="4">
                  <c:v>0.22900000000000001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CB-4E83-A8A3-6E04B7CCD7E3}"/>
            </c:ext>
          </c:extLst>
        </c:ser>
        <c:ser>
          <c:idx val="3"/>
          <c:order val="1"/>
          <c:tx>
            <c:strRef>
              <c:f>'17-20 по годам'!$E$5</c:f>
              <c:strCache>
                <c:ptCount val="1"/>
                <c:pt idx="0">
                  <c:v>2022 г.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'17-20 по годам'!$A$6:$A$10</c:f>
              <c:strCache>
                <c:ptCount val="5"/>
                <c:pt idx="0">
                  <c:v>Записаться к врачу онлайн</c:v>
                </c:pt>
                <c:pt idx="1">
                  <c:v>Получить доступ к своим медицинским документам через интернет</c:v>
                </c:pt>
                <c:pt idx="2">
                  <c:v>Направить обращение через электронные приемные</c:v>
                </c:pt>
                <c:pt idx="3">
                  <c:v>Пройти телемедицинскую консультацию</c:v>
                </c:pt>
                <c:pt idx="4">
                  <c:v>Не пользовался электронными сервисами для получения медицинских услуг</c:v>
                </c:pt>
              </c:strCache>
            </c:strRef>
          </c:cat>
          <c:val>
            <c:numRef>
              <c:f>'17-20 по годам'!$E$6:$E$10</c:f>
              <c:numCache>
                <c:formatCode>###0.0%</c:formatCode>
                <c:ptCount val="5"/>
                <c:pt idx="0">
                  <c:v>0.64900000000000013</c:v>
                </c:pt>
                <c:pt idx="1">
                  <c:v>0.18300000000000002</c:v>
                </c:pt>
                <c:pt idx="2">
                  <c:v>9.9000000000000019E-2</c:v>
                </c:pt>
                <c:pt idx="3">
                  <c:v>2.9000000000000001E-2</c:v>
                </c:pt>
                <c:pt idx="4">
                  <c:v>0.19400000000000001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1CB-4E83-A8A3-6E04B7CCD7E3}"/>
            </c:ext>
          </c:extLst>
        </c:ser>
        <c:ser>
          <c:idx val="0"/>
          <c:order val="2"/>
          <c:tx>
            <c:strRef>
              <c:f>'17-20 по годам'!$C$5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rgbClr val="FF7C80"/>
            </a:solidFill>
            <a:ln w="25400">
              <a:noFill/>
            </a:ln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'17-20 по годам'!$A$6:$A$10</c:f>
              <c:strCache>
                <c:ptCount val="5"/>
                <c:pt idx="0">
                  <c:v>Записаться к врачу онлайн</c:v>
                </c:pt>
                <c:pt idx="1">
                  <c:v>Получить доступ к своим медицинским документам через интернет</c:v>
                </c:pt>
                <c:pt idx="2">
                  <c:v>Направить обращение через электронные приемные</c:v>
                </c:pt>
                <c:pt idx="3">
                  <c:v>Пройти телемедицинскую консультацию</c:v>
                </c:pt>
                <c:pt idx="4">
                  <c:v>Не пользовался электронными сервисами для получения медицинских услуг</c:v>
                </c:pt>
              </c:strCache>
            </c:strRef>
          </c:cat>
          <c:val>
            <c:numRef>
              <c:f>'17-20 по годам'!$C$6:$C$10</c:f>
              <c:numCache>
                <c:formatCode>###0.0%</c:formatCode>
                <c:ptCount val="5"/>
                <c:pt idx="0">
                  <c:v>0.58399999999999996</c:v>
                </c:pt>
                <c:pt idx="1">
                  <c:v>0.27100000000000002</c:v>
                </c:pt>
                <c:pt idx="2">
                  <c:v>0.20700000000000002</c:v>
                </c:pt>
                <c:pt idx="3">
                  <c:v>7.0000000000000021E-2</c:v>
                </c:pt>
                <c:pt idx="4">
                  <c:v>0.111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6D3-49EF-BA44-8C21A467A989}"/>
            </c:ext>
          </c:extLst>
        </c:ser>
        <c:ser>
          <c:idx val="2"/>
          <c:order val="3"/>
          <c:tx>
            <c:strRef>
              <c:f>'17-20 по годам'!$B$5</c:f>
              <c:strCache>
                <c:ptCount val="1"/>
                <c:pt idx="0">
                  <c:v>2025 г.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'17-20 по годам'!$A$6:$A$10</c:f>
              <c:strCache>
                <c:ptCount val="5"/>
                <c:pt idx="0">
                  <c:v>Записаться к врачу онлайн</c:v>
                </c:pt>
                <c:pt idx="1">
                  <c:v>Получить доступ к своим медицинским документам через интернет</c:v>
                </c:pt>
                <c:pt idx="2">
                  <c:v>Направить обращение через электронные приемные</c:v>
                </c:pt>
                <c:pt idx="3">
                  <c:v>Пройти телемедицинскую консультацию</c:v>
                </c:pt>
                <c:pt idx="4">
                  <c:v>Не пользовался электронными сервисами для получения медицинских услуг</c:v>
                </c:pt>
              </c:strCache>
            </c:strRef>
          </c:cat>
          <c:val>
            <c:numRef>
              <c:f>'17-20 по годам'!$B$6:$B$10</c:f>
              <c:numCache>
                <c:formatCode>0.0%</c:formatCode>
                <c:ptCount val="5"/>
                <c:pt idx="0">
                  <c:v>0.56499999999999995</c:v>
                </c:pt>
                <c:pt idx="1">
                  <c:v>0.32000000000000006</c:v>
                </c:pt>
                <c:pt idx="2">
                  <c:v>0.24600000000000002</c:v>
                </c:pt>
                <c:pt idx="3">
                  <c:v>7.0000000000000021E-2</c:v>
                </c:pt>
                <c:pt idx="4">
                  <c:v>0.10600000000000001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0F02-4BAB-A0F9-34E28286E7F8}"/>
            </c:ext>
          </c:extLst>
        </c:ser>
        <c:dLbls>
          <c:showVal val="1"/>
        </c:dLbls>
        <c:gapWidth val="60"/>
        <c:axId val="143656832"/>
        <c:axId val="143658368"/>
      </c:barChart>
      <c:catAx>
        <c:axId val="143656832"/>
        <c:scaling>
          <c:orientation val="maxMin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ru-RU"/>
          </a:p>
        </c:txPr>
        <c:crossAx val="143658368"/>
        <c:crosses val="autoZero"/>
        <c:auto val="1"/>
        <c:lblAlgn val="ctr"/>
        <c:lblOffset val="100"/>
      </c:catAx>
      <c:valAx>
        <c:axId val="143658368"/>
        <c:scaling>
          <c:orientation val="minMax"/>
        </c:scaling>
        <c:delete val="1"/>
        <c:axPos val="t"/>
        <c:numFmt formatCode="###0.0%" sourceLinked="1"/>
        <c:tickLblPos val="none"/>
        <c:crossAx val="14365683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3571504724998336"/>
          <c:y val="0.76888749002860091"/>
          <c:w val="0.16150689940512891"/>
          <c:h val="0.22559907096382076"/>
        </c:manualLayout>
      </c:layout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 w="6350">
      <a:noFill/>
    </a:ln>
  </c:spPr>
  <c:txPr>
    <a:bodyPr/>
    <a:lstStyle/>
    <a:p>
      <a:pPr>
        <a:defRPr/>
      </a:pPr>
      <a:endParaRPr lang="ru-RU"/>
    </a:p>
  </c:txPr>
  <c:externalData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36032251287738676"/>
          <c:y val="0"/>
          <c:w val="0.63967748712262062"/>
          <c:h val="0.87270662595746951"/>
        </c:manualLayout>
      </c:layout>
      <c:barChart>
        <c:barDir val="bar"/>
        <c:grouping val="percentStacked"/>
        <c:ser>
          <c:idx val="0"/>
          <c:order val="0"/>
          <c:tx>
            <c:strRef>
              <c:f>'17-25'!$B$2</c:f>
              <c:strCache>
                <c:ptCount val="1"/>
                <c:pt idx="0">
                  <c:v>Обращался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3"/>
              <c:layout>
                <c:manualLayout>
                  <c:x val="5.4573715232596482E-3"/>
                  <c:y val="1.676996134207230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78C-427C-B9B9-67BE1AFCEC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'17-25'!$A$3:$A$6</c:f>
              <c:strCache>
                <c:ptCount val="4"/>
                <c:pt idx="0">
                  <c:v>Онлайн-запись к врачу</c:v>
                </c:pt>
                <c:pt idx="1">
                  <c:v>Получение доступа к личным мед.документам онлайн</c:v>
                </c:pt>
                <c:pt idx="2">
                  <c:v>Направление онлайн-обращения в органы власти, руководству мед.учреждения</c:v>
                </c:pt>
                <c:pt idx="3">
                  <c:v>Телемедицинская консультация врача</c:v>
                </c:pt>
              </c:strCache>
            </c:strRef>
          </c:cat>
          <c:val>
            <c:numRef>
              <c:f>'17-25'!$B$3:$B$6</c:f>
              <c:numCache>
                <c:formatCode>0.0%</c:formatCode>
                <c:ptCount val="4"/>
                <c:pt idx="0">
                  <c:v>0.56499999999999995</c:v>
                </c:pt>
                <c:pt idx="1">
                  <c:v>0.32000000000000162</c:v>
                </c:pt>
                <c:pt idx="2">
                  <c:v>0.24600000000000041</c:v>
                </c:pt>
                <c:pt idx="3">
                  <c:v>7.0000000000000021E-2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683-4727-A2A5-5A744A61490F}"/>
            </c:ext>
          </c:extLst>
        </c:ser>
        <c:ser>
          <c:idx val="1"/>
          <c:order val="1"/>
          <c:tx>
            <c:strRef>
              <c:f>'17-25'!$C$2</c:f>
              <c:strCache>
                <c:ptCount val="1"/>
                <c:pt idx="0">
                  <c:v>Не обращался</c:v>
                </c:pt>
              </c:strCache>
            </c:strRef>
          </c:tx>
          <c:spPr>
            <a:solidFill>
              <a:srgbClr val="00407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sz="11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'17-25'!$A$3:$A$6</c:f>
              <c:strCache>
                <c:ptCount val="4"/>
                <c:pt idx="0">
                  <c:v>Онлайн-запись к врачу</c:v>
                </c:pt>
                <c:pt idx="1">
                  <c:v>Получение доступа к личным мед.документам онлайн</c:v>
                </c:pt>
                <c:pt idx="2">
                  <c:v>Направление онлайн-обращения в органы власти, руководству мед.учреждения</c:v>
                </c:pt>
                <c:pt idx="3">
                  <c:v>Телемедицинская консультация врача</c:v>
                </c:pt>
              </c:strCache>
            </c:strRef>
          </c:cat>
          <c:val>
            <c:numRef>
              <c:f>'17-25'!$C$3:$C$6</c:f>
              <c:numCache>
                <c:formatCode>0.0%</c:formatCode>
                <c:ptCount val="4"/>
                <c:pt idx="0">
                  <c:v>0.16900000000000001</c:v>
                </c:pt>
                <c:pt idx="1">
                  <c:v>0.45200000000000001</c:v>
                </c:pt>
                <c:pt idx="2">
                  <c:v>0.68</c:v>
                </c:pt>
                <c:pt idx="3">
                  <c:v>0.86000000000000065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683-4727-A2A5-5A744A61490F}"/>
            </c:ext>
          </c:extLst>
        </c:ser>
        <c:ser>
          <c:idx val="2"/>
          <c:order val="2"/>
          <c:tx>
            <c:strRef>
              <c:f>'17-25'!$D$2</c:f>
              <c:strCache>
                <c:ptCount val="1"/>
                <c:pt idx="0">
                  <c:v>Не смог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sz="11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'17-25'!$A$3:$A$6</c:f>
              <c:strCache>
                <c:ptCount val="4"/>
                <c:pt idx="0">
                  <c:v>Онлайн-запись к врачу</c:v>
                </c:pt>
                <c:pt idx="1">
                  <c:v>Получение доступа к личным мед.документам онлайн</c:v>
                </c:pt>
                <c:pt idx="2">
                  <c:v>Направление онлайн-обращения в органы власти, руководству мед.учреждения</c:v>
                </c:pt>
                <c:pt idx="3">
                  <c:v>Телемедицинская консультация врача</c:v>
                </c:pt>
              </c:strCache>
            </c:strRef>
          </c:cat>
          <c:val>
            <c:numRef>
              <c:f>'17-25'!$D$3:$D$6</c:f>
              <c:numCache>
                <c:formatCode>0.0%</c:formatCode>
                <c:ptCount val="4"/>
                <c:pt idx="0">
                  <c:v>0.26600000000000001</c:v>
                </c:pt>
                <c:pt idx="1">
                  <c:v>0.22800000000000001</c:v>
                </c:pt>
                <c:pt idx="2">
                  <c:v>7.3000000000000009E-2</c:v>
                </c:pt>
                <c:pt idx="3">
                  <c:v>7.0999999999999994E-2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683-4727-A2A5-5A744A61490F}"/>
            </c:ext>
          </c:extLst>
        </c:ser>
        <c:gapWidth val="31"/>
        <c:overlap val="100"/>
        <c:axId val="145549184"/>
        <c:axId val="145550720"/>
      </c:barChart>
      <c:catAx>
        <c:axId val="145549184"/>
        <c:scaling>
          <c:orientation val="maxMin"/>
        </c:scaling>
        <c:axPos val="l"/>
        <c:numFmt formatCode="General" sourceLinked="0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145550720"/>
        <c:crosses val="autoZero"/>
        <c:auto val="1"/>
        <c:lblAlgn val="ctr"/>
        <c:lblOffset val="100"/>
      </c:catAx>
      <c:valAx>
        <c:axId val="145550720"/>
        <c:scaling>
          <c:orientation val="minMax"/>
        </c:scaling>
        <c:delete val="1"/>
        <c:axPos val="t"/>
        <c:numFmt formatCode="0%" sourceLinked="1"/>
        <c:tickLblPos val="none"/>
        <c:crossAx val="14554918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8863933150993826"/>
          <c:y val="0.89056568586820317"/>
          <c:w val="0.70899055341675665"/>
          <c:h val="0.10943431413178614"/>
        </c:manualLayout>
      </c:layout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+mn-lt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20392224409448834"/>
          <c:y val="0"/>
          <c:w val="0.74911566470405955"/>
          <c:h val="0.66527534423088253"/>
        </c:manualLayout>
      </c:layout>
      <c:barChart>
        <c:barDir val="bar"/>
        <c:grouping val="clustered"/>
        <c:ser>
          <c:idx val="3"/>
          <c:order val="0"/>
          <c:tx>
            <c:strRef>
              <c:f>'множ по годам'!$C$81</c:f>
              <c:strCache>
                <c:ptCount val="1"/>
                <c:pt idx="0">
                  <c:v>Стало лучше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'множ по годам'!$A$82</c:f>
              <c:strCache>
                <c:ptCount val="1"/>
                <c:pt idx="0">
                  <c:v>Доступность льготных лекарств</c:v>
                </c:pt>
              </c:strCache>
            </c:strRef>
          </c:cat>
          <c:val>
            <c:numRef>
              <c:f>'множ по годам'!$C$82</c:f>
              <c:numCache>
                <c:formatCode>###0.0%</c:formatCode>
                <c:ptCount val="1"/>
                <c:pt idx="0">
                  <c:v>0.11899999999999998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D44-49BC-818F-1797E90A22AA}"/>
            </c:ext>
          </c:extLst>
        </c:ser>
        <c:ser>
          <c:idx val="1"/>
          <c:order val="1"/>
          <c:tx>
            <c:strRef>
              <c:f>'множ по годам'!$D$81</c:f>
              <c:strCache>
                <c:ptCount val="1"/>
                <c:pt idx="0">
                  <c:v>Проблема остается острой</c:v>
                </c:pt>
              </c:strCache>
            </c:strRef>
          </c:tx>
          <c:spPr>
            <a:solidFill>
              <a:srgbClr val="FF0000"/>
            </a:solidFill>
            <a:ln w="25400">
              <a:noFill/>
            </a:ln>
          </c:spPr>
          <c:dLbls>
            <c:dLbl>
              <c:idx val="3"/>
              <c:layout>
                <c:manualLayout>
                  <c:x val="1.2976274609924681E-3"/>
                  <c:y val="1.6376975755114844E-4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42,9%</a:t>
                    </a:r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D44-49BC-818F-1797E90A22AA}"/>
                </c:ext>
              </c:extLst>
            </c:dLbl>
            <c:dLbl>
              <c:idx val="1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EAE-4EC1-A65F-5E0C35E33332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'множ по годам'!$A$82</c:f>
              <c:strCache>
                <c:ptCount val="1"/>
                <c:pt idx="0">
                  <c:v>Доступность льготных лекарств</c:v>
                </c:pt>
              </c:strCache>
            </c:strRef>
          </c:cat>
          <c:val>
            <c:numRef>
              <c:f>'множ по годам'!$D$82</c:f>
              <c:numCache>
                <c:formatCode>###0.0%</c:formatCode>
                <c:ptCount val="1"/>
                <c:pt idx="0">
                  <c:v>0.61200000000000054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D44-49BC-818F-1797E90A22AA}"/>
            </c:ext>
          </c:extLst>
        </c:ser>
        <c:gapWidth val="30"/>
        <c:axId val="71896448"/>
        <c:axId val="71947392"/>
        <c:extLst xmlns:c16r2="http://schemas.microsoft.com/office/drawing/2015/06/chart"/>
      </c:barChart>
      <c:catAx>
        <c:axId val="71896448"/>
        <c:scaling>
          <c:orientation val="maxMin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ru-RU"/>
          </a:p>
        </c:txPr>
        <c:crossAx val="71947392"/>
        <c:crosses val="autoZero"/>
        <c:auto val="1"/>
        <c:lblAlgn val="ctr"/>
        <c:lblOffset val="100"/>
      </c:catAx>
      <c:valAx>
        <c:axId val="71947392"/>
        <c:scaling>
          <c:orientation val="minMax"/>
        </c:scaling>
        <c:delete val="1"/>
        <c:axPos val="t"/>
        <c:numFmt formatCode="###0.0%" sourceLinked="1"/>
        <c:tickLblPos val="none"/>
        <c:crossAx val="7189644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5476201292146172"/>
          <c:y val="0.70973647012569663"/>
          <c:w val="0.54858759842519689"/>
          <c:h val="0.29024615272666449"/>
        </c:manualLayout>
      </c:layout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Verdana" panose="020B0604030504040204" pitchFamily="34" charset="0"/>
              <a:cs typeface="+mn-cs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 w="6350">
      <a:noFill/>
    </a:ln>
  </c:spPr>
  <c:txPr>
    <a:bodyPr/>
    <a:lstStyle/>
    <a:p>
      <a:pPr>
        <a:defRPr/>
      </a:pPr>
      <a:endParaRPr lang="ru-RU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50368349249659805"/>
          <c:y val="1.3196148197625381E-2"/>
          <c:w val="0.48962391669776367"/>
          <c:h val="0.8298889079912275"/>
        </c:manualLayout>
      </c:layout>
      <c:barChart>
        <c:barDir val="bar"/>
        <c:grouping val="stacked"/>
        <c:ser>
          <c:idx val="0"/>
          <c:order val="0"/>
          <c:tx>
            <c:strRef>
              <c:f>'2-15_наруш.прав'!$C$3</c:f>
              <c:strCache>
                <c:ptCount val="1"/>
                <c:pt idx="0">
                  <c:v>Сталкивался</c:v>
                </c:pt>
              </c:strCache>
            </c:strRef>
          </c:tx>
          <c:spPr>
            <a:solidFill>
              <a:srgbClr val="FF00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'2-15_наруш.прав'!$A$48:$A$51</c:f>
              <c:strCache>
                <c:ptCount val="4"/>
                <c:pt idx="0">
                  <c:v>Льготного препарата не было в аптеке</c:v>
                </c:pt>
                <c:pt idx="1">
                  <c:v>Покупал положенные бесплатно лекарства за свои деньги</c:v>
                </c:pt>
                <c:pt idx="2">
                  <c:v>Врач не выписывал препарат, положенный по льготе</c:v>
                </c:pt>
                <c:pt idx="3">
                  <c:v>Отказали в выдаче льготного препарата в связи с отсутствием инвалидности</c:v>
                </c:pt>
              </c:strCache>
            </c:strRef>
          </c:cat>
          <c:val>
            <c:numRef>
              <c:f>'2-15_наруш.прав'!$C$48:$C$51</c:f>
              <c:numCache>
                <c:formatCode>0.0%</c:formatCode>
                <c:ptCount val="4"/>
                <c:pt idx="0">
                  <c:v>0.68500000000000005</c:v>
                </c:pt>
                <c:pt idx="1">
                  <c:v>0.63800000000000356</c:v>
                </c:pt>
                <c:pt idx="2">
                  <c:v>0.3910000000000019</c:v>
                </c:pt>
                <c:pt idx="3">
                  <c:v>0.127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C7E-453D-A242-7752D6FDB967}"/>
            </c:ext>
          </c:extLst>
        </c:ser>
        <c:ser>
          <c:idx val="1"/>
          <c:order val="1"/>
          <c:tx>
            <c:strRef>
              <c:f>'2-15_наруш.прав'!$D$3</c:f>
              <c:strCache>
                <c:ptCount val="1"/>
                <c:pt idx="0">
                  <c:v>Не сталкивался</c:v>
                </c:pt>
              </c:strCache>
            </c:strRef>
          </c:tx>
          <c:spPr>
            <a:solidFill>
              <a:srgbClr val="00B0F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'2-15_наруш.прав'!$A$48:$A$51</c:f>
              <c:strCache>
                <c:ptCount val="4"/>
                <c:pt idx="0">
                  <c:v>Льготного препарата не было в аптеке</c:v>
                </c:pt>
                <c:pt idx="1">
                  <c:v>Покупал положенные бесплатно лекарства за свои деньги</c:v>
                </c:pt>
                <c:pt idx="2">
                  <c:v>Врач не выписывал препарат, положенный по льготе</c:v>
                </c:pt>
                <c:pt idx="3">
                  <c:v>Отказали в выдаче льготного препарата в связи с отсутствием инвалидности</c:v>
                </c:pt>
              </c:strCache>
            </c:strRef>
          </c:cat>
          <c:val>
            <c:numRef>
              <c:f>'2-15_наруш.прав'!$D$48:$D$51</c:f>
              <c:numCache>
                <c:formatCode>0.0%</c:formatCode>
                <c:ptCount val="4"/>
                <c:pt idx="0">
                  <c:v>0.31500000000000161</c:v>
                </c:pt>
                <c:pt idx="1">
                  <c:v>0.36200000000000032</c:v>
                </c:pt>
                <c:pt idx="2">
                  <c:v>0.60900000000000065</c:v>
                </c:pt>
                <c:pt idx="3">
                  <c:v>0.87300000000000322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C7E-453D-A242-7752D6FDB967}"/>
            </c:ext>
          </c:extLst>
        </c:ser>
        <c:gapWidth val="31"/>
        <c:overlap val="100"/>
        <c:axId val="71451392"/>
        <c:axId val="71452928"/>
      </c:barChart>
      <c:catAx>
        <c:axId val="71451392"/>
        <c:scaling>
          <c:orientation val="maxMin"/>
        </c:scaling>
        <c:axPos val="l"/>
        <c:numFmt formatCode="General" sourceLinked="1"/>
        <c:majorTickMark val="none"/>
        <c:tickLblPos val="nextTo"/>
        <c:txPr>
          <a:bodyPr rot="-60000000" vert="horz"/>
          <a:lstStyle/>
          <a:p>
            <a:pPr>
              <a:defRPr>
                <a:latin typeface="Calibri" panose="020F0502020204030204" pitchFamily="34" charset="0"/>
                <a:cs typeface="Calibri" panose="020F0502020204030204" pitchFamily="34" charset="0"/>
              </a:defRPr>
            </a:pPr>
            <a:endParaRPr lang="ru-RU"/>
          </a:p>
        </c:txPr>
        <c:crossAx val="71452928"/>
        <c:crosses val="autoZero"/>
        <c:auto val="1"/>
        <c:lblAlgn val="ctr"/>
        <c:lblOffset val="100"/>
      </c:catAx>
      <c:valAx>
        <c:axId val="71452928"/>
        <c:scaling>
          <c:orientation val="minMax"/>
          <c:max val="1"/>
        </c:scaling>
        <c:delete val="1"/>
        <c:axPos val="t"/>
        <c:numFmt formatCode="0.0%" sourceLinked="1"/>
        <c:tickLblPos val="none"/>
        <c:crossAx val="7145139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41078713231192943"/>
          <c:y val="0.89339617952205519"/>
          <c:w val="0.58921286768807069"/>
          <c:h val="0.1066038204779412"/>
        </c:manualLayout>
      </c:layout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Verdana" panose="020B0604030504040204" pitchFamily="34" charset="0"/>
              <a:cs typeface="+mn-cs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 w="6350">
      <a:noFill/>
    </a:ln>
  </c:spPr>
  <c:txPr>
    <a:bodyPr/>
    <a:lstStyle/>
    <a:p>
      <a:pPr>
        <a:defRPr/>
      </a:pPr>
      <a:endParaRPr lang="ru-RU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47412351851851853"/>
          <c:y val="0"/>
          <c:w val="0.40775938900792658"/>
          <c:h val="1"/>
        </c:manualLayout>
      </c:layout>
      <c:barChart>
        <c:barDir val="bar"/>
        <c:grouping val="clustered"/>
        <c:ser>
          <c:idx val="0"/>
          <c:order val="0"/>
          <c:tx>
            <c:strRef>
              <c:f>'2-15_наруш.прав'!$C$40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'2-15_наруш.прав'!$A$57:$A$63</c:f>
              <c:strCache>
                <c:ptCount val="7"/>
                <c:pt idx="0">
                  <c:v>Не устраивает выдаваемый бесплатно аналог, предпочитаю покупать тот препарат, который считаю лучшим</c:v>
                </c:pt>
                <c:pt idx="1">
                  <c:v>Не было лекарства в аптеке</c:v>
                </c:pt>
                <c:pt idx="2">
                  <c:v>Врач отказал в выписке препарата</c:v>
                </c:pt>
                <c:pt idx="3">
                  <c:v>Не было возможности или времени идти за льготным рецептом или идти в специализированную аптеку</c:v>
                </c:pt>
                <c:pt idx="4">
                  <c:v>Короткий срок, на который выдают препарат. Выдают меньше необходимого - приходится докупать</c:v>
                </c:pt>
                <c:pt idx="5">
                  <c:v>Неудобная процедура получения льготного рецепта (нужно идти в поликлиннику, запись к врачу долгая, врача нет)</c:v>
                </c:pt>
                <c:pt idx="6">
                  <c:v>Ограничена закупка препарата в регионе. Препарат закончился в регионе (в ЦАОП, онкоцентре, др.)</c:v>
                </c:pt>
              </c:strCache>
            </c:strRef>
          </c:cat>
          <c:val>
            <c:numRef>
              <c:f>'2-15_наруш.прав'!$D$57:$D$63</c:f>
              <c:numCache>
                <c:formatCode>0.0%</c:formatCode>
                <c:ptCount val="7"/>
                <c:pt idx="0">
                  <c:v>0.45600000000000002</c:v>
                </c:pt>
                <c:pt idx="1">
                  <c:v>0.26900000000000002</c:v>
                </c:pt>
                <c:pt idx="2">
                  <c:v>7.5000000000000011E-2</c:v>
                </c:pt>
                <c:pt idx="3">
                  <c:v>8.7000000000000022E-2</c:v>
                </c:pt>
                <c:pt idx="4">
                  <c:v>3.500000000000001E-2</c:v>
                </c:pt>
                <c:pt idx="5">
                  <c:v>1.7999999999999999E-2</c:v>
                </c:pt>
                <c:pt idx="6">
                  <c:v>3.3000000000000002E-2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E30-44C9-A061-B89E76FFA517}"/>
            </c:ext>
          </c:extLst>
        </c:ser>
        <c:ser>
          <c:idx val="2"/>
          <c:order val="1"/>
          <c:tx>
            <c:strRef>
              <c:f>'2-15_наруш.прав'!$B$40</c:f>
              <c:strCache>
                <c:ptCount val="1"/>
                <c:pt idx="0">
                  <c:v>2025 г.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'2-15_наруш.прав'!$A$57:$A$63</c:f>
              <c:strCache>
                <c:ptCount val="7"/>
                <c:pt idx="0">
                  <c:v>Не устраивает выдаваемый бесплатно аналог, предпочитаю покупать тот препарат, который считаю лучшим</c:v>
                </c:pt>
                <c:pt idx="1">
                  <c:v>Не было лекарства в аптеке</c:v>
                </c:pt>
                <c:pt idx="2">
                  <c:v>Врач отказал в выписке препарата</c:v>
                </c:pt>
                <c:pt idx="3">
                  <c:v>Не было возможности или времени идти за льготным рецептом или идти в специализированную аптеку</c:v>
                </c:pt>
                <c:pt idx="4">
                  <c:v>Короткий срок, на который выдают препарат. Выдают меньше необходимого - приходится докупать</c:v>
                </c:pt>
                <c:pt idx="5">
                  <c:v>Неудобная процедура получения льготного рецепта (нужно идти в поликлиннику, запись к врачу долгая, врача нет)</c:v>
                </c:pt>
                <c:pt idx="6">
                  <c:v>Ограничена закупка препарата в регионе. Препарат закончился в регионе (в ЦАОП, онкоцентре, др.)</c:v>
                </c:pt>
              </c:strCache>
            </c:strRef>
          </c:cat>
          <c:val>
            <c:numRef>
              <c:f>'2-15_наруш.прав'!$C$57:$C$63</c:f>
              <c:numCache>
                <c:formatCode>0.0%</c:formatCode>
                <c:ptCount val="7"/>
                <c:pt idx="0">
                  <c:v>0.47519841269841268</c:v>
                </c:pt>
                <c:pt idx="1">
                  <c:v>0.2986111111111111</c:v>
                </c:pt>
                <c:pt idx="2">
                  <c:v>9.5238095238095247E-2</c:v>
                </c:pt>
                <c:pt idx="3">
                  <c:v>8.4325396825397608E-2</c:v>
                </c:pt>
                <c:pt idx="4">
                  <c:v>4.6626984126984128E-2</c:v>
                </c:pt>
                <c:pt idx="5">
                  <c:v>3.968253968253968E-2</c:v>
                </c:pt>
                <c:pt idx="6">
                  <c:v>2.7777777777778099E-2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E30-44C9-A061-B89E76FFA517}"/>
            </c:ext>
          </c:extLst>
        </c:ser>
        <c:dLbls>
          <c:showVal val="1"/>
        </c:dLbls>
        <c:gapWidth val="60"/>
        <c:axId val="96056832"/>
        <c:axId val="96058368"/>
      </c:barChart>
      <c:catAx>
        <c:axId val="96056832"/>
        <c:scaling>
          <c:orientation val="maxMin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ru-RU"/>
          </a:p>
        </c:txPr>
        <c:crossAx val="96058368"/>
        <c:crosses val="autoZero"/>
        <c:auto val="1"/>
        <c:lblAlgn val="ctr"/>
        <c:lblOffset val="100"/>
      </c:catAx>
      <c:valAx>
        <c:axId val="96058368"/>
        <c:scaling>
          <c:orientation val="minMax"/>
        </c:scaling>
        <c:delete val="1"/>
        <c:axPos val="t"/>
        <c:numFmt formatCode="0.0%" sourceLinked="1"/>
        <c:tickLblPos val="none"/>
        <c:crossAx val="9605683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5987759259259566"/>
          <c:y val="0.76730130468502633"/>
          <c:w val="0.12601131889763895"/>
          <c:h val="0.15623219694851934"/>
        </c:manualLayout>
      </c:layout>
      <c:txPr>
        <a:bodyPr/>
        <a:lstStyle/>
        <a:p>
          <a:pPr>
            <a:defRPr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 w="6350">
      <a:noFill/>
    </a:ln>
  </c:spPr>
  <c:txPr>
    <a:bodyPr/>
    <a:lstStyle/>
    <a:p>
      <a:pPr>
        <a:defRPr/>
      </a:pPr>
      <a:endParaRPr lang="ru-RU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6389262563622198"/>
          <c:y val="2.8657153347113884E-2"/>
          <c:w val="0.82842748594068794"/>
          <c:h val="0.93144933917809858"/>
        </c:manualLayout>
      </c:layout>
      <c:barChart>
        <c:barDir val="bar"/>
        <c:grouping val="percentStacked"/>
        <c:ser>
          <c:idx val="0"/>
          <c:order val="0"/>
          <c:tx>
            <c:strRef>
              <c:f>'17-25'!$A$129</c:f>
              <c:strCache>
                <c:ptCount val="1"/>
                <c:pt idx="0">
                  <c:v>Да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'17-25'!$C$128:$G$128</c:f>
              <c:strCache>
                <c:ptCount val="5"/>
                <c:pt idx="0">
                  <c:v>2025 г.</c:v>
                </c:pt>
                <c:pt idx="1">
                  <c:v>2024 г.</c:v>
                </c:pt>
                <c:pt idx="2">
                  <c:v>2023 г.</c:v>
                </c:pt>
                <c:pt idx="3">
                  <c:v>2022 г.</c:v>
                </c:pt>
                <c:pt idx="4">
                  <c:v>2021 г.</c:v>
                </c:pt>
              </c:strCache>
            </c:strRef>
          </c:cat>
          <c:val>
            <c:numRef>
              <c:f>'17-25'!$C$129:$G$129</c:f>
              <c:numCache>
                <c:formatCode>0.0%</c:formatCode>
                <c:ptCount val="5"/>
                <c:pt idx="0">
                  <c:v>0.93100000000000005</c:v>
                </c:pt>
                <c:pt idx="1">
                  <c:v>0.91800000000000004</c:v>
                </c:pt>
                <c:pt idx="2">
                  <c:v>0.86400000000000265</c:v>
                </c:pt>
                <c:pt idx="3">
                  <c:v>0.84600000000000064</c:v>
                </c:pt>
                <c:pt idx="4">
                  <c:v>0.86800000000000277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C4E-47C1-84D2-769E9E1ED1A4}"/>
            </c:ext>
          </c:extLst>
        </c:ser>
        <c:ser>
          <c:idx val="1"/>
          <c:order val="1"/>
          <c:tx>
            <c:strRef>
              <c:f>'17-25'!$A$130</c:f>
              <c:strCache>
                <c:ptCount val="1"/>
                <c:pt idx="0">
                  <c:v>Нет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'17-25'!$C$128:$G$128</c:f>
              <c:strCache>
                <c:ptCount val="5"/>
                <c:pt idx="0">
                  <c:v>2025 г.</c:v>
                </c:pt>
                <c:pt idx="1">
                  <c:v>2024 г.</c:v>
                </c:pt>
                <c:pt idx="2">
                  <c:v>2023 г.</c:v>
                </c:pt>
                <c:pt idx="3">
                  <c:v>2022 г.</c:v>
                </c:pt>
                <c:pt idx="4">
                  <c:v>2021 г.</c:v>
                </c:pt>
              </c:strCache>
            </c:strRef>
          </c:cat>
          <c:val>
            <c:numRef>
              <c:f>'17-25'!$C$130:$G$130</c:f>
              <c:numCache>
                <c:formatCode>0.0%</c:formatCode>
                <c:ptCount val="5"/>
                <c:pt idx="0">
                  <c:v>6.9000000000000034E-2</c:v>
                </c:pt>
                <c:pt idx="1">
                  <c:v>8.2000000000000003E-2</c:v>
                </c:pt>
                <c:pt idx="2">
                  <c:v>0.13600000000000001</c:v>
                </c:pt>
                <c:pt idx="3">
                  <c:v>0.15400000000000041</c:v>
                </c:pt>
                <c:pt idx="4">
                  <c:v>0.13200000000000001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C4E-47C1-84D2-769E9E1ED1A4}"/>
            </c:ext>
          </c:extLst>
        </c:ser>
        <c:gapWidth val="30"/>
        <c:overlap val="100"/>
        <c:axId val="143228288"/>
        <c:axId val="143262848"/>
      </c:barChart>
      <c:catAx>
        <c:axId val="143228288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100">
                <a:latin typeface="+mn-lt"/>
              </a:defRPr>
            </a:pPr>
            <a:endParaRPr lang="ru-RU"/>
          </a:p>
        </c:txPr>
        <c:crossAx val="143262848"/>
        <c:crosses val="autoZero"/>
        <c:auto val="1"/>
        <c:lblAlgn val="ctr"/>
        <c:lblOffset val="100"/>
      </c:catAx>
      <c:valAx>
        <c:axId val="143262848"/>
        <c:scaling>
          <c:orientation val="minMax"/>
          <c:min val="0"/>
        </c:scaling>
        <c:delete val="1"/>
        <c:axPos val="b"/>
        <c:numFmt formatCode="0%" sourceLinked="1"/>
        <c:tickLblPos val="none"/>
        <c:crossAx val="143228288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36032251287738715"/>
          <c:y val="0"/>
          <c:w val="0.63967748712262062"/>
          <c:h val="0.86642091152816092"/>
        </c:manualLayout>
      </c:layout>
      <c:barChart>
        <c:barDir val="bar"/>
        <c:grouping val="percentStacked"/>
        <c:ser>
          <c:idx val="0"/>
          <c:order val="0"/>
          <c:tx>
            <c:strRef>
              <c:f>'17-25'!$B$71</c:f>
              <c:strCache>
                <c:ptCount val="1"/>
                <c:pt idx="0">
                  <c:v>Обращался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'17-25'!$A$72:$A$75</c:f>
              <c:strCache>
                <c:ptCount val="4"/>
                <c:pt idx="0">
                  <c:v>Платная диагностика</c:v>
                </c:pt>
                <c:pt idx="1">
                  <c:v>Платная консультация врача</c:v>
                </c:pt>
                <c:pt idx="2">
                  <c:v>Платные услуги в стационаре</c:v>
                </c:pt>
                <c:pt idx="3">
                  <c:v>Платные услуги в дневном стационаре</c:v>
                </c:pt>
              </c:strCache>
            </c:strRef>
          </c:cat>
          <c:val>
            <c:numRef>
              <c:f>'17-25'!$B$72:$B$75</c:f>
              <c:numCache>
                <c:formatCode>0.0%</c:formatCode>
                <c:ptCount val="4"/>
                <c:pt idx="0">
                  <c:v>0.89400000000000002</c:v>
                </c:pt>
                <c:pt idx="1">
                  <c:v>0.83200000000000063</c:v>
                </c:pt>
                <c:pt idx="2">
                  <c:v>0.18300000000000041</c:v>
                </c:pt>
                <c:pt idx="3">
                  <c:v>0.13200000000000001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18-43FE-B6AE-E76BC758F685}"/>
            </c:ext>
          </c:extLst>
        </c:ser>
        <c:ser>
          <c:idx val="1"/>
          <c:order val="1"/>
          <c:tx>
            <c:strRef>
              <c:f>'17-25'!$C$71</c:f>
              <c:strCache>
                <c:ptCount val="1"/>
                <c:pt idx="0">
                  <c:v>Не обращался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sz="11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'17-25'!$A$72:$A$75</c:f>
              <c:strCache>
                <c:ptCount val="4"/>
                <c:pt idx="0">
                  <c:v>Платная диагностика</c:v>
                </c:pt>
                <c:pt idx="1">
                  <c:v>Платная консультация врача</c:v>
                </c:pt>
                <c:pt idx="2">
                  <c:v>Платные услуги в стационаре</c:v>
                </c:pt>
                <c:pt idx="3">
                  <c:v>Платные услуги в дневном стационаре</c:v>
                </c:pt>
              </c:strCache>
            </c:strRef>
          </c:cat>
          <c:val>
            <c:numRef>
              <c:f>'17-25'!$C$72:$C$75</c:f>
              <c:numCache>
                <c:formatCode>0.0%</c:formatCode>
                <c:ptCount val="4"/>
                <c:pt idx="0">
                  <c:v>0.10600000000000002</c:v>
                </c:pt>
                <c:pt idx="1">
                  <c:v>0.16800000000000001</c:v>
                </c:pt>
                <c:pt idx="2">
                  <c:v>0.81699999999999995</c:v>
                </c:pt>
                <c:pt idx="3">
                  <c:v>0.8680000000000031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518-43FE-B6AE-E76BC758F685}"/>
            </c:ext>
          </c:extLst>
        </c:ser>
        <c:gapWidth val="31"/>
        <c:overlap val="100"/>
        <c:axId val="125922304"/>
        <c:axId val="125928192"/>
      </c:barChart>
      <c:catAx>
        <c:axId val="125922304"/>
        <c:scaling>
          <c:orientation val="maxMin"/>
        </c:scaling>
        <c:axPos val="l"/>
        <c:numFmt formatCode="General" sourceLinked="0"/>
        <c:tickLblPos val="nextTo"/>
        <c:crossAx val="125928192"/>
        <c:crosses val="autoZero"/>
        <c:auto val="1"/>
        <c:lblAlgn val="ctr"/>
        <c:lblOffset val="100"/>
      </c:catAx>
      <c:valAx>
        <c:axId val="125928192"/>
        <c:scaling>
          <c:orientation val="minMax"/>
        </c:scaling>
        <c:delete val="1"/>
        <c:axPos val="t"/>
        <c:numFmt formatCode="0%" sourceLinked="1"/>
        <c:tickLblPos val="none"/>
        <c:crossAx val="12592230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+mn-lt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47028522110814441"/>
          <c:y val="0"/>
          <c:w val="0.49444140240611939"/>
          <c:h val="1"/>
        </c:manualLayout>
      </c:layout>
      <c:barChart>
        <c:barDir val="bar"/>
        <c:grouping val="clustered"/>
        <c:ser>
          <c:idx val="0"/>
          <c:order val="0"/>
          <c:tx>
            <c:strRef>
              <c:f>'17-25'!$C$112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rgbClr val="FF9999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'17-25'!$A$113:$A$119</c:f>
              <c:strCache>
                <c:ptCount val="7"/>
                <c:pt idx="0">
                  <c:v>Потому что бесплатные нужные услуги были недоступны</c:v>
                </c:pt>
                <c:pt idx="1">
                  <c:v>Бесплатные услуги нужно было долго ждать</c:v>
                </c:pt>
                <c:pt idx="2">
                  <c:v>Нужно более высокое качество</c:v>
                </c:pt>
                <c:pt idx="3">
                  <c:v>Нужно более внимательное отношение</c:v>
                </c:pt>
                <c:pt idx="4">
                  <c:v>Был важен комфорт</c:v>
                </c:pt>
                <c:pt idx="5">
                  <c:v>Не обращался к платным услугам</c:v>
                </c:pt>
                <c:pt idx="6">
                  <c:v>Затрудняюсь ответить</c:v>
                </c:pt>
              </c:strCache>
            </c:strRef>
          </c:cat>
          <c:val>
            <c:numRef>
              <c:f>'17-25'!$C$113:$C$119</c:f>
              <c:numCache>
                <c:formatCode>###0.0%</c:formatCode>
                <c:ptCount val="7"/>
                <c:pt idx="0">
                  <c:v>0.5662337662337662</c:v>
                </c:pt>
                <c:pt idx="1">
                  <c:v>0.60548340548340562</c:v>
                </c:pt>
                <c:pt idx="2">
                  <c:v>0.29841269841270041</c:v>
                </c:pt>
                <c:pt idx="3">
                  <c:v>0.20461760461760461</c:v>
                </c:pt>
                <c:pt idx="4">
                  <c:v>8.8888888888889656E-2</c:v>
                </c:pt>
                <c:pt idx="5">
                  <c:v>7.647907647907648E-2</c:v>
                </c:pt>
                <c:pt idx="6">
                  <c:v>1.2409812409812421E-2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186-4AB5-BB88-3B58075C536C}"/>
            </c:ext>
          </c:extLst>
        </c:ser>
        <c:ser>
          <c:idx val="1"/>
          <c:order val="1"/>
          <c:tx>
            <c:strRef>
              <c:f>'17-25'!$B$112</c:f>
              <c:strCache>
                <c:ptCount val="1"/>
                <c:pt idx="0">
                  <c:v>2025 г.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'17-25'!$A$113:$A$119</c:f>
              <c:strCache>
                <c:ptCount val="7"/>
                <c:pt idx="0">
                  <c:v>Потому что бесплатные нужные услуги были недоступны</c:v>
                </c:pt>
                <c:pt idx="1">
                  <c:v>Бесплатные услуги нужно было долго ждать</c:v>
                </c:pt>
                <c:pt idx="2">
                  <c:v>Нужно более высокое качество</c:v>
                </c:pt>
                <c:pt idx="3">
                  <c:v>Нужно более внимательное отношение</c:v>
                </c:pt>
                <c:pt idx="4">
                  <c:v>Был важен комфорт</c:v>
                </c:pt>
                <c:pt idx="5">
                  <c:v>Не обращался к платным услугам</c:v>
                </c:pt>
                <c:pt idx="6">
                  <c:v>Затрудняюсь ответить</c:v>
                </c:pt>
              </c:strCache>
            </c:strRef>
          </c:cat>
          <c:val>
            <c:numRef>
              <c:f>'17-25'!$B$113:$B$119</c:f>
              <c:numCache>
                <c:formatCode>0.0%</c:formatCode>
                <c:ptCount val="7"/>
                <c:pt idx="0">
                  <c:v>0.61300000000000165</c:v>
                </c:pt>
                <c:pt idx="1">
                  <c:v>0.60300000000000065</c:v>
                </c:pt>
                <c:pt idx="2">
                  <c:v>0.31200000000000155</c:v>
                </c:pt>
                <c:pt idx="3">
                  <c:v>0.24400000000000024</c:v>
                </c:pt>
                <c:pt idx="4">
                  <c:v>0.14400000000000004</c:v>
                </c:pt>
                <c:pt idx="5">
                  <c:v>6.9000000000000034E-2</c:v>
                </c:pt>
                <c:pt idx="6">
                  <c:v>9.0000000000000028E-3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186-4AB5-BB88-3B58075C536C}"/>
            </c:ext>
          </c:extLst>
        </c:ser>
        <c:dLbls>
          <c:showVal val="1"/>
        </c:dLbls>
        <c:gapWidth val="60"/>
        <c:axId val="96108544"/>
        <c:axId val="96110080"/>
      </c:barChart>
      <c:catAx>
        <c:axId val="96108544"/>
        <c:scaling>
          <c:orientation val="maxMin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ru-RU"/>
          </a:p>
        </c:txPr>
        <c:crossAx val="96110080"/>
        <c:crosses val="autoZero"/>
        <c:auto val="1"/>
        <c:lblAlgn val="ctr"/>
        <c:lblOffset val="100"/>
      </c:catAx>
      <c:valAx>
        <c:axId val="96110080"/>
        <c:scaling>
          <c:orientation val="minMax"/>
        </c:scaling>
        <c:delete val="1"/>
        <c:axPos val="t"/>
        <c:numFmt formatCode="###0.0%" sourceLinked="1"/>
        <c:majorTickMark val="none"/>
        <c:tickLblPos val="none"/>
        <c:crossAx val="96108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1199362139917974"/>
          <c:y val="0.82147496814760057"/>
          <c:w val="0.15695691163604591"/>
          <c:h val="0.15412906316412531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32840951553458225"/>
          <c:y val="2.8657153347113884E-2"/>
          <c:w val="0.66100754723410171"/>
          <c:h val="0.97134324876057165"/>
        </c:manualLayout>
      </c:layout>
      <c:barChart>
        <c:barDir val="bar"/>
        <c:grouping val="percentStacked"/>
        <c:ser>
          <c:idx val="0"/>
          <c:order val="0"/>
          <c:tx>
            <c:strRef>
              <c:f>'по годам'!$A$204</c:f>
              <c:strCache>
                <c:ptCount val="1"/>
                <c:pt idx="0">
                  <c:v>Обращался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годам'!$B$203:$C$203</c:f>
              <c:strCache>
                <c:ptCount val="2"/>
                <c:pt idx="0">
                  <c:v>Граждане</c:v>
                </c:pt>
                <c:pt idx="1">
                  <c:v>"Профессиональные пациенты"</c:v>
                </c:pt>
              </c:strCache>
            </c:strRef>
          </c:cat>
          <c:val>
            <c:numRef>
              <c:f>'по годам'!$B$204:$C$204</c:f>
              <c:numCache>
                <c:formatCode>0.0%</c:formatCode>
                <c:ptCount val="2"/>
                <c:pt idx="0">
                  <c:v>0.79200000000000004</c:v>
                </c:pt>
                <c:pt idx="1">
                  <c:v>0.93100000000000005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843-4A8A-8AF5-72AA5D32045B}"/>
            </c:ext>
          </c:extLst>
        </c:ser>
        <c:ser>
          <c:idx val="1"/>
          <c:order val="1"/>
          <c:tx>
            <c:strRef>
              <c:f>'по годам'!$A$205</c:f>
              <c:strCache>
                <c:ptCount val="1"/>
                <c:pt idx="0">
                  <c:v>Не обращался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годам'!$B$203:$C$203</c:f>
              <c:strCache>
                <c:ptCount val="2"/>
                <c:pt idx="0">
                  <c:v>Граждане</c:v>
                </c:pt>
                <c:pt idx="1">
                  <c:v>"Профессиональные пациенты"</c:v>
                </c:pt>
              </c:strCache>
            </c:strRef>
          </c:cat>
          <c:val>
            <c:numRef>
              <c:f>'по годам'!$B$205:$C$205</c:f>
              <c:numCache>
                <c:formatCode>0.0%</c:formatCode>
                <c:ptCount val="2"/>
                <c:pt idx="0">
                  <c:v>0.17</c:v>
                </c:pt>
                <c:pt idx="1">
                  <c:v>6.9000000000000034E-2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843-4A8A-8AF5-72AA5D32045B}"/>
            </c:ext>
          </c:extLst>
        </c:ser>
        <c:gapWidth val="33"/>
        <c:overlap val="100"/>
        <c:axId val="143563392"/>
        <c:axId val="143618432"/>
      </c:barChart>
      <c:catAx>
        <c:axId val="143563392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000">
                <a:latin typeface="+mn-lt"/>
              </a:defRPr>
            </a:pPr>
            <a:endParaRPr lang="ru-RU"/>
          </a:p>
        </c:txPr>
        <c:crossAx val="143618432"/>
        <c:crosses val="autoZero"/>
        <c:auto val="1"/>
        <c:lblAlgn val="ctr"/>
        <c:lblOffset val="100"/>
      </c:catAx>
      <c:valAx>
        <c:axId val="143618432"/>
        <c:scaling>
          <c:orientation val="minMax"/>
          <c:min val="0"/>
        </c:scaling>
        <c:delete val="1"/>
        <c:axPos val="b"/>
        <c:numFmt formatCode="0%" sourceLinked="1"/>
        <c:tickLblPos val="none"/>
        <c:crossAx val="143563392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47562840702604553"/>
          <c:y val="0"/>
          <c:w val="0.51355945891378962"/>
          <c:h val="0.79208734324876051"/>
        </c:manualLayout>
      </c:layout>
      <c:barChart>
        <c:barDir val="bar"/>
        <c:grouping val="clustered"/>
        <c:ser>
          <c:idx val="0"/>
          <c:order val="0"/>
          <c:tx>
            <c:strRef>
              <c:f>'17-25'!$B$136</c:f>
              <c:strCache>
                <c:ptCount val="1"/>
                <c:pt idx="0">
                  <c:v>"Профессиональные пациенты"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'17-25'!$A$137:$A$139</c:f>
              <c:strCache>
                <c:ptCount val="3"/>
                <c:pt idx="0">
                  <c:v>Недоступность по ОМС (нет специалиста или обследования)</c:v>
                </c:pt>
                <c:pt idx="1">
                  <c:v>Долгий срок ожидания по ОМС</c:v>
                </c:pt>
                <c:pt idx="2">
                  <c:v>Низкое качество по ОМС</c:v>
                </c:pt>
              </c:strCache>
            </c:strRef>
          </c:cat>
          <c:val>
            <c:numRef>
              <c:f>'17-25'!$B$137:$B$139</c:f>
              <c:numCache>
                <c:formatCode>0.0%</c:formatCode>
                <c:ptCount val="3"/>
                <c:pt idx="0">
                  <c:v>0.61300000000000054</c:v>
                </c:pt>
                <c:pt idx="1">
                  <c:v>0.60300000000000054</c:v>
                </c:pt>
                <c:pt idx="2">
                  <c:v>0.31200000000000028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86C-4F07-90AF-FCD8D16F1524}"/>
            </c:ext>
          </c:extLst>
        </c:ser>
        <c:ser>
          <c:idx val="1"/>
          <c:order val="1"/>
          <c:tx>
            <c:strRef>
              <c:f>'17-25'!$C$136</c:f>
              <c:strCache>
                <c:ptCount val="1"/>
                <c:pt idx="0">
                  <c:v>Граждане</c:v>
                </c:pt>
              </c:strCache>
            </c:strRef>
          </c:tx>
          <c:spPr>
            <a:solidFill>
              <a:srgbClr val="FF9999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'17-25'!$A$137:$A$139</c:f>
              <c:strCache>
                <c:ptCount val="3"/>
                <c:pt idx="0">
                  <c:v>Недоступность по ОМС (нет специалиста или обследования)</c:v>
                </c:pt>
                <c:pt idx="1">
                  <c:v>Долгий срок ожидания по ОМС</c:v>
                </c:pt>
                <c:pt idx="2">
                  <c:v>Низкое качество по ОМС</c:v>
                </c:pt>
              </c:strCache>
            </c:strRef>
          </c:cat>
          <c:val>
            <c:numRef>
              <c:f>'17-25'!$C$137:$C$139</c:f>
              <c:numCache>
                <c:formatCode>###0.0%</c:formatCode>
                <c:ptCount val="3"/>
                <c:pt idx="0">
                  <c:v>0.56100000000000005</c:v>
                </c:pt>
                <c:pt idx="1">
                  <c:v>0.56000000000000005</c:v>
                </c:pt>
                <c:pt idx="2">
                  <c:v>0.32100000000000034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86C-4F07-90AF-FCD8D16F1524}"/>
            </c:ext>
          </c:extLst>
        </c:ser>
        <c:dLbls>
          <c:showVal val="1"/>
        </c:dLbls>
        <c:gapWidth val="60"/>
        <c:axId val="143570432"/>
        <c:axId val="143571968"/>
      </c:barChart>
      <c:catAx>
        <c:axId val="143570432"/>
        <c:scaling>
          <c:orientation val="maxMin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ru-RU"/>
          </a:p>
        </c:txPr>
        <c:crossAx val="143571968"/>
        <c:crosses val="autoZero"/>
        <c:auto val="1"/>
        <c:lblAlgn val="ctr"/>
        <c:lblOffset val="100"/>
      </c:catAx>
      <c:valAx>
        <c:axId val="143571968"/>
        <c:scaling>
          <c:orientation val="minMax"/>
        </c:scaling>
        <c:delete val="1"/>
        <c:axPos val="t"/>
        <c:numFmt formatCode="0.0%" sourceLinked="1"/>
        <c:majorTickMark val="none"/>
        <c:tickLblPos val="none"/>
        <c:crossAx val="143570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07238037553063"/>
          <c:y val="0.85452682997958584"/>
          <c:w val="0.7006469143280184"/>
          <c:h val="0.14547317002041421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DE1BA-1993-4F61-BDC4-8C868C15453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FF97C-B6B0-45E2-BA23-FF8F9F9F51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80578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45447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2307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8480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45525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45525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54161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45525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54161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54161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5416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ngress-vsp.ru/xvi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1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ongress-vsp.ru/xvi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http://www.socmech.ru/Socmex.gif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4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http://www.socmech.ru/Socmex.gif" TargetMode="Externa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image" Target="../media/image6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0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="" xmlns:a16="http://schemas.microsoft.com/office/drawing/2014/main" id="{E412FAB5-BA62-E94E-8A9B-8D4FAB6B6CA3}"/>
              </a:ext>
            </a:extLst>
          </p:cNvPr>
          <p:cNvSpPr txBox="1">
            <a:spLocks/>
          </p:cNvSpPr>
          <p:nvPr/>
        </p:nvSpPr>
        <p:spPr>
          <a:xfrm>
            <a:off x="1152000" y="3471750"/>
            <a:ext cx="5580000" cy="360000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r>
              <a:rPr lang="ru-RU" b="1" dirty="0">
                <a:solidFill>
                  <a:srgbClr val="0070BA"/>
                </a:solidFill>
                <a:ea typeface="+mj-ea"/>
                <a:cs typeface="+mj-cs"/>
              </a:rPr>
              <a:t>Результаты социологического исследования </a:t>
            </a:r>
          </a:p>
          <a:p>
            <a:pPr algn="ctr" defTabSz="685800">
              <a:spcBef>
                <a:spcPct val="0"/>
              </a:spcBef>
            </a:pPr>
            <a:endParaRPr lang="ru-RU" sz="1600" dirty="0">
              <a:solidFill>
                <a:srgbClr val="0070BA"/>
              </a:solidFill>
              <a:latin typeface="Verdana" pitchFamily="34" charset="0"/>
              <a:ea typeface="Verdana" pitchFamily="34" charset="0"/>
              <a:cs typeface="+mj-cs"/>
            </a:endParaRPr>
          </a:p>
        </p:txBody>
      </p:sp>
      <p:pic>
        <p:nvPicPr>
          <p:cNvPr id="10" name="Picture 3" descr="E:\РАБОТА\3 конгресс ВСП\2022\презентации\кубики7.png">
            <a:extLst>
              <a:ext uri="{FF2B5EF4-FFF2-40B4-BE49-F238E27FC236}">
                <a16:creationId xmlns="" xmlns:a16="http://schemas.microsoft.com/office/drawing/2014/main" id="{8C7DFDC6-3246-462C-B333-8ECD82234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81"/>
            <a:ext cx="5256583" cy="1264283"/>
          </a:xfrm>
          <a:prstGeom prst="rect">
            <a:avLst/>
          </a:prstGeom>
          <a:noFill/>
        </p:spPr>
      </p:pic>
      <p:sp>
        <p:nvSpPr>
          <p:cNvPr id="13" name="Title 1">
            <a:extLst>
              <a:ext uri="{FF2B5EF4-FFF2-40B4-BE49-F238E27FC236}">
                <a16:creationId xmlns="" xmlns:a16="http://schemas.microsoft.com/office/drawing/2014/main" id="{DB3D76CF-ACAE-4FF1-86F0-5C1810AF7956}"/>
              </a:ext>
            </a:extLst>
          </p:cNvPr>
          <p:cNvSpPr txBox="1">
            <a:spLocks/>
          </p:cNvSpPr>
          <p:nvPr/>
        </p:nvSpPr>
        <p:spPr>
          <a:xfrm>
            <a:off x="972000" y="1851750"/>
            <a:ext cx="8185528" cy="1368152"/>
          </a:xfrm>
          <a:prstGeom prst="rect">
            <a:avLst/>
          </a:prstGeom>
          <a:solidFill>
            <a:srgbClr val="00ADD9"/>
          </a:solidFill>
        </p:spPr>
        <p:txBody>
          <a:bodyPr vert="horz" lIns="68580" tIns="34290" rIns="68580" bIns="34290" rtlCol="0" anchor="ctr">
            <a:noAutofit/>
          </a:bodyPr>
          <a:lstStyle/>
          <a:p>
            <a:pPr marL="177800" defTabSz="685800">
              <a:lnSpc>
                <a:spcPct val="90000"/>
              </a:lnSpc>
              <a:spcBef>
                <a:spcPct val="0"/>
              </a:spcBef>
            </a:pP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Лекарственное обеспечение, платная медицина, электронные сервисы: оценки пациентов</a:t>
            </a:r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Subtitle 2">
            <a:hlinkClick r:id="rId3"/>
            <a:extLst>
              <a:ext uri="{FF2B5EF4-FFF2-40B4-BE49-F238E27FC236}">
                <a16:creationId xmlns="" xmlns:a16="http://schemas.microsoft.com/office/drawing/2014/main" id="{60D271C1-BC57-4E0A-AC76-4B00F26B6991}"/>
              </a:ext>
            </a:extLst>
          </p:cNvPr>
          <p:cNvSpPr txBox="1">
            <a:spLocks/>
          </p:cNvSpPr>
          <p:nvPr/>
        </p:nvSpPr>
        <p:spPr>
          <a:xfrm>
            <a:off x="1152000" y="4371750"/>
            <a:ext cx="5832000" cy="54000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defTabSz="685800">
              <a:buClr>
                <a:srgbClr val="35A5D6"/>
              </a:buClr>
            </a:pPr>
            <a:r>
              <a:rPr lang="en-US" sz="1300" b="1" dirty="0">
                <a:solidFill>
                  <a:srgbClr val="1663A4"/>
                </a:solidFill>
              </a:rPr>
              <a:t>XVI </a:t>
            </a:r>
            <a:r>
              <a:rPr lang="ru-RU" sz="1300" b="1" dirty="0">
                <a:solidFill>
                  <a:srgbClr val="1663A4"/>
                </a:solidFill>
              </a:rPr>
              <a:t>Всероссийский конгресс пациентов</a:t>
            </a:r>
          </a:p>
          <a:p>
            <a:pPr defTabSz="685800">
              <a:buClr>
                <a:srgbClr val="35A5D6"/>
              </a:buClr>
            </a:pPr>
            <a:r>
              <a:rPr lang="ru-RU" sz="1300" b="1" dirty="0">
                <a:solidFill>
                  <a:srgbClr val="1663A4"/>
                </a:solidFill>
              </a:rPr>
              <a:t>Москва, ноябрь 202</a:t>
            </a:r>
            <a:r>
              <a:rPr lang="en-US" sz="1300" b="1" dirty="0">
                <a:solidFill>
                  <a:srgbClr val="1663A4"/>
                </a:solidFill>
              </a:rPr>
              <a:t>5</a:t>
            </a:r>
            <a:r>
              <a:rPr lang="ru-RU" sz="1300" b="1" dirty="0">
                <a:solidFill>
                  <a:srgbClr val="1663A4"/>
                </a:solidFill>
              </a:rPr>
              <a:t> г.</a:t>
            </a:r>
          </a:p>
          <a:p>
            <a:pPr defTabSz="685800">
              <a:buClr>
                <a:srgbClr val="35A5D6"/>
              </a:buClr>
            </a:pPr>
            <a:r>
              <a:rPr lang="en-US" sz="1300" b="1" dirty="0">
                <a:solidFill>
                  <a:srgbClr val="1663A4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https://congress-vsp.ru/xvi/</a:t>
            </a:r>
            <a:r>
              <a:rPr lang="ru-RU" sz="1300" b="1" dirty="0">
                <a:solidFill>
                  <a:srgbClr val="1663A4"/>
                </a:solidFill>
              </a:rPr>
              <a:t> </a:t>
            </a:r>
          </a:p>
          <a:p>
            <a:pPr defTabSz="685800">
              <a:buClr>
                <a:srgbClr val="35A5D6"/>
              </a:buClr>
            </a:pPr>
            <a:endParaRPr lang="ru-RU" sz="1200" dirty="0">
              <a:solidFill>
                <a:srgbClr val="1E29A1"/>
              </a:solidFill>
            </a:endParaRPr>
          </a:p>
        </p:txBody>
      </p:sp>
      <p:pic>
        <p:nvPicPr>
          <p:cNvPr id="9" name="Рисунок 8" descr="логотип">
            <a:extLst>
              <a:ext uri="{FF2B5EF4-FFF2-40B4-BE49-F238E27FC236}">
                <a16:creationId xmlns="" xmlns:a16="http://schemas.microsoft.com/office/drawing/2014/main" id="{6BA85FF9-C181-48D8-B00B-C5B3219DFC9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9500" y="479655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AutoShape 2" descr="https://congress-vsp.ru/media/vh1iu0rw/xvi%D0%BA%D0%BE%D0%BD%D0%B3%D1%80%D0%B5%D1%81%D1%81_%D0%B1%D0%B5%D0%BB%D1%8B%D0%B9_%D0%BB%D0%BE%D0%B3%D0%BE_ru_%D0%B1%D0%B5%D0%B7_%D1%84%D0%BE%D0%BD%D0%B0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6283" y="7937"/>
            <a:ext cx="1290427" cy="129042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91730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="" xmlns:a16="http://schemas.microsoft.com/office/drawing/2014/main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797043" y="951750"/>
            <a:ext cx="3414957" cy="1823576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100" b="1" dirty="0" smtClean="0">
                <a:solidFill>
                  <a:srgbClr val="135891"/>
                </a:solidFill>
              </a:rPr>
              <a:t>Не </a:t>
            </a:r>
            <a:r>
              <a:rPr lang="ru-RU" sz="1100" b="1" dirty="0">
                <a:solidFill>
                  <a:srgbClr val="135891"/>
                </a:solidFill>
              </a:rPr>
              <a:t>смогли воспользоваться электронными сервисами, хотя была необходимость:</a:t>
            </a:r>
          </a:p>
          <a:p>
            <a:pPr marL="179388" lvl="0" indent="-179388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100" dirty="0" err="1">
                <a:solidFill>
                  <a:srgbClr val="135891"/>
                </a:solidFill>
              </a:rPr>
              <a:t>онлайн-запись</a:t>
            </a:r>
            <a:r>
              <a:rPr lang="ru-RU" sz="1100" dirty="0">
                <a:solidFill>
                  <a:srgbClr val="135891"/>
                </a:solidFill>
              </a:rPr>
              <a:t> к врачу – </a:t>
            </a:r>
            <a:r>
              <a:rPr lang="ru-RU" sz="1400" b="1" dirty="0">
                <a:solidFill>
                  <a:srgbClr val="135891"/>
                </a:solidFill>
              </a:rPr>
              <a:t>26,6%</a:t>
            </a:r>
            <a:r>
              <a:rPr lang="ru-RU" sz="1100" dirty="0">
                <a:solidFill>
                  <a:srgbClr val="135891"/>
                </a:solidFill>
              </a:rPr>
              <a:t>,</a:t>
            </a:r>
          </a:p>
          <a:p>
            <a:pPr marL="179388" lvl="0" indent="-179388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100" dirty="0">
                <a:solidFill>
                  <a:srgbClr val="135891"/>
                </a:solidFill>
              </a:rPr>
              <a:t>доступ к медицинским документам – </a:t>
            </a:r>
            <a:r>
              <a:rPr lang="ru-RU" sz="1400" b="1" dirty="0">
                <a:solidFill>
                  <a:srgbClr val="135891"/>
                </a:solidFill>
              </a:rPr>
              <a:t>22,8%</a:t>
            </a:r>
            <a:r>
              <a:rPr lang="ru-RU" sz="1100" dirty="0">
                <a:solidFill>
                  <a:srgbClr val="135891"/>
                </a:solidFill>
              </a:rPr>
              <a:t>,</a:t>
            </a:r>
          </a:p>
          <a:p>
            <a:pPr marL="179388" lvl="0" indent="-179388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100" dirty="0">
                <a:solidFill>
                  <a:srgbClr val="135891"/>
                </a:solidFill>
              </a:rPr>
              <a:t>направление обращения в органы власти – </a:t>
            </a:r>
            <a:r>
              <a:rPr lang="ru-RU" sz="1400" b="1" dirty="0">
                <a:solidFill>
                  <a:srgbClr val="135891"/>
                </a:solidFill>
              </a:rPr>
              <a:t>7,3%</a:t>
            </a:r>
            <a:r>
              <a:rPr lang="ru-RU" sz="1100" dirty="0">
                <a:solidFill>
                  <a:srgbClr val="135891"/>
                </a:solidFill>
              </a:rPr>
              <a:t>,</a:t>
            </a:r>
          </a:p>
          <a:p>
            <a:pPr marL="179388" lvl="0" indent="-179388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100" dirty="0" err="1">
                <a:solidFill>
                  <a:srgbClr val="135891"/>
                </a:solidFill>
              </a:rPr>
              <a:t>телемедицинская</a:t>
            </a:r>
            <a:r>
              <a:rPr lang="ru-RU" sz="1100" dirty="0">
                <a:solidFill>
                  <a:srgbClr val="135891"/>
                </a:solidFill>
              </a:rPr>
              <a:t> консультация – </a:t>
            </a:r>
            <a:r>
              <a:rPr lang="ru-RU" sz="1400" b="1" dirty="0">
                <a:solidFill>
                  <a:srgbClr val="135891"/>
                </a:solidFill>
              </a:rPr>
              <a:t>7</a:t>
            </a:r>
            <a:r>
              <a:rPr lang="ru-RU" sz="1400" b="1" dirty="0" smtClean="0">
                <a:solidFill>
                  <a:srgbClr val="135891"/>
                </a:solidFill>
              </a:rPr>
              <a:t>%</a:t>
            </a:r>
            <a:r>
              <a:rPr lang="ru-RU" sz="1100" dirty="0" smtClean="0">
                <a:solidFill>
                  <a:srgbClr val="135891"/>
                </a:solidFill>
              </a:rPr>
              <a:t>.</a:t>
            </a:r>
          </a:p>
          <a:p>
            <a:pPr marL="179388" lvl="0" indent="-179388">
              <a:spcAft>
                <a:spcPts val="600"/>
              </a:spcAft>
            </a:pPr>
            <a:endParaRPr lang="ru-RU" sz="1100" dirty="0">
              <a:solidFill>
                <a:srgbClr val="13589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059540" y="951750"/>
            <a:ext cx="501246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17. «С какими вопросами Вы обращались на электронные сервисы для получения медицинских услуг по ОМС за последний год?» </a:t>
            </a:r>
          </a:p>
        </p:txBody>
      </p:sp>
      <p:pic>
        <p:nvPicPr>
          <p:cNvPr id="17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07778CF6-8148-4469-A943-BE7F88167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18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452F684B-5B13-40B0-B2B0-AA1682506B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27599" y="3684574"/>
            <a:ext cx="1945851" cy="972000"/>
          </a:xfrm>
          <a:prstGeom prst="rect">
            <a:avLst/>
          </a:prstGeom>
          <a:noFill/>
        </p:spPr>
      </p:pic>
      <p:pic>
        <p:nvPicPr>
          <p:cNvPr id="11" name="Рисунок 10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itle 1">
            <a:extLst>
              <a:ext uri="{FF2B5EF4-FFF2-40B4-BE49-F238E27FC236}">
                <a16:creationId xmlns="" xmlns:a16="http://schemas.microsoft.com/office/drawing/2014/main" id="{A6BA0043-5A9A-4309-9C69-6F2E898F310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8402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>
              <a:lnSpc>
                <a:spcPct val="80000"/>
              </a:lnSpc>
            </a:pPr>
            <a:r>
              <a:rPr lang="ru-RU" sz="2600" b="1" dirty="0">
                <a:solidFill>
                  <a:srgbClr val="0070BA"/>
                </a:solidFill>
              </a:rPr>
              <a:t>Пользование электронными сервисами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FC41F552-56F3-41C5-BD9B-009BE5750B26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3" name="Диаграмма 12">
            <a:extLst>
              <a:ext uri="{FF2B5EF4-FFF2-40B4-BE49-F238E27FC236}">
                <a16:creationId xmlns="" xmlns:a16="http://schemas.microsoft.com/office/drawing/2014/main" id="{825A7C99-16B4-44B4-96A0-F871E0001BC2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356201581"/>
              </p:ext>
            </p:extLst>
          </p:nvPr>
        </p:nvGraphicFramePr>
        <p:xfrm>
          <a:off x="4212000" y="1520553"/>
          <a:ext cx="4474072" cy="2311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792000" y="4131586"/>
            <a:ext cx="799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b="1" dirty="0">
                <a:solidFill>
                  <a:srgbClr val="135891"/>
                </a:solidFill>
              </a:rPr>
              <a:t>Актуальным остается вопрос недостаточно высокой пользовательской компетентности получателей услуг, которые не всегда осведомлены и часто неграмотно пользуются электронными ресурсами</a:t>
            </a:r>
            <a:r>
              <a:rPr lang="ru-RU" sz="1100" dirty="0">
                <a:solidFill>
                  <a:srgbClr val="135891"/>
                </a:solidFill>
              </a:rPr>
              <a:t>.</a:t>
            </a:r>
            <a:endParaRPr lang="ru-RU" sz="1100" dirty="0"/>
          </a:p>
        </p:txBody>
      </p:sp>
    </p:spTree>
    <p:extLst>
      <p:ext uri="{BB962C8B-B14F-4D97-AF65-F5344CB8AC3E}">
        <p14:creationId xmlns="" xmlns:p14="http://schemas.microsoft.com/office/powerpoint/2010/main" val="204805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E:\РАБОТА\3 конгресс ВСП\2022\презентации\кубики1.png">
            <a:extLst>
              <a:ext uri="{FF2B5EF4-FFF2-40B4-BE49-F238E27FC236}">
                <a16:creationId xmlns="" xmlns:a16="http://schemas.microsoft.com/office/drawing/2014/main" id="{BD2A6313-702F-4AF7-8384-C286CAD68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72741"/>
          <a:stretch>
            <a:fillRect/>
          </a:stretch>
        </p:blipFill>
        <p:spPr bwMode="auto">
          <a:xfrm rot="5400000">
            <a:off x="8077621" y="-406112"/>
            <a:ext cx="660266" cy="1472491"/>
          </a:xfrm>
          <a:prstGeom prst="rect">
            <a:avLst/>
          </a:prstGeom>
          <a:noFill/>
        </p:spPr>
      </p:pic>
      <p:pic>
        <p:nvPicPr>
          <p:cNvPr id="16" name="Picture 2" descr="E:\РАБОТА\3 конгресс ВСП\2022\презентации\кубики1.png">
            <a:extLst>
              <a:ext uri="{FF2B5EF4-FFF2-40B4-BE49-F238E27FC236}">
                <a16:creationId xmlns="" xmlns:a16="http://schemas.microsoft.com/office/drawing/2014/main" id="{F4DB0533-FCBB-40D0-B211-BE703399BC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b="72729"/>
          <a:stretch>
            <a:fillRect/>
          </a:stretch>
        </p:blipFill>
        <p:spPr bwMode="auto">
          <a:xfrm>
            <a:off x="0" y="3670325"/>
            <a:ext cx="660264" cy="1473175"/>
          </a:xfrm>
          <a:prstGeom prst="rect">
            <a:avLst/>
          </a:prstGeom>
          <a:noFill/>
        </p:spPr>
      </p:pic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AA15F280-8CD2-4958-9B86-0C85EDE331C8}"/>
              </a:ext>
            </a:extLst>
          </p:cNvPr>
          <p:cNvSpPr txBox="1">
            <a:spLocks/>
          </p:cNvSpPr>
          <p:nvPr/>
        </p:nvSpPr>
        <p:spPr>
          <a:xfrm>
            <a:off x="978809" y="849099"/>
            <a:ext cx="7920000" cy="4024179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spAutoFit/>
          </a:bodyPr>
          <a:lstStyle/>
          <a:p>
            <a:pPr>
              <a:spcAft>
                <a:spcPts val="300"/>
              </a:spcAft>
            </a:pPr>
            <a:r>
              <a:rPr lang="ru-RU" sz="1100" b="1" dirty="0" smtClean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В обеспечении лекарствами распространенность нарушений прав пациентов остается высокой.</a:t>
            </a:r>
            <a:endParaRPr lang="ru-RU" sz="1100" b="1" dirty="0" smtClean="0">
              <a:solidFill>
                <a:srgbClr val="135891"/>
              </a:solidFill>
            </a:endParaRPr>
          </a:p>
          <a:p>
            <a:pPr marL="269875" indent="-269875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b="1" dirty="0" smtClean="0">
                <a:solidFill>
                  <a:srgbClr val="135891"/>
                </a:solidFill>
              </a:rPr>
              <a:t>63,8%</a:t>
            </a:r>
            <a:r>
              <a:rPr lang="ru-RU" sz="1100" b="1" dirty="0" smtClean="0">
                <a:solidFill>
                  <a:srgbClr val="00ADD9"/>
                </a:solidFill>
              </a:rPr>
              <a:t> </a:t>
            </a:r>
            <a:r>
              <a:rPr lang="ru-RU" sz="1100" dirty="0" smtClean="0">
                <a:solidFill>
                  <a:srgbClr val="1663A4"/>
                </a:solidFill>
              </a:rPr>
              <a:t>опрошенных  «льготников» покупали положенные бесплатно лекарства за свои деньги.</a:t>
            </a:r>
          </a:p>
          <a:p>
            <a:pPr marL="269875" lvl="0" indent="-269875">
              <a:spcAft>
                <a:spcPts val="6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b="1" dirty="0" smtClean="0">
                <a:solidFill>
                  <a:srgbClr val="1663A4"/>
                </a:solidFill>
              </a:rPr>
              <a:t>39%</a:t>
            </a:r>
            <a:r>
              <a:rPr lang="ru-RU" sz="1100" dirty="0" smtClean="0">
                <a:solidFill>
                  <a:srgbClr val="1663A4"/>
                </a:solidFill>
              </a:rPr>
              <a:t> «льготникам» врач отказывал в выписке льготного препарата.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ru-RU" sz="1100" b="1" dirty="0" smtClean="0">
                <a:solidFill>
                  <a:srgbClr val="135891"/>
                </a:solidFill>
              </a:rPr>
              <a:t>Причины, по которым пациенты покупают положенные бесплатно лекарства за свои деньги</a:t>
            </a:r>
            <a:r>
              <a:rPr lang="ru-RU" sz="1100" dirty="0" smtClean="0">
                <a:solidFill>
                  <a:srgbClr val="135891"/>
                </a:solidFill>
              </a:rPr>
              <a:t>:</a:t>
            </a:r>
          </a:p>
          <a:p>
            <a:pPr marL="268288" lvl="0" indent="-2682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 smtClean="0">
                <a:solidFill>
                  <a:srgbClr val="135891"/>
                </a:solidFill>
              </a:rPr>
              <a:t>Отсутствие лекарства в аптеке – </a:t>
            </a:r>
            <a:r>
              <a:rPr lang="ru-RU" sz="1100" b="1" dirty="0" smtClean="0">
                <a:solidFill>
                  <a:srgbClr val="135891"/>
                </a:solidFill>
              </a:rPr>
              <a:t>68,5% </a:t>
            </a:r>
            <a:r>
              <a:rPr lang="ru-RU" sz="1100" dirty="0" smtClean="0">
                <a:solidFill>
                  <a:srgbClr val="135891"/>
                </a:solidFill>
              </a:rPr>
              <a:t>«льготников» сталкивались с ситуацией, когда льготного лекарства не было в аптеке.</a:t>
            </a:r>
          </a:p>
          <a:p>
            <a:pPr marL="268288" lvl="0" indent="-2682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 smtClean="0">
                <a:solidFill>
                  <a:srgbClr val="135891"/>
                </a:solidFill>
              </a:rPr>
              <a:t>Пациенты не доверяют «аналогу» и предпочитают препарат, который принимали прежде – </a:t>
            </a:r>
            <a:r>
              <a:rPr lang="ru-RU" sz="1100" b="1" dirty="0" smtClean="0">
                <a:solidFill>
                  <a:srgbClr val="135891"/>
                </a:solidFill>
              </a:rPr>
              <a:t>47,5% </a:t>
            </a:r>
            <a:r>
              <a:rPr lang="ru-RU" sz="1100" dirty="0" smtClean="0">
                <a:solidFill>
                  <a:srgbClr val="135891"/>
                </a:solidFill>
              </a:rPr>
              <a:t>«льготников».</a:t>
            </a:r>
            <a:endParaRPr lang="ru-RU" sz="1100" b="1" dirty="0" smtClean="0">
              <a:solidFill>
                <a:srgbClr val="135891"/>
              </a:solidFill>
            </a:endParaRPr>
          </a:p>
          <a:p>
            <a:pPr marL="268288" indent="-268288">
              <a:spcAft>
                <a:spcPts val="600"/>
              </a:spcAft>
              <a:buClr>
                <a:srgbClr val="00ADD9"/>
              </a:buClr>
            </a:pPr>
            <a:r>
              <a:rPr lang="ru-RU" sz="1100" b="1" dirty="0" smtClean="0">
                <a:solidFill>
                  <a:srgbClr val="00ADD9"/>
                </a:solidFill>
                <a:ea typeface="Calibri" pitchFamily="34" charset="0"/>
                <a:cs typeface="Arial" pitchFamily="34" charset="0"/>
              </a:rPr>
              <a:t>Повышение доверия пациентов к отечественным препаратам и </a:t>
            </a:r>
            <a:r>
              <a:rPr lang="ru-RU" sz="1100" b="1" dirty="0" err="1" smtClean="0">
                <a:solidFill>
                  <a:srgbClr val="00ADD9"/>
                </a:solidFill>
                <a:ea typeface="Calibri" pitchFamily="34" charset="0"/>
                <a:cs typeface="Arial" pitchFamily="34" charset="0"/>
              </a:rPr>
              <a:t>дженерикам</a:t>
            </a:r>
            <a:r>
              <a:rPr lang="ru-RU" sz="1100" b="1" dirty="0" smtClean="0">
                <a:solidFill>
                  <a:srgbClr val="00ADD9"/>
                </a:solidFill>
                <a:ea typeface="Calibri" pitchFamily="34" charset="0"/>
                <a:cs typeface="Arial" pitchFamily="34" charset="0"/>
              </a:rPr>
              <a:t> остается актуальной задачей.</a:t>
            </a:r>
            <a:endParaRPr lang="ru-RU" sz="1100" dirty="0" smtClean="0">
              <a:solidFill>
                <a:srgbClr val="00ADD9"/>
              </a:solidFill>
            </a:endParaRPr>
          </a:p>
          <a:p>
            <a:pPr marL="268288" lvl="0" indent="-268288">
              <a:spcBef>
                <a:spcPts val="600"/>
              </a:spcBef>
              <a:spcAft>
                <a:spcPts val="300"/>
              </a:spcAft>
              <a:buClr>
                <a:srgbClr val="00ADD9"/>
              </a:buClr>
            </a:pPr>
            <a:r>
              <a:rPr lang="ru-RU" sz="1100" b="1" dirty="0" smtClean="0">
                <a:solidFill>
                  <a:srgbClr val="135891"/>
                </a:solidFill>
              </a:rPr>
              <a:t>Обращение </a:t>
            </a:r>
            <a:r>
              <a:rPr lang="ru-RU" sz="1100" b="1" dirty="0" smtClean="0">
                <a:solidFill>
                  <a:srgbClr val="135891"/>
                </a:solidFill>
              </a:rPr>
              <a:t>к платной медицине «профессиональных пациентов» гораздо выше, чем прочих граждан и стало повсеместным. </a:t>
            </a:r>
          </a:p>
          <a:p>
            <a:pPr marL="268288" indent="-2682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 smtClean="0">
                <a:solidFill>
                  <a:srgbClr val="135891"/>
                </a:solidFill>
              </a:rPr>
              <a:t>К платным медицинским услугам в 2025 году обращалось </a:t>
            </a:r>
            <a:r>
              <a:rPr lang="ru-RU" sz="1100" b="1" dirty="0" smtClean="0">
                <a:solidFill>
                  <a:srgbClr val="135891"/>
                </a:solidFill>
              </a:rPr>
              <a:t>93% </a:t>
            </a:r>
            <a:r>
              <a:rPr lang="ru-RU" sz="1100" dirty="0" smtClean="0">
                <a:solidFill>
                  <a:srgbClr val="135891"/>
                </a:solidFill>
              </a:rPr>
              <a:t>опрошенных пациентов. </a:t>
            </a:r>
          </a:p>
          <a:p>
            <a:pPr marL="268288" indent="-2682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 smtClean="0">
                <a:solidFill>
                  <a:srgbClr val="135891"/>
                </a:solidFill>
              </a:rPr>
              <a:t>За диагностику в 2025 году платили </a:t>
            </a:r>
            <a:r>
              <a:rPr lang="ru-RU" sz="1100" b="1" dirty="0" smtClean="0">
                <a:solidFill>
                  <a:srgbClr val="135891"/>
                </a:solidFill>
              </a:rPr>
              <a:t>89%</a:t>
            </a:r>
            <a:r>
              <a:rPr lang="ru-RU" sz="1100" dirty="0" smtClean="0">
                <a:solidFill>
                  <a:srgbClr val="135891"/>
                </a:solidFill>
              </a:rPr>
              <a:t>, за консультацию врача – </a:t>
            </a:r>
            <a:r>
              <a:rPr lang="ru-RU" sz="1100" b="1" dirty="0" smtClean="0">
                <a:solidFill>
                  <a:srgbClr val="135891"/>
                </a:solidFill>
              </a:rPr>
              <a:t>83,2%</a:t>
            </a:r>
            <a:r>
              <a:rPr lang="ru-RU" sz="1100" dirty="0" smtClean="0">
                <a:solidFill>
                  <a:srgbClr val="135891"/>
                </a:solidFill>
              </a:rPr>
              <a:t>. </a:t>
            </a:r>
          </a:p>
          <a:p>
            <a:pPr marL="268288" indent="-268288">
              <a:spcAft>
                <a:spcPts val="6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 smtClean="0">
                <a:solidFill>
                  <a:srgbClr val="135891"/>
                </a:solidFill>
              </a:rPr>
              <a:t>Платными услугами в стационаре воспользовались </a:t>
            </a:r>
            <a:r>
              <a:rPr lang="ru-RU" sz="1100" b="1" dirty="0" smtClean="0">
                <a:solidFill>
                  <a:srgbClr val="135891"/>
                </a:solidFill>
              </a:rPr>
              <a:t>18,3%</a:t>
            </a:r>
            <a:r>
              <a:rPr lang="ru-RU" sz="1100" dirty="0" smtClean="0">
                <a:solidFill>
                  <a:srgbClr val="135891"/>
                </a:solidFill>
              </a:rPr>
              <a:t>, в дневном стационаре – </a:t>
            </a:r>
            <a:r>
              <a:rPr lang="ru-RU" sz="1100" b="1" dirty="0" smtClean="0">
                <a:solidFill>
                  <a:srgbClr val="135891"/>
                </a:solidFill>
              </a:rPr>
              <a:t>13,2%</a:t>
            </a:r>
            <a:r>
              <a:rPr lang="ru-RU" sz="1100" dirty="0" smtClean="0">
                <a:solidFill>
                  <a:srgbClr val="135891"/>
                </a:solidFill>
              </a:rPr>
              <a:t>.</a:t>
            </a:r>
            <a:endParaRPr lang="ru-RU" sz="1100" dirty="0">
              <a:solidFill>
                <a:srgbClr val="135891"/>
              </a:solidFill>
            </a:endParaRP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ru-RU" sz="1100" b="1" dirty="0">
                <a:solidFill>
                  <a:srgbClr val="135891"/>
                </a:solidFill>
              </a:rPr>
              <a:t>Причины обращения пациентов к платным медуслугам отражают издержки государственной системы здравоохранения</a:t>
            </a:r>
            <a:r>
              <a:rPr lang="ru-RU" sz="1100" dirty="0">
                <a:solidFill>
                  <a:srgbClr val="135891"/>
                </a:solidFill>
              </a:rPr>
              <a:t>:</a:t>
            </a:r>
          </a:p>
          <a:p>
            <a:pPr marL="268288" lvl="0" indent="-2682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 smtClean="0">
                <a:solidFill>
                  <a:srgbClr val="135891"/>
                </a:solidFill>
              </a:rPr>
              <a:t>Недоступность бесплатной услуги (отсутствие в поликлинике специалиста или обследования и др.) – </a:t>
            </a:r>
            <a:r>
              <a:rPr lang="ru-RU" sz="1100" b="1" dirty="0" smtClean="0">
                <a:solidFill>
                  <a:srgbClr val="135891"/>
                </a:solidFill>
              </a:rPr>
              <a:t>61,3%</a:t>
            </a:r>
            <a:r>
              <a:rPr lang="ru-RU" sz="1100" dirty="0" smtClean="0">
                <a:solidFill>
                  <a:srgbClr val="135891"/>
                </a:solidFill>
              </a:rPr>
              <a:t>.</a:t>
            </a:r>
          </a:p>
          <a:p>
            <a:pPr marL="268288" lvl="0" indent="-268288">
              <a:spcAft>
                <a:spcPts val="6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 smtClean="0">
                <a:solidFill>
                  <a:srgbClr val="135891"/>
                </a:solidFill>
              </a:rPr>
              <a:t>Долгие сроки ожидания бесплатной услуги, часто превышающие уставленные нормативы, – </a:t>
            </a:r>
            <a:r>
              <a:rPr lang="ru-RU" sz="1100" b="1" dirty="0" smtClean="0">
                <a:solidFill>
                  <a:srgbClr val="135891"/>
                </a:solidFill>
              </a:rPr>
              <a:t>60,3%</a:t>
            </a:r>
            <a:r>
              <a:rPr lang="ru-RU" sz="1100" dirty="0" smtClean="0">
                <a:solidFill>
                  <a:srgbClr val="135891"/>
                </a:solidFill>
              </a:rPr>
              <a:t>.</a:t>
            </a:r>
          </a:p>
          <a:p>
            <a:pPr marL="268288" lvl="0" indent="-268288">
              <a:spcBef>
                <a:spcPts val="600"/>
              </a:spcBef>
              <a:spcAft>
                <a:spcPts val="300"/>
              </a:spcAft>
              <a:buClr>
                <a:srgbClr val="00ADD9"/>
              </a:buClr>
            </a:pPr>
            <a:r>
              <a:rPr lang="ru-RU" sz="1100" b="1" dirty="0" smtClean="0">
                <a:solidFill>
                  <a:srgbClr val="1663A4"/>
                </a:solidFill>
              </a:rPr>
              <a:t>Обращение </a:t>
            </a:r>
            <a:r>
              <a:rPr lang="ru-RU" sz="1100" b="1" dirty="0" smtClean="0">
                <a:solidFill>
                  <a:srgbClr val="1663A4"/>
                </a:solidFill>
              </a:rPr>
              <a:t>к электронным сервисам для получения медицинских услуг </a:t>
            </a:r>
            <a:r>
              <a:rPr lang="ru-RU" sz="1100" b="1" dirty="0" smtClean="0">
                <a:solidFill>
                  <a:srgbClr val="1663A4"/>
                </a:solidFill>
              </a:rPr>
              <a:t>получает все </a:t>
            </a:r>
            <a:r>
              <a:rPr lang="ru-RU" sz="1100" b="1" dirty="0" smtClean="0">
                <a:solidFill>
                  <a:srgbClr val="1663A4"/>
                </a:solidFill>
              </a:rPr>
              <a:t>большее </a:t>
            </a:r>
            <a:r>
              <a:rPr lang="ru-RU" sz="1100" b="1" dirty="0" smtClean="0">
                <a:solidFill>
                  <a:srgbClr val="1663A4"/>
                </a:solidFill>
              </a:rPr>
              <a:t>распространение:</a:t>
            </a:r>
          </a:p>
          <a:p>
            <a:pPr marL="268288" lvl="0" indent="-268288">
              <a:spcAft>
                <a:spcPts val="3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 err="1" smtClean="0">
                <a:solidFill>
                  <a:srgbClr val="135891"/>
                </a:solidFill>
              </a:rPr>
              <a:t>Онлайн-запись</a:t>
            </a:r>
            <a:r>
              <a:rPr lang="ru-RU" sz="1100" dirty="0" smtClean="0">
                <a:solidFill>
                  <a:srgbClr val="135891"/>
                </a:solidFill>
              </a:rPr>
              <a:t> к </a:t>
            </a:r>
            <a:r>
              <a:rPr lang="ru-RU" sz="1100" dirty="0" smtClean="0">
                <a:solidFill>
                  <a:srgbClr val="1663A4"/>
                </a:solidFill>
              </a:rPr>
              <a:t>врачу</a:t>
            </a:r>
            <a:r>
              <a:rPr lang="ru-RU" sz="1100" dirty="0" smtClean="0">
                <a:solidFill>
                  <a:srgbClr val="135891"/>
                </a:solidFill>
              </a:rPr>
              <a:t> </a:t>
            </a:r>
            <a:r>
              <a:rPr lang="ru-RU" sz="1100" dirty="0" smtClean="0">
                <a:solidFill>
                  <a:srgbClr val="135891"/>
                </a:solidFill>
              </a:rPr>
              <a:t>– </a:t>
            </a:r>
            <a:r>
              <a:rPr lang="ru-RU" sz="1100" b="1" dirty="0" smtClean="0">
                <a:solidFill>
                  <a:srgbClr val="135891"/>
                </a:solidFill>
              </a:rPr>
              <a:t>56,5%</a:t>
            </a:r>
            <a:r>
              <a:rPr lang="ru-RU" sz="1100" dirty="0" smtClean="0">
                <a:solidFill>
                  <a:srgbClr val="135891"/>
                </a:solidFill>
              </a:rPr>
              <a:t>, доступ к личным документам – </a:t>
            </a:r>
            <a:r>
              <a:rPr lang="ru-RU" sz="1100" b="1" dirty="0" smtClean="0">
                <a:solidFill>
                  <a:srgbClr val="135891"/>
                </a:solidFill>
              </a:rPr>
              <a:t>32%</a:t>
            </a:r>
            <a:r>
              <a:rPr lang="ru-RU" sz="1100" dirty="0" smtClean="0">
                <a:solidFill>
                  <a:srgbClr val="135891"/>
                </a:solidFill>
              </a:rPr>
              <a:t>, обращение в органы власти – </a:t>
            </a:r>
            <a:r>
              <a:rPr lang="ru-RU" sz="1100" b="1" dirty="0" smtClean="0">
                <a:solidFill>
                  <a:srgbClr val="135891"/>
                </a:solidFill>
              </a:rPr>
              <a:t>24,6%</a:t>
            </a:r>
            <a:r>
              <a:rPr lang="ru-RU" sz="1100" dirty="0" smtClean="0">
                <a:solidFill>
                  <a:srgbClr val="135891"/>
                </a:solidFill>
              </a:rPr>
              <a:t>.</a:t>
            </a:r>
            <a:endParaRPr lang="ru-RU" sz="1100" dirty="0" smtClean="0">
              <a:solidFill>
                <a:srgbClr val="135891"/>
              </a:solidFill>
            </a:endParaRPr>
          </a:p>
          <a:p>
            <a:pPr marL="268288" lvl="0" indent="-268288"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 smtClean="0">
                <a:solidFill>
                  <a:srgbClr val="135891"/>
                </a:solidFill>
              </a:rPr>
              <a:t>Не смогли воспользоваться </a:t>
            </a:r>
            <a:r>
              <a:rPr lang="ru-RU" sz="1100" dirty="0" err="1" smtClean="0">
                <a:solidFill>
                  <a:srgbClr val="135891"/>
                </a:solidFill>
              </a:rPr>
              <a:t>онлайн-сервисами</a:t>
            </a:r>
            <a:r>
              <a:rPr lang="ru-RU" sz="1100" dirty="0" smtClean="0">
                <a:solidFill>
                  <a:srgbClr val="135891"/>
                </a:solidFill>
              </a:rPr>
              <a:t> </a:t>
            </a:r>
            <a:r>
              <a:rPr lang="ru-RU" sz="1100" dirty="0" smtClean="0">
                <a:solidFill>
                  <a:srgbClr val="135891"/>
                </a:solidFill>
              </a:rPr>
              <a:t>– </a:t>
            </a:r>
            <a:r>
              <a:rPr lang="ru-RU" sz="1100" b="1" dirty="0" smtClean="0">
                <a:solidFill>
                  <a:srgbClr val="135891"/>
                </a:solidFill>
              </a:rPr>
              <a:t>26,6%</a:t>
            </a:r>
            <a:r>
              <a:rPr lang="ru-RU" sz="1100" dirty="0" smtClean="0">
                <a:solidFill>
                  <a:srgbClr val="135891"/>
                </a:solidFill>
              </a:rPr>
              <a:t> </a:t>
            </a:r>
            <a:r>
              <a:rPr lang="ru-RU" sz="1100" dirty="0" smtClean="0">
                <a:solidFill>
                  <a:srgbClr val="135891"/>
                </a:solidFill>
              </a:rPr>
              <a:t>(для записи к врачу), </a:t>
            </a:r>
            <a:r>
              <a:rPr lang="ru-RU" sz="1100" b="1" dirty="0" smtClean="0">
                <a:solidFill>
                  <a:srgbClr val="135891"/>
                </a:solidFill>
              </a:rPr>
              <a:t>22,6%</a:t>
            </a:r>
            <a:r>
              <a:rPr lang="ru-RU" sz="1100" dirty="0" smtClean="0">
                <a:solidFill>
                  <a:srgbClr val="135891"/>
                </a:solidFill>
              </a:rPr>
              <a:t> (для получения </a:t>
            </a:r>
            <a:r>
              <a:rPr lang="ru-RU" sz="1100" dirty="0" err="1" smtClean="0">
                <a:solidFill>
                  <a:srgbClr val="135891"/>
                </a:solidFill>
              </a:rPr>
              <a:t>мед.документов</a:t>
            </a:r>
            <a:r>
              <a:rPr lang="ru-RU" sz="1100" dirty="0" smtClean="0">
                <a:solidFill>
                  <a:srgbClr val="135891"/>
                </a:solidFill>
              </a:rPr>
              <a:t>).</a:t>
            </a:r>
            <a:endParaRPr lang="ru-RU" sz="1100" dirty="0" smtClean="0">
              <a:solidFill>
                <a:srgbClr val="135891"/>
              </a:solidFill>
            </a:endParaRPr>
          </a:p>
        </p:txBody>
      </p:sp>
      <p:pic>
        <p:nvPicPr>
          <p:cNvPr id="9" name="Рисунок 8" descr="логотип">
            <a:extLst>
              <a:ext uri="{FF2B5EF4-FFF2-40B4-BE49-F238E27FC236}">
                <a16:creationId xmlns="" xmlns:a16="http://schemas.microsoft.com/office/drawing/2014/main" id="{9639DC8E-5D45-46EC-93A3-4C4E91569A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801" y="4896432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le 1">
            <a:extLst>
              <a:ext uri="{FF2B5EF4-FFF2-40B4-BE49-F238E27FC236}">
                <a16:creationId xmlns="" xmlns:a16="http://schemas.microsoft.com/office/drawing/2014/main" id="{E2F4DC7B-46B0-49CC-A471-869093A0B3D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/>
            <a:r>
              <a:rPr lang="ru-RU" sz="2600" b="1" dirty="0">
                <a:solidFill>
                  <a:srgbClr val="0070BA"/>
                </a:solidFill>
              </a:rPr>
              <a:t>Выводы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FB1504D8-D20D-4539-81DD-30E1695C547C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 smtClean="0">
                <a:solidFill>
                  <a:schemeClr val="bg1"/>
                </a:solidFill>
                <a:ea typeface="+mj-ea"/>
                <a:cs typeface="+mj-cs"/>
              </a:rPr>
              <a:t>XVI </a:t>
            </a:r>
            <a:r>
              <a:rPr lang="ru-RU" sz="1000" dirty="0">
                <a:solidFill>
                  <a:schemeClr val="bg1"/>
                </a:solidFill>
                <a:ea typeface="+mj-ea"/>
                <a:cs typeface="+mj-cs"/>
              </a:rPr>
              <a:t>Всероссийский конгресс пациентов,  </a:t>
            </a:r>
            <a:r>
              <a:rPr lang="ru-RU" sz="1000" dirty="0" smtClean="0">
                <a:solidFill>
                  <a:schemeClr val="bg1"/>
                </a:solidFill>
                <a:ea typeface="+mj-ea"/>
                <a:cs typeface="+mj-cs"/>
              </a:rPr>
              <a:t>202</a:t>
            </a:r>
            <a:r>
              <a:rPr lang="en-US" sz="1000" dirty="0" smtClean="0">
                <a:solidFill>
                  <a:schemeClr val="bg1"/>
                </a:solidFill>
                <a:ea typeface="+mj-ea"/>
                <a:cs typeface="+mj-cs"/>
              </a:rPr>
              <a:t>5</a:t>
            </a:r>
            <a:r>
              <a:rPr lang="ru-RU" sz="1000" dirty="0" smtClean="0">
                <a:solidFill>
                  <a:schemeClr val="bg1"/>
                </a:solidFill>
                <a:ea typeface="+mj-ea"/>
                <a:cs typeface="+mj-cs"/>
              </a:rPr>
              <a:t> </a:t>
            </a:r>
            <a:r>
              <a:rPr lang="ru-RU" sz="1000" dirty="0">
                <a:solidFill>
                  <a:schemeClr val="bg1"/>
                </a:solidFill>
                <a:ea typeface="+mj-ea"/>
                <a:cs typeface="+mj-cs"/>
              </a:rPr>
              <a:t>год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7307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E:\РАБОТА\3 конгресс ВСП\2022\презентации\кубики6.png">
            <a:extLst>
              <a:ext uri="{FF2B5EF4-FFF2-40B4-BE49-F238E27FC236}">
                <a16:creationId xmlns="" xmlns:a16="http://schemas.microsoft.com/office/drawing/2014/main" id="{6DFC27A1-1B3C-4866-A163-796A2047B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025337" cy="3867895"/>
          </a:xfrm>
          <a:prstGeom prst="rect">
            <a:avLst/>
          </a:prstGeom>
          <a:noFill/>
        </p:spPr>
      </p:pic>
      <p:sp>
        <p:nvSpPr>
          <p:cNvPr id="7" name="Title 1">
            <a:extLst>
              <a:ext uri="{FF2B5EF4-FFF2-40B4-BE49-F238E27FC236}">
                <a16:creationId xmlns="" xmlns:a16="http://schemas.microsoft.com/office/drawing/2014/main" id="{BC05D970-F053-4653-9437-3F3FA2B8F984}"/>
              </a:ext>
            </a:extLst>
          </p:cNvPr>
          <p:cNvSpPr txBox="1">
            <a:spLocks/>
          </p:cNvSpPr>
          <p:nvPr/>
        </p:nvSpPr>
        <p:spPr>
          <a:xfrm>
            <a:off x="2915815" y="2499742"/>
            <a:ext cx="6241713" cy="1368152"/>
          </a:xfrm>
          <a:prstGeom prst="rect">
            <a:avLst/>
          </a:prstGeom>
          <a:solidFill>
            <a:srgbClr val="00ADD9"/>
          </a:solidFill>
        </p:spPr>
        <p:txBody>
          <a:bodyPr vert="horz" lIns="68580" tIns="34290" rIns="68580" bIns="34290" rtlCol="0" anchor="ctr">
            <a:noAutofit/>
          </a:bodyPr>
          <a:lstStyle/>
          <a:p>
            <a:pPr marL="177800" defTabSz="685800">
              <a:lnSpc>
                <a:spcPct val="90000"/>
              </a:lnSpc>
              <a:spcBef>
                <a:spcPct val="0"/>
              </a:spcBef>
            </a:pPr>
            <a:r>
              <a:rPr lang="ru-RU" sz="32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Спасибо за внимание!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75D5B7EE-E318-4D97-8DEE-DEEA8B26B03F}"/>
              </a:ext>
            </a:extLst>
          </p:cNvPr>
          <p:cNvSpPr/>
          <p:nvPr/>
        </p:nvSpPr>
        <p:spPr>
          <a:xfrm>
            <a:off x="252000" y="4500212"/>
            <a:ext cx="22583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buClr>
                <a:srgbClr val="35A5D6"/>
              </a:buClr>
            </a:pPr>
            <a:r>
              <a:rPr lang="ru-RU" sz="1200" b="1" dirty="0">
                <a:solidFill>
                  <a:srgbClr val="1663A4"/>
                </a:solidFill>
              </a:rPr>
              <a:t>Москва, ноябрь </a:t>
            </a:r>
            <a:r>
              <a:rPr lang="ru-RU" sz="1200" b="1" dirty="0" smtClean="0">
                <a:solidFill>
                  <a:srgbClr val="1663A4"/>
                </a:solidFill>
              </a:rPr>
              <a:t>2025</a:t>
            </a:r>
            <a:endParaRPr lang="ru-RU" sz="1200" b="1" dirty="0">
              <a:solidFill>
                <a:srgbClr val="1663A4"/>
              </a:solidFill>
            </a:endParaRPr>
          </a:p>
          <a:p>
            <a:pPr defTabSz="685800">
              <a:buClr>
                <a:srgbClr val="35A5D6"/>
              </a:buClr>
            </a:pPr>
            <a:r>
              <a:rPr lang="en-US" sz="1200" b="1" dirty="0" smtClean="0">
                <a:solidFill>
                  <a:srgbClr val="1663A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xmlns:lc="http://schemas.openxmlformats.org/drawingml/2006/lockedCanvas" val="tx"/>
                    </a:ext>
                  </a:extLst>
                </a:hlinkClick>
              </a:rPr>
              <a:t>https://congress-vsp.ru/xvi/</a:t>
            </a:r>
            <a:r>
              <a:rPr lang="ru-RU" sz="1200" b="1" dirty="0" smtClean="0">
                <a:solidFill>
                  <a:srgbClr val="1663A4"/>
                </a:solidFill>
              </a:rPr>
              <a:t>  </a:t>
            </a:r>
            <a:endParaRPr lang="ru-RU" sz="1200" b="1" dirty="0">
              <a:solidFill>
                <a:srgbClr val="1663A4"/>
              </a:solidFill>
            </a:endParaRPr>
          </a:p>
        </p:txBody>
      </p:sp>
      <p:pic>
        <p:nvPicPr>
          <p:cNvPr id="8" name="Рисунок 7" descr="логотип">
            <a:extLst>
              <a:ext uri="{FF2B5EF4-FFF2-40B4-BE49-F238E27FC236}">
                <a16:creationId xmlns="" xmlns:a16="http://schemas.microsoft.com/office/drawing/2014/main" id="{59CC1FD7-22F4-43B0-9404-5FFBABA4DD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375" y="4731045"/>
            <a:ext cx="1465000" cy="23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898" y="7936"/>
            <a:ext cx="1663813" cy="166381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6903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844723" y="986677"/>
            <a:ext cx="7560439" cy="505073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pPr>
              <a:spcAft>
                <a:spcPts val="600"/>
              </a:spcAft>
              <a:buClr>
                <a:srgbClr val="35A5D6"/>
              </a:buClr>
              <a:defRPr/>
            </a:pPr>
            <a:endParaRPr lang="ru-RU" sz="1150" dirty="0">
              <a:solidFill>
                <a:srgbClr val="1663A4"/>
              </a:solidFill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="" xmlns:a16="http://schemas.microsoft.com/office/drawing/2014/main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970963" y="1915398"/>
            <a:ext cx="8047277" cy="1369406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pPr>
              <a:spcAft>
                <a:spcPts val="600"/>
              </a:spcAft>
              <a:buClr>
                <a:srgbClr val="35A5D6"/>
              </a:buClr>
              <a:defRPr/>
            </a:pPr>
            <a:r>
              <a:rPr lang="ru-RU" sz="1400" b="1" dirty="0">
                <a:solidFill>
                  <a:srgbClr val="00ADD9"/>
                </a:solidFill>
                <a:ea typeface="Verdana" pitchFamily="34" charset="0"/>
              </a:rPr>
              <a:t>Задачи </a:t>
            </a:r>
            <a:r>
              <a:rPr lang="ru-RU" sz="1400" b="1" dirty="0" smtClean="0">
                <a:solidFill>
                  <a:srgbClr val="00ADD9"/>
                </a:solidFill>
                <a:ea typeface="Verdana" pitchFamily="34" charset="0"/>
              </a:rPr>
              <a:t>исследования</a:t>
            </a:r>
            <a:r>
              <a:rPr lang="en-US" sz="1400" b="1" dirty="0" smtClean="0">
                <a:solidFill>
                  <a:srgbClr val="00ADD9"/>
                </a:solidFill>
                <a:ea typeface="Verdana" pitchFamily="34" charset="0"/>
              </a:rPr>
              <a:t> (</a:t>
            </a:r>
            <a:r>
              <a:rPr lang="ru-RU" sz="1400" b="1" dirty="0" smtClean="0">
                <a:solidFill>
                  <a:srgbClr val="00ADD9"/>
                </a:solidFill>
                <a:ea typeface="Verdana" pitchFamily="34" charset="0"/>
              </a:rPr>
              <a:t>выборочно)</a:t>
            </a:r>
            <a:endParaRPr lang="ru-RU" sz="1400" dirty="0">
              <a:solidFill>
                <a:srgbClr val="1663A4"/>
              </a:solidFill>
            </a:endParaRPr>
          </a:p>
          <a:p>
            <a:pPr marL="266700" lvl="0" indent="-266700">
              <a:spcAft>
                <a:spcPts val="300"/>
              </a:spcAft>
              <a:buClr>
                <a:srgbClr val="35A5D6"/>
              </a:buClr>
              <a:buFont typeface="+mj-lt"/>
              <a:buAutoNum type="arabicPeriod" startAt="3"/>
              <a:defRPr/>
            </a:pPr>
            <a:r>
              <a:rPr lang="ru-RU" sz="1200" dirty="0">
                <a:solidFill>
                  <a:srgbClr val="1663A4"/>
                </a:solidFill>
              </a:rPr>
              <a:t>Выявить распространенность и причины покупки пациентами льготных лекарств, положенных </a:t>
            </a:r>
            <a:r>
              <a:rPr lang="ru-RU" sz="1200" dirty="0" smtClean="0">
                <a:solidFill>
                  <a:srgbClr val="1663A4"/>
                </a:solidFill>
              </a:rPr>
              <a:t>бесплатно.</a:t>
            </a:r>
            <a:endParaRPr lang="ru-RU" sz="1200" dirty="0">
              <a:solidFill>
                <a:srgbClr val="1663A4"/>
              </a:solidFill>
            </a:endParaRPr>
          </a:p>
          <a:p>
            <a:pPr marL="266700" indent="-266700">
              <a:spcAft>
                <a:spcPts val="300"/>
              </a:spcAft>
              <a:buClr>
                <a:srgbClr val="35A5D6"/>
              </a:buClr>
              <a:buFont typeface="+mj-lt"/>
              <a:buAutoNum type="arabicPeriod" startAt="3"/>
              <a:defRPr/>
            </a:pPr>
            <a:r>
              <a:rPr lang="ru-RU" sz="1200" dirty="0">
                <a:solidFill>
                  <a:srgbClr val="1663A4"/>
                </a:solidFill>
              </a:rPr>
              <a:t>Оценить пользование электронными сервисами для получения медицинских услуг, выявить наличие и масштабы нереализованного запроса граждан.</a:t>
            </a:r>
          </a:p>
          <a:p>
            <a:pPr marL="266700" indent="-266700">
              <a:spcAft>
                <a:spcPts val="300"/>
              </a:spcAft>
              <a:buClr>
                <a:srgbClr val="35A5D6"/>
              </a:buClr>
              <a:buFont typeface="+mj-lt"/>
              <a:buAutoNum type="arabicPeriod" startAt="3"/>
              <a:defRPr/>
            </a:pPr>
            <a:r>
              <a:rPr lang="ru-RU" sz="1200" dirty="0">
                <a:solidFill>
                  <a:srgbClr val="1663A4"/>
                </a:solidFill>
              </a:rPr>
              <a:t>Выявить распространенность и причины обращения к платным медицинским </a:t>
            </a:r>
            <a:r>
              <a:rPr lang="ru-RU" sz="1200" dirty="0" smtClean="0">
                <a:solidFill>
                  <a:srgbClr val="1663A4"/>
                </a:solidFill>
              </a:rPr>
              <a:t>услугам.</a:t>
            </a:r>
            <a:endParaRPr lang="ru-RU" sz="1200" dirty="0">
              <a:solidFill>
                <a:srgbClr val="1663A4"/>
              </a:solidFill>
            </a:endParaRPr>
          </a:p>
        </p:txBody>
      </p:sp>
      <p:pic>
        <p:nvPicPr>
          <p:cNvPr id="21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E37A5049-DD06-4234-BF0D-743613D11E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t="37037"/>
          <a:stretch/>
        </p:blipFill>
        <p:spPr bwMode="auto">
          <a:xfrm rot="16200000" flipV="1">
            <a:off x="-666925" y="3864573"/>
            <a:ext cx="1945851" cy="611999"/>
          </a:xfrm>
          <a:prstGeom prst="rect">
            <a:avLst/>
          </a:prstGeom>
          <a:noFill/>
        </p:spPr>
      </p:pic>
      <p:pic>
        <p:nvPicPr>
          <p:cNvPr id="22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951AC1A8-ED2E-4EBD-8FE7-2B44786EA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sp>
        <p:nvSpPr>
          <p:cNvPr id="25" name="Title 1">
            <a:extLst>
              <a:ext uri="{FF2B5EF4-FFF2-40B4-BE49-F238E27FC236}">
                <a16:creationId xmlns="" xmlns:a16="http://schemas.microsoft.com/office/drawing/2014/main" id="{B23CFAD7-65E2-4DE4-AC50-6DE8AE6B532C}"/>
              </a:ext>
            </a:extLst>
          </p:cNvPr>
          <p:cNvSpPr txBox="1">
            <a:spLocks/>
          </p:cNvSpPr>
          <p:nvPr/>
        </p:nvSpPr>
        <p:spPr>
          <a:xfrm>
            <a:off x="72000" y="59634"/>
            <a:ext cx="8820480" cy="8921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8038" algn="l"/>
            <a:r>
              <a:rPr lang="ru-RU" sz="2400" b="1" dirty="0">
                <a:solidFill>
                  <a:srgbClr val="0070BA"/>
                </a:solidFill>
              </a:rPr>
              <a:t>Исследование</a:t>
            </a:r>
            <a:r>
              <a:rPr lang="en-US" sz="2400" b="1" dirty="0">
                <a:solidFill>
                  <a:srgbClr val="0070BA"/>
                </a:solidFill>
              </a:rPr>
              <a:t> </a:t>
            </a:r>
            <a:r>
              <a:rPr lang="ru-RU" sz="2400" b="1" dirty="0">
                <a:solidFill>
                  <a:srgbClr val="0070BA"/>
                </a:solidFill>
              </a:rPr>
              <a:t>Всероссийского конгресса пациентов - </a:t>
            </a:r>
            <a:r>
              <a:rPr lang="ru-RU" sz="2400" b="1" dirty="0" smtClean="0">
                <a:solidFill>
                  <a:srgbClr val="0070BA"/>
                </a:solidFill>
              </a:rPr>
              <a:t>2025 </a:t>
            </a:r>
            <a:r>
              <a:rPr lang="en-US" sz="2600" b="1" dirty="0" smtClean="0">
                <a:solidFill>
                  <a:srgbClr val="0070BA"/>
                </a:solidFill>
              </a:rPr>
              <a:t> </a:t>
            </a:r>
            <a:endParaRPr lang="ru-RU" sz="2600" b="1" dirty="0">
              <a:solidFill>
                <a:srgbClr val="0070BA"/>
              </a:solidFill>
              <a:latin typeface="+mn-lt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23F5D55C-C715-4B35-BD4D-E916CACE6EB6}"/>
              </a:ext>
            </a:extLst>
          </p:cNvPr>
          <p:cNvSpPr/>
          <p:nvPr/>
        </p:nvSpPr>
        <p:spPr>
          <a:xfrm>
            <a:off x="4139951" y="4721000"/>
            <a:ext cx="5004049" cy="338554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buClr>
                <a:srgbClr val="35A5D6"/>
              </a:buClr>
            </a:pPr>
            <a:endParaRPr lang="ru-RU" sz="200" dirty="0">
              <a:solidFill>
                <a:schemeClr val="bg1"/>
              </a:solidFill>
              <a:ea typeface="+mj-ea"/>
              <a:cs typeface="+mj-cs"/>
            </a:endParaRPr>
          </a:p>
          <a:p>
            <a:pPr marL="985838" defTabSz="685800">
              <a:buClr>
                <a:srgbClr val="35A5D6"/>
              </a:buClr>
            </a:pPr>
            <a:r>
              <a:rPr lang="en-US" sz="1200" dirty="0" smtClean="0">
                <a:solidFill>
                  <a:schemeClr val="bg1"/>
                </a:solidFill>
                <a:ea typeface="+mj-ea"/>
                <a:cs typeface="+mj-cs"/>
              </a:rPr>
              <a:t>XVI </a:t>
            </a:r>
            <a:r>
              <a:rPr lang="ru-RU" sz="1200" dirty="0">
                <a:solidFill>
                  <a:schemeClr val="bg1"/>
                </a:solidFill>
                <a:ea typeface="+mj-ea"/>
                <a:cs typeface="+mj-cs"/>
              </a:rPr>
              <a:t>Всероссийский конгресс пациентов,  </a:t>
            </a:r>
            <a:r>
              <a:rPr lang="ru-RU" sz="1200" dirty="0" smtClean="0">
                <a:solidFill>
                  <a:schemeClr val="bg1"/>
                </a:solidFill>
                <a:ea typeface="+mj-ea"/>
                <a:cs typeface="+mj-cs"/>
              </a:rPr>
              <a:t>202</a:t>
            </a:r>
            <a:r>
              <a:rPr lang="en-US" sz="1200" dirty="0" smtClean="0">
                <a:solidFill>
                  <a:schemeClr val="bg1"/>
                </a:solidFill>
                <a:ea typeface="+mj-ea"/>
                <a:cs typeface="+mj-cs"/>
              </a:rPr>
              <a:t>5</a:t>
            </a:r>
            <a:r>
              <a:rPr lang="ru-RU" sz="1200" dirty="0" smtClean="0">
                <a:solidFill>
                  <a:schemeClr val="bg1"/>
                </a:solidFill>
                <a:ea typeface="+mj-ea"/>
                <a:cs typeface="+mj-cs"/>
              </a:rPr>
              <a:t> </a:t>
            </a:r>
            <a:r>
              <a:rPr lang="ru-RU" sz="1200" dirty="0">
                <a:solidFill>
                  <a:schemeClr val="bg1"/>
                </a:solidFill>
                <a:ea typeface="+mj-ea"/>
                <a:cs typeface="+mj-cs"/>
              </a:rPr>
              <a:t>год</a:t>
            </a:r>
          </a:p>
          <a:p>
            <a:pPr marL="985838" defTabSz="685800">
              <a:buClr>
                <a:srgbClr val="35A5D6"/>
              </a:buClr>
            </a:pPr>
            <a:endParaRPr lang="ru-RU" sz="200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="" xmlns:a16="http://schemas.microsoft.com/office/drawing/2014/main" id="{A77754BD-7658-422C-BD95-966D8CDE8C9B}"/>
              </a:ext>
            </a:extLst>
          </p:cNvPr>
          <p:cNvSpPr txBox="1">
            <a:spLocks/>
          </p:cNvSpPr>
          <p:nvPr/>
        </p:nvSpPr>
        <p:spPr>
          <a:xfrm>
            <a:off x="961415" y="3383260"/>
            <a:ext cx="3917998" cy="1080000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pPr>
              <a:spcAft>
                <a:spcPts val="400"/>
              </a:spcAft>
              <a:buClr>
                <a:srgbClr val="35A5D6"/>
              </a:buClr>
              <a:defRPr/>
            </a:pPr>
            <a:r>
              <a:rPr lang="ru-RU" sz="1400" b="1" dirty="0" smtClean="0">
                <a:solidFill>
                  <a:srgbClr val="00ADD9"/>
                </a:solidFill>
                <a:ea typeface="Verdana" pitchFamily="34" charset="0"/>
              </a:rPr>
              <a:t>Рамки </a:t>
            </a:r>
            <a:r>
              <a:rPr lang="ru-RU" sz="1400" b="1" dirty="0">
                <a:solidFill>
                  <a:srgbClr val="00ADD9"/>
                </a:solidFill>
                <a:ea typeface="Verdana" pitchFamily="34" charset="0"/>
              </a:rPr>
              <a:t>исследования</a:t>
            </a:r>
          </a:p>
          <a:p>
            <a:pPr>
              <a:spcAft>
                <a:spcPts val="400"/>
              </a:spcAft>
              <a:buClr>
                <a:srgbClr val="35A5D6"/>
              </a:buClr>
              <a:defRPr/>
            </a:pPr>
            <a:r>
              <a:rPr lang="ru-RU" sz="1200" dirty="0" smtClean="0">
                <a:solidFill>
                  <a:srgbClr val="1663A4"/>
                </a:solidFill>
              </a:rPr>
              <a:t>Сентябрь – </a:t>
            </a:r>
            <a:r>
              <a:rPr lang="ru-RU" sz="1200" dirty="0">
                <a:solidFill>
                  <a:srgbClr val="1663A4"/>
                </a:solidFill>
              </a:rPr>
              <a:t>ноябрь </a:t>
            </a:r>
            <a:r>
              <a:rPr lang="ru-RU" sz="1200" dirty="0" smtClean="0">
                <a:solidFill>
                  <a:srgbClr val="1663A4"/>
                </a:solidFill>
              </a:rPr>
              <a:t>2025 </a:t>
            </a:r>
            <a:r>
              <a:rPr lang="ru-RU" sz="1200" dirty="0">
                <a:solidFill>
                  <a:srgbClr val="1663A4"/>
                </a:solidFill>
              </a:rPr>
              <a:t>года</a:t>
            </a:r>
          </a:p>
          <a:p>
            <a:pPr>
              <a:spcAft>
                <a:spcPts val="400"/>
              </a:spcAft>
              <a:buClr>
                <a:srgbClr val="35A5D6"/>
              </a:buClr>
              <a:defRPr/>
            </a:pPr>
            <a:r>
              <a:rPr lang="ru-RU" sz="1200" b="1" dirty="0" smtClean="0">
                <a:solidFill>
                  <a:srgbClr val="1663A4"/>
                </a:solidFill>
              </a:rPr>
              <a:t>1880</a:t>
            </a:r>
            <a:r>
              <a:rPr lang="ru-RU" sz="1200" dirty="0" smtClean="0">
                <a:solidFill>
                  <a:srgbClr val="1663A4"/>
                </a:solidFill>
              </a:rPr>
              <a:t> </a:t>
            </a:r>
            <a:r>
              <a:rPr lang="ru-RU" sz="1200" dirty="0">
                <a:solidFill>
                  <a:srgbClr val="1663A4"/>
                </a:solidFill>
              </a:rPr>
              <a:t>хронических пациентов из </a:t>
            </a:r>
            <a:r>
              <a:rPr lang="ru-RU" sz="1200" b="1" dirty="0" smtClean="0">
                <a:solidFill>
                  <a:srgbClr val="1663A4"/>
                </a:solidFill>
              </a:rPr>
              <a:t>78</a:t>
            </a:r>
            <a:r>
              <a:rPr lang="ru-RU" sz="1200" dirty="0" smtClean="0">
                <a:solidFill>
                  <a:srgbClr val="1663A4"/>
                </a:solidFill>
              </a:rPr>
              <a:t> регионов РФ</a:t>
            </a:r>
            <a:endParaRPr lang="ru-RU" sz="1200" dirty="0">
              <a:solidFill>
                <a:srgbClr val="1663A4"/>
              </a:solidFill>
            </a:endParaRPr>
          </a:p>
          <a:p>
            <a:pPr>
              <a:spcAft>
                <a:spcPts val="400"/>
              </a:spcAft>
              <a:buClr>
                <a:srgbClr val="35A5D6"/>
              </a:buClr>
              <a:defRPr/>
            </a:pPr>
            <a:r>
              <a:rPr lang="ru-RU" sz="1200" b="1" dirty="0" smtClean="0">
                <a:solidFill>
                  <a:srgbClr val="1663A4"/>
                </a:solidFill>
              </a:rPr>
              <a:t>134</a:t>
            </a:r>
            <a:r>
              <a:rPr lang="ru-RU" sz="1200" dirty="0" smtClean="0">
                <a:solidFill>
                  <a:srgbClr val="1663A4"/>
                </a:solidFill>
              </a:rPr>
              <a:t> </a:t>
            </a:r>
            <a:r>
              <a:rPr lang="ru-RU" sz="1200" dirty="0">
                <a:solidFill>
                  <a:srgbClr val="1663A4"/>
                </a:solidFill>
              </a:rPr>
              <a:t>НКО пациентов </a:t>
            </a:r>
            <a:r>
              <a:rPr lang="ru-RU" sz="1200" dirty="0" smtClean="0">
                <a:solidFill>
                  <a:srgbClr val="1663A4"/>
                </a:solidFill>
              </a:rPr>
              <a:t>из </a:t>
            </a:r>
            <a:r>
              <a:rPr lang="ru-RU" sz="1200" b="1" dirty="0" smtClean="0">
                <a:solidFill>
                  <a:srgbClr val="1663A4"/>
                </a:solidFill>
              </a:rPr>
              <a:t>58</a:t>
            </a:r>
            <a:r>
              <a:rPr lang="ru-RU" sz="1200" dirty="0" smtClean="0">
                <a:solidFill>
                  <a:srgbClr val="1663A4"/>
                </a:solidFill>
              </a:rPr>
              <a:t> </a:t>
            </a:r>
            <a:r>
              <a:rPr lang="ru-RU" sz="1200" dirty="0">
                <a:solidFill>
                  <a:srgbClr val="1663A4"/>
                </a:solidFill>
              </a:rPr>
              <a:t>регионов</a:t>
            </a:r>
          </a:p>
          <a:p>
            <a:pPr>
              <a:spcAft>
                <a:spcPts val="400"/>
              </a:spcAft>
            </a:pPr>
            <a:endParaRPr lang="ru-RU" sz="1150" b="1" dirty="0">
              <a:solidFill>
                <a:srgbClr val="00ADD9"/>
              </a:solidFill>
            </a:endParaRPr>
          </a:p>
          <a:p>
            <a:pPr algn="r">
              <a:lnSpc>
                <a:spcPct val="90000"/>
              </a:lnSpc>
              <a:spcBef>
                <a:spcPts val="750"/>
              </a:spcBef>
              <a:buClr>
                <a:srgbClr val="00ADD9"/>
              </a:buClr>
              <a:defRPr/>
            </a:pPr>
            <a:endParaRPr lang="ru-RU" sz="1100" dirty="0">
              <a:solidFill>
                <a:srgbClr val="1663A4"/>
              </a:solidFill>
              <a:cs typeface="Gotham Pro" panose="02000503040000020004" pitchFamily="50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="" xmlns:a16="http://schemas.microsoft.com/office/drawing/2014/main" id="{8F0FBA24-090B-4770-84C5-96EBD4F7D8FE}"/>
              </a:ext>
            </a:extLst>
          </p:cNvPr>
          <p:cNvSpPr txBox="1">
            <a:spLocks/>
          </p:cNvSpPr>
          <p:nvPr/>
        </p:nvSpPr>
        <p:spPr>
          <a:xfrm>
            <a:off x="5200567" y="3383260"/>
            <a:ext cx="3716695" cy="951749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pPr>
              <a:spcAft>
                <a:spcPts val="400"/>
              </a:spcAft>
              <a:buClr>
                <a:srgbClr val="35A5D6"/>
              </a:buClr>
              <a:defRPr/>
            </a:pPr>
            <a:r>
              <a:rPr lang="ru-RU" sz="1400" b="1" dirty="0">
                <a:solidFill>
                  <a:srgbClr val="00ADD9"/>
                </a:solidFill>
                <a:ea typeface="Verdana" pitchFamily="34" charset="0"/>
              </a:rPr>
              <a:t>Особенности выборки исследования</a:t>
            </a:r>
          </a:p>
          <a:p>
            <a:pPr>
              <a:spcAft>
                <a:spcPts val="400"/>
              </a:spcAft>
              <a:buClr>
                <a:srgbClr val="35A5D6"/>
              </a:buClr>
              <a:defRPr/>
            </a:pPr>
            <a:r>
              <a:rPr lang="ru-RU" sz="1200" dirty="0" smtClean="0">
                <a:solidFill>
                  <a:srgbClr val="FF0000"/>
                </a:solidFill>
              </a:rPr>
              <a:t>84%  </a:t>
            </a:r>
            <a:r>
              <a:rPr lang="ru-RU" sz="1200" dirty="0">
                <a:solidFill>
                  <a:srgbClr val="FF0000"/>
                </a:solidFill>
              </a:rPr>
              <a:t>Льготники по лекарственному обеспечению</a:t>
            </a:r>
          </a:p>
          <a:p>
            <a:pPr>
              <a:spcAft>
                <a:spcPts val="400"/>
              </a:spcAft>
              <a:buClr>
                <a:srgbClr val="35A5D6"/>
              </a:buClr>
              <a:defRPr/>
            </a:pPr>
            <a:r>
              <a:rPr lang="ru-RU" sz="1200" dirty="0" smtClean="0">
                <a:solidFill>
                  <a:srgbClr val="FF0000"/>
                </a:solidFill>
              </a:rPr>
              <a:t>54</a:t>
            </a:r>
            <a:r>
              <a:rPr lang="ru-RU" sz="1200" dirty="0">
                <a:solidFill>
                  <a:srgbClr val="FF0000"/>
                </a:solidFill>
              </a:rPr>
              <a:t>%  Родители детей-пациентов</a:t>
            </a:r>
            <a:r>
              <a:rPr lang="ru-RU" sz="1200" dirty="0">
                <a:solidFill>
                  <a:srgbClr val="1663A4"/>
                </a:solidFill>
              </a:rPr>
              <a:t> </a:t>
            </a:r>
          </a:p>
          <a:p>
            <a:pPr>
              <a:spcAft>
                <a:spcPts val="600"/>
              </a:spcAft>
              <a:buClr>
                <a:srgbClr val="35A5D6"/>
              </a:buClr>
              <a:defRPr/>
            </a:pPr>
            <a:r>
              <a:rPr lang="ru-RU" sz="1200" dirty="0">
                <a:solidFill>
                  <a:srgbClr val="1663A4"/>
                </a:solidFill>
              </a:rPr>
              <a:t>			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="" xmlns:a16="http://schemas.microsoft.com/office/drawing/2014/main" id="{632CB67F-949A-471E-8B0C-5439F885E1EF}"/>
              </a:ext>
            </a:extLst>
          </p:cNvPr>
          <p:cNvSpPr txBox="1">
            <a:spLocks/>
          </p:cNvSpPr>
          <p:nvPr/>
        </p:nvSpPr>
        <p:spPr>
          <a:xfrm>
            <a:off x="970963" y="945631"/>
            <a:ext cx="8047277" cy="700862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pPr>
              <a:lnSpc>
                <a:spcPct val="130000"/>
              </a:lnSpc>
              <a:buClr>
                <a:srgbClr val="35A5D6"/>
              </a:buClr>
              <a:defRPr/>
            </a:pPr>
            <a:r>
              <a:rPr lang="ru-RU" sz="1200" dirty="0">
                <a:solidFill>
                  <a:srgbClr val="1663A4"/>
                </a:solidFill>
              </a:rPr>
              <a:t>Исследование «Оценка российского здравоохранения </a:t>
            </a:r>
            <a:r>
              <a:rPr lang="ru-RU" sz="1200" dirty="0" smtClean="0">
                <a:solidFill>
                  <a:srgbClr val="1663A4"/>
                </a:solidFill>
              </a:rPr>
              <a:t>пациентами </a:t>
            </a:r>
            <a:r>
              <a:rPr lang="ru-RU" sz="1200" dirty="0">
                <a:solidFill>
                  <a:srgbClr val="1663A4"/>
                </a:solidFill>
              </a:rPr>
              <a:t>и пациентскими НКО»</a:t>
            </a:r>
          </a:p>
          <a:p>
            <a:pPr>
              <a:lnSpc>
                <a:spcPct val="130000"/>
              </a:lnSpc>
              <a:buClr>
                <a:srgbClr val="35A5D6"/>
              </a:buClr>
              <a:defRPr/>
            </a:pPr>
            <a:r>
              <a:rPr lang="ru-RU" sz="1200" dirty="0" smtClean="0">
                <a:solidFill>
                  <a:srgbClr val="1663A4"/>
                </a:solidFill>
              </a:rPr>
              <a:t>с 2020 года ежегодно проводится Всероссийским союзом пациентов при поддержке Центра «Социальная Механика».</a:t>
            </a:r>
          </a:p>
        </p:txBody>
      </p:sp>
      <p:pic>
        <p:nvPicPr>
          <p:cNvPr id="1026" name="Picture 2" descr="О КОМПАНИИ">
            <a:extLst>
              <a:ext uri="{FF2B5EF4-FFF2-40B4-BE49-F238E27FC236}">
                <a16:creationId xmlns="" xmlns:a16="http://schemas.microsoft.com/office/drawing/2014/main" id="{0308922E-D048-4930-9136-F9E510A53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000" y="4730104"/>
            <a:ext cx="1979999" cy="331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20258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8000" y="1311750"/>
            <a:ext cx="806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1663A4"/>
                </a:solidFill>
              </a:rPr>
              <a:t>Лидеры пациентских НКО подчеркивают актуальность проблемы недоступности льготных лекарств.</a:t>
            </a:r>
            <a:endParaRPr lang="ru-RU" sz="1200" dirty="0">
              <a:solidFill>
                <a:srgbClr val="1663A4"/>
              </a:solidFill>
            </a:endParaRPr>
          </a:p>
        </p:txBody>
      </p:sp>
      <p:pic>
        <p:nvPicPr>
          <p:cNvPr id="18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531C8DD4-1F64-4835-9CC5-748BEC838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sp>
        <p:nvSpPr>
          <p:cNvPr id="11" name="Title 1">
            <a:extLst>
              <a:ext uri="{FF2B5EF4-FFF2-40B4-BE49-F238E27FC236}">
                <a16:creationId xmlns="" xmlns:a16="http://schemas.microsoft.com/office/drawing/2014/main" id="{7C01ECB7-DF0E-4E58-BC59-350A800C97A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9316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93763" algn="l" defTabSz="900113">
              <a:lnSpc>
                <a:spcPts val="2400"/>
              </a:lnSpc>
            </a:pPr>
            <a:r>
              <a:rPr lang="ru-RU" sz="2200" b="1" dirty="0">
                <a:solidFill>
                  <a:srgbClr val="0070BA"/>
                </a:solidFill>
              </a:rPr>
              <a:t>Льготное лекарственное обеспечение -</a:t>
            </a:r>
          </a:p>
          <a:p>
            <a:pPr marL="893763" algn="l" defTabSz="900113">
              <a:lnSpc>
                <a:spcPts val="2400"/>
              </a:lnSpc>
            </a:pPr>
            <a:r>
              <a:rPr lang="ru-RU" sz="2200" b="1" dirty="0">
                <a:solidFill>
                  <a:srgbClr val="0070BA"/>
                </a:solidFill>
              </a:rPr>
              <a:t>наиболее значимая проблема для хронических пациентов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792000" y="1851750"/>
            <a:ext cx="79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ADD9"/>
                </a:solidFill>
                <a:ea typeface="Verdana" pitchFamily="34" charset="0"/>
              </a:rPr>
              <a:t>Диаграмма 5. </a:t>
            </a:r>
            <a:r>
              <a:rPr lang="ru-RU" sz="1200" b="1" dirty="0" smtClean="0">
                <a:solidFill>
                  <a:srgbClr val="00ADD9"/>
                </a:solidFill>
                <a:ea typeface="Verdana" pitchFamily="34" charset="0"/>
              </a:rPr>
              <a:t>Актуальные проблемы в системе медицинской помощи в 2021 – 2025 годах, </a:t>
            </a:r>
          </a:p>
          <a:p>
            <a:pPr>
              <a:spcAft>
                <a:spcPts val="600"/>
              </a:spcAft>
            </a:pPr>
            <a:r>
              <a:rPr lang="ru-RU" sz="1200" b="1" u="sng" dirty="0" smtClean="0">
                <a:solidFill>
                  <a:srgbClr val="00ADD9"/>
                </a:solidFill>
                <a:ea typeface="Verdana" pitchFamily="34" charset="0"/>
              </a:rPr>
              <a:t>представления </a:t>
            </a:r>
            <a:r>
              <a:rPr lang="ru-RU" sz="1200" b="1" u="sng" dirty="0">
                <a:solidFill>
                  <a:srgbClr val="00ADD9"/>
                </a:solidFill>
                <a:ea typeface="Verdana" pitchFamily="34" charset="0"/>
              </a:rPr>
              <a:t>лидеров НКО</a:t>
            </a:r>
            <a:r>
              <a:rPr lang="ru-RU" sz="1200" b="1" dirty="0">
                <a:solidFill>
                  <a:srgbClr val="00ADD9"/>
                </a:solidFill>
                <a:ea typeface="Verdana" pitchFamily="34" charset="0"/>
              </a:rPr>
              <a:t> </a:t>
            </a:r>
            <a:r>
              <a:rPr lang="ru-RU" sz="1200" b="1" dirty="0" smtClean="0">
                <a:solidFill>
                  <a:srgbClr val="00ADD9"/>
                </a:solidFill>
                <a:ea typeface="Verdana" pitchFamily="34" charset="0"/>
              </a:rPr>
              <a:t>(</a:t>
            </a:r>
            <a:r>
              <a:rPr lang="ru-RU" sz="1200" b="1" dirty="0">
                <a:solidFill>
                  <a:srgbClr val="00ADD9"/>
                </a:solidFill>
                <a:ea typeface="Verdana" pitchFamily="34" charset="0"/>
              </a:rPr>
              <a:t>выдержка)</a:t>
            </a:r>
          </a:p>
        </p:txBody>
      </p:sp>
      <p:pic>
        <p:nvPicPr>
          <p:cNvPr id="14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94B86CEF-ABC5-482D-9EDA-69CD6995F4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86925" y="3646744"/>
            <a:ext cx="1945851" cy="972000"/>
          </a:xfrm>
          <a:prstGeom prst="rect">
            <a:avLst/>
          </a:prstGeom>
          <a:noFill/>
        </p:spPr>
      </p:pic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2C29E25A-1EF8-4CBE-B7BD-10A89D453E7E}"/>
              </a:ext>
            </a:extLst>
          </p:cNvPr>
          <p:cNvSpPr/>
          <p:nvPr/>
        </p:nvSpPr>
        <p:spPr>
          <a:xfrm>
            <a:off x="4139950" y="4856674"/>
            <a:ext cx="5004049" cy="247554"/>
          </a:xfrm>
          <a:prstGeom prst="rect">
            <a:avLst/>
          </a:prstGeom>
          <a:solidFill>
            <a:srgbClr val="00ADD9"/>
          </a:solidFill>
        </p:spPr>
        <p:txBody>
          <a:bodyPr wrap="square" tIns="54000" bIns="54000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 smtClean="0">
                <a:solidFill>
                  <a:schemeClr val="bg1"/>
                </a:solidFill>
                <a:ea typeface="+mj-ea"/>
                <a:cs typeface="+mj-cs"/>
              </a:rPr>
              <a:t>XVI </a:t>
            </a:r>
            <a:r>
              <a:rPr lang="ru-RU" sz="1000" dirty="0">
                <a:solidFill>
                  <a:schemeClr val="bg1"/>
                </a:solidFill>
                <a:ea typeface="+mj-ea"/>
                <a:cs typeface="+mj-cs"/>
              </a:rPr>
              <a:t>Всероссийский конгресс пациентов,  </a:t>
            </a:r>
            <a:r>
              <a:rPr lang="ru-RU" sz="1000" dirty="0" smtClean="0">
                <a:solidFill>
                  <a:schemeClr val="bg1"/>
                </a:solidFill>
                <a:ea typeface="+mj-ea"/>
                <a:cs typeface="+mj-cs"/>
              </a:rPr>
              <a:t>2025 </a:t>
            </a:r>
            <a:r>
              <a:rPr lang="ru-RU" sz="1000" dirty="0">
                <a:solidFill>
                  <a:schemeClr val="bg1"/>
                </a:solidFill>
                <a:ea typeface="+mj-ea"/>
                <a:cs typeface="+mj-cs"/>
              </a:rPr>
              <a:t>год</a:t>
            </a:r>
          </a:p>
        </p:txBody>
      </p:sp>
      <p:pic>
        <p:nvPicPr>
          <p:cNvPr id="23" name="Picture 2" descr="О КОМПАНИИ">
            <a:extLst>
              <a:ext uri="{FF2B5EF4-FFF2-40B4-BE49-F238E27FC236}">
                <a16:creationId xmlns="" xmlns:a16="http://schemas.microsoft.com/office/drawing/2014/main" id="{52FAFA23-3AF1-4B75-BD30-2753952FD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9639" y="4883384"/>
            <a:ext cx="1351289" cy="22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0A837FF6-4C18-4466-A976-89A0CC292DFC}"/>
              </a:ext>
            </a:extLst>
          </p:cNvPr>
          <p:cNvSpPr/>
          <p:nvPr/>
        </p:nvSpPr>
        <p:spPr>
          <a:xfrm>
            <a:off x="792000" y="3550085"/>
            <a:ext cx="810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b="1" dirty="0">
                <a:solidFill>
                  <a:srgbClr val="00ADD9"/>
                </a:solidFill>
                <a:ea typeface="Verdana" pitchFamily="34" charset="0"/>
              </a:rPr>
              <a:t>Диаграмма 6. Улучшения и проблемы в сфере </a:t>
            </a:r>
            <a:r>
              <a:rPr lang="ru-RU" sz="1200" b="1" dirty="0" smtClean="0">
                <a:solidFill>
                  <a:srgbClr val="00ADD9"/>
                </a:solidFill>
                <a:ea typeface="Verdana" pitchFamily="34" charset="0"/>
              </a:rPr>
              <a:t>здравоохранения в 2025 году, </a:t>
            </a:r>
            <a:r>
              <a:rPr lang="ru-RU" sz="1200" b="1" u="sng" dirty="0" smtClean="0">
                <a:solidFill>
                  <a:srgbClr val="00ADD9"/>
                </a:solidFill>
                <a:ea typeface="Verdana" pitchFamily="34" charset="0"/>
              </a:rPr>
              <a:t>представлениях </a:t>
            </a:r>
            <a:r>
              <a:rPr lang="ru-RU" sz="1200" b="1" u="sng" dirty="0">
                <a:solidFill>
                  <a:srgbClr val="00ADD9"/>
                </a:solidFill>
                <a:ea typeface="Verdana" pitchFamily="34" charset="0"/>
              </a:rPr>
              <a:t>лидеров НКО </a:t>
            </a:r>
            <a:r>
              <a:rPr lang="ru-RU" sz="1200" b="1" dirty="0" smtClean="0">
                <a:solidFill>
                  <a:srgbClr val="00ADD9"/>
                </a:solidFill>
                <a:ea typeface="Verdana" pitchFamily="34" charset="0"/>
              </a:rPr>
              <a:t>(</a:t>
            </a:r>
            <a:r>
              <a:rPr lang="ru-RU" sz="1200" b="1" dirty="0">
                <a:solidFill>
                  <a:srgbClr val="00ADD9"/>
                </a:solidFill>
                <a:ea typeface="Verdana" pitchFamily="34" charset="0"/>
              </a:rPr>
              <a:t>выдержка)</a:t>
            </a:r>
          </a:p>
        </p:txBody>
      </p:sp>
      <p:graphicFrame>
        <p:nvGraphicFramePr>
          <p:cNvPr id="20" name="Диаграмма 19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00000000-0008-0000-0600-000003000000}"/>
              </a:ext>
            </a:extLst>
          </p:cNvPr>
          <p:cNvGraphicFramePr>
            <a:graphicFrameLocks/>
          </p:cNvGraphicFramePr>
          <p:nvPr/>
        </p:nvGraphicFramePr>
        <p:xfrm>
          <a:off x="1152000" y="2391750"/>
          <a:ext cx="7746550" cy="95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5" name="Диаграмма 24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00000000-0008-0000-0600-000004000000}"/>
              </a:ext>
            </a:extLst>
          </p:cNvPr>
          <p:cNvGraphicFramePr>
            <a:graphicFrameLocks/>
          </p:cNvGraphicFramePr>
          <p:nvPr/>
        </p:nvGraphicFramePr>
        <p:xfrm>
          <a:off x="972000" y="4011750"/>
          <a:ext cx="7744800" cy="7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26" name="Рисунок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03077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60000" y="1131750"/>
            <a:ext cx="5184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11. Частота ситуаций нарушения прав </a:t>
            </a:r>
          </a:p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на льготное лекарственное обеспечение у «льготников» (ответы 1580 чел.)</a:t>
            </a:r>
          </a:p>
        </p:txBody>
      </p:sp>
      <p:pic>
        <p:nvPicPr>
          <p:cNvPr id="16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194B4484-20B9-490C-90EB-E94CB816F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10" name="Рисунок 9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60" y="4864790"/>
            <a:ext cx="1411462" cy="22198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itle 1">
            <a:extLst>
              <a:ext uri="{FF2B5EF4-FFF2-40B4-BE49-F238E27FC236}">
                <a16:creationId xmlns="" xmlns:a16="http://schemas.microsoft.com/office/drawing/2014/main" id="{F3937F11-89A8-4DD9-8E21-FEAB52A354D2}"/>
              </a:ext>
            </a:extLst>
          </p:cNvPr>
          <p:cNvSpPr txBox="1">
            <a:spLocks/>
          </p:cNvSpPr>
          <p:nvPr/>
        </p:nvSpPr>
        <p:spPr>
          <a:xfrm>
            <a:off x="35897" y="16668"/>
            <a:ext cx="8892480" cy="8373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>
              <a:lnSpc>
                <a:spcPts val="2300"/>
              </a:lnSpc>
            </a:pPr>
            <a:r>
              <a:rPr lang="ru-RU" sz="2400" b="1" dirty="0">
                <a:solidFill>
                  <a:srgbClr val="0070BA"/>
                </a:solidFill>
              </a:rPr>
              <a:t>Ситуации нарушения прав </a:t>
            </a:r>
          </a:p>
          <a:p>
            <a:pPr marL="804863" algn="l">
              <a:lnSpc>
                <a:spcPts val="2300"/>
              </a:lnSpc>
            </a:pPr>
            <a:r>
              <a:rPr lang="ru-RU" sz="2400" b="1" dirty="0" smtClean="0">
                <a:solidFill>
                  <a:srgbClr val="0070BA"/>
                </a:solidFill>
              </a:rPr>
              <a:t>на льготное лекарственное обеспечение</a:t>
            </a:r>
            <a:endParaRPr lang="ru-RU" sz="2400" b="1" dirty="0">
              <a:solidFill>
                <a:srgbClr val="0070BA"/>
              </a:solidFill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296FC7A5-49CB-4212-B0AD-EAEAD87A0EB0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847391" y="1107929"/>
            <a:ext cx="2872914" cy="315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100" b="1" u="sng" dirty="0" smtClean="0">
                <a:solidFill>
                  <a:srgbClr val="1663A4"/>
                </a:solidFill>
              </a:rPr>
              <a:t>Среди </a:t>
            </a:r>
            <a:r>
              <a:rPr lang="ru-RU" sz="1100" b="1" u="sng" dirty="0">
                <a:solidFill>
                  <a:srgbClr val="1663A4"/>
                </a:solidFill>
              </a:rPr>
              <a:t>«льготников»</a:t>
            </a:r>
            <a:r>
              <a:rPr lang="ru-RU" sz="1100" b="1" dirty="0">
                <a:solidFill>
                  <a:srgbClr val="1663A4"/>
                </a:solidFill>
              </a:rPr>
              <a:t> </a:t>
            </a:r>
            <a:r>
              <a:rPr lang="ru-RU" sz="1100" b="1" dirty="0" smtClean="0">
                <a:solidFill>
                  <a:srgbClr val="1663A4"/>
                </a:solidFill>
              </a:rPr>
              <a:t> (84% опрошенных) около </a:t>
            </a:r>
            <a:r>
              <a:rPr lang="ru-RU" sz="1100" b="1" dirty="0">
                <a:solidFill>
                  <a:srgbClr val="1663A4"/>
                </a:solidFill>
              </a:rPr>
              <a:t>70% сталкивались с нарушением прав на лекарственное обеспечение</a:t>
            </a:r>
            <a:r>
              <a:rPr lang="ru-RU" sz="1100" dirty="0">
                <a:solidFill>
                  <a:srgbClr val="1663A4"/>
                </a:solidFill>
              </a:rPr>
              <a:t>:</a:t>
            </a:r>
          </a:p>
          <a:p>
            <a:endParaRPr lang="ru-RU" sz="1100" dirty="0">
              <a:solidFill>
                <a:srgbClr val="1663A4"/>
              </a:solidFill>
            </a:endParaRPr>
          </a:p>
          <a:p>
            <a:pPr marL="179388" lvl="0" indent="-179388"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Льготного препарата не было в аптеке – сталкивались </a:t>
            </a:r>
            <a:r>
              <a:rPr lang="ru-RU" sz="1400" b="1" dirty="0">
                <a:solidFill>
                  <a:srgbClr val="1663A4"/>
                </a:solidFill>
              </a:rPr>
              <a:t>68,5%</a:t>
            </a:r>
            <a:r>
              <a:rPr lang="ru-RU" sz="1100" dirty="0">
                <a:solidFill>
                  <a:srgbClr val="1663A4"/>
                </a:solidFill>
              </a:rPr>
              <a:t> «льготников».</a:t>
            </a:r>
          </a:p>
          <a:p>
            <a:pPr marL="179388" lvl="0" indent="-179388"/>
            <a:endParaRPr lang="ru-RU" sz="1100" dirty="0">
              <a:solidFill>
                <a:srgbClr val="1663A4"/>
              </a:solidFill>
            </a:endParaRPr>
          </a:p>
          <a:p>
            <a:pPr marL="179388" lvl="0" indent="-179388"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Покупали положенные бесплатно лекарства за свои деньги </a:t>
            </a:r>
            <a:r>
              <a:rPr lang="ru-RU" sz="1400" b="1" dirty="0">
                <a:solidFill>
                  <a:srgbClr val="1663A4"/>
                </a:solidFill>
              </a:rPr>
              <a:t>63,8%</a:t>
            </a:r>
            <a:r>
              <a:rPr lang="ru-RU" sz="1100" b="1" dirty="0">
                <a:solidFill>
                  <a:srgbClr val="1663A4"/>
                </a:solidFill>
              </a:rPr>
              <a:t> </a:t>
            </a:r>
            <a:r>
              <a:rPr lang="ru-RU" sz="1100" dirty="0">
                <a:solidFill>
                  <a:srgbClr val="1663A4"/>
                </a:solidFill>
              </a:rPr>
              <a:t>«льготников».</a:t>
            </a:r>
          </a:p>
          <a:p>
            <a:pPr marL="179388" lvl="0" indent="-179388"/>
            <a:endParaRPr lang="ru-RU" sz="1100" dirty="0">
              <a:solidFill>
                <a:srgbClr val="1663A4"/>
              </a:solidFill>
            </a:endParaRPr>
          </a:p>
          <a:p>
            <a:pPr marL="179388" lvl="0" indent="-179388"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Врач не выписывал льготный препарат – ситуация была у </a:t>
            </a:r>
            <a:r>
              <a:rPr lang="ru-RU" sz="1400" b="1" dirty="0">
                <a:solidFill>
                  <a:srgbClr val="1663A4"/>
                </a:solidFill>
              </a:rPr>
              <a:t>39%</a:t>
            </a:r>
            <a:r>
              <a:rPr lang="ru-RU" sz="1100" b="1" dirty="0">
                <a:solidFill>
                  <a:srgbClr val="1663A4"/>
                </a:solidFill>
              </a:rPr>
              <a:t> </a:t>
            </a:r>
            <a:r>
              <a:rPr lang="ru-RU" sz="1100" dirty="0">
                <a:solidFill>
                  <a:srgbClr val="1663A4"/>
                </a:solidFill>
              </a:rPr>
              <a:t>«льготников».</a:t>
            </a:r>
          </a:p>
          <a:p>
            <a:pPr marL="179388" lvl="0" indent="-179388"/>
            <a:endParaRPr lang="ru-RU" sz="1100" dirty="0">
              <a:solidFill>
                <a:srgbClr val="1663A4"/>
              </a:solidFill>
            </a:endParaRPr>
          </a:p>
          <a:p>
            <a:pPr marL="179388" lvl="0" indent="-179388"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Отказали в выдаче препарата в связи с отсутствием инвалидности </a:t>
            </a:r>
            <a:r>
              <a:rPr lang="ru-RU" sz="1400" b="1" dirty="0">
                <a:solidFill>
                  <a:srgbClr val="1663A4"/>
                </a:solidFill>
              </a:rPr>
              <a:t>12,7%</a:t>
            </a:r>
            <a:r>
              <a:rPr lang="ru-RU" sz="1100" dirty="0">
                <a:solidFill>
                  <a:srgbClr val="1663A4"/>
                </a:solidFill>
              </a:rPr>
              <a:t> «льготникам». 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92" y="65918"/>
            <a:ext cx="660353" cy="660353"/>
          </a:xfrm>
          <a:prstGeom prst="rect">
            <a:avLst/>
          </a:prstGeom>
        </p:spPr>
      </p:pic>
      <p:graphicFrame>
        <p:nvGraphicFramePr>
          <p:cNvPr id="17" name="Диаграмма 16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515442773"/>
              </p:ext>
            </p:extLst>
          </p:nvPr>
        </p:nvGraphicFramePr>
        <p:xfrm>
          <a:off x="3936683" y="1635484"/>
          <a:ext cx="4775318" cy="2220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="" xmlns:p14="http://schemas.microsoft.com/office/powerpoint/2010/main" val="3955930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2000" y="898737"/>
            <a:ext cx="534085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12. Причины покупки за свои деньги положенных бесплатно лекарств, ответы «льготников»  </a:t>
            </a:r>
          </a:p>
        </p:txBody>
      </p:sp>
      <p:pic>
        <p:nvPicPr>
          <p:cNvPr id="16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194B4484-20B9-490C-90EB-E94CB816F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18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AEB89F91-4D74-4CA7-B5F9-704C890ED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86925" y="3684573"/>
            <a:ext cx="1945851" cy="972000"/>
          </a:xfrm>
          <a:prstGeom prst="rect">
            <a:avLst/>
          </a:prstGeom>
          <a:noFill/>
        </p:spPr>
      </p:pic>
      <p:pic>
        <p:nvPicPr>
          <p:cNvPr id="10" name="Рисунок 9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itle 1">
            <a:extLst>
              <a:ext uri="{FF2B5EF4-FFF2-40B4-BE49-F238E27FC236}">
                <a16:creationId xmlns="" xmlns:a16="http://schemas.microsoft.com/office/drawing/2014/main" id="{F3937F11-89A8-4DD9-8E21-FEAB52A354D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8934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00113" algn="l">
              <a:lnSpc>
                <a:spcPts val="2300"/>
              </a:lnSpc>
            </a:pPr>
            <a:r>
              <a:rPr lang="ru-RU" sz="2400" b="1" dirty="0">
                <a:solidFill>
                  <a:srgbClr val="0070BA"/>
                </a:solidFill>
              </a:rPr>
              <a:t>Ситуации нарушения прав </a:t>
            </a:r>
          </a:p>
          <a:p>
            <a:pPr marL="900113" algn="l">
              <a:lnSpc>
                <a:spcPts val="2300"/>
              </a:lnSpc>
            </a:pPr>
            <a:r>
              <a:rPr lang="ru-RU" sz="2400" b="1" dirty="0" smtClean="0">
                <a:solidFill>
                  <a:srgbClr val="0070BA"/>
                </a:solidFill>
              </a:rPr>
              <a:t>на льготное лекарственное обеспечение</a:t>
            </a:r>
            <a:endParaRPr lang="ru-RU" sz="2400" b="1" dirty="0">
              <a:solidFill>
                <a:srgbClr val="0070BA"/>
              </a:solidFill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296FC7A5-49CB-4212-B0AD-EAEAD87A0EB0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792000" y="1625141"/>
            <a:ext cx="2586641" cy="253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100" dirty="0">
                <a:solidFill>
                  <a:srgbClr val="1663A4"/>
                </a:solidFill>
              </a:rPr>
              <a:t>Причины, по которым «льготники» покупают положенные бесплатно лекарства за свои деньги, – те же, что и год назад.</a:t>
            </a:r>
          </a:p>
          <a:p>
            <a:endParaRPr lang="ru-RU" sz="1100" b="1" dirty="0">
              <a:solidFill>
                <a:srgbClr val="1663A4"/>
              </a:solidFill>
              <a:ea typeface="Calibri" pitchFamily="34" charset="0"/>
              <a:cs typeface="Arial" pitchFamily="34" charset="0"/>
            </a:endParaRPr>
          </a:p>
          <a:p>
            <a:r>
              <a:rPr lang="ru-RU" sz="1100" b="1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Основная причина, по которой пациенты </a:t>
            </a:r>
          </a:p>
          <a:p>
            <a:r>
              <a:rPr lang="ru-RU" sz="1100" b="1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покупают положенные бесплатно лекарства – </a:t>
            </a:r>
            <a:r>
              <a:rPr lang="ru-RU" sz="1100" b="1" dirty="0" smtClean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их </a:t>
            </a:r>
            <a:r>
              <a:rPr lang="ru-RU" sz="1100" b="1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не устраивает бесплатный </a:t>
            </a:r>
            <a:r>
              <a:rPr lang="ru-RU" sz="1100" b="1" dirty="0" smtClean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аналог:</a:t>
            </a:r>
          </a:p>
          <a:p>
            <a:endParaRPr lang="ru-RU" sz="1100" b="1" dirty="0" smtClean="0">
              <a:solidFill>
                <a:srgbClr val="1663A4"/>
              </a:solidFill>
              <a:ea typeface="Calibri" pitchFamily="34" charset="0"/>
              <a:cs typeface="Arial" pitchFamily="34" charset="0"/>
            </a:endParaRPr>
          </a:p>
          <a:p>
            <a:r>
              <a:rPr lang="ru-RU" sz="1600" b="1" dirty="0" smtClean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47,5</a:t>
            </a:r>
            <a:r>
              <a:rPr lang="ru-RU" sz="1600" b="1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%</a:t>
            </a:r>
            <a:r>
              <a:rPr lang="ru-RU" sz="1100" b="1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 </a:t>
            </a:r>
            <a:r>
              <a:rPr lang="ru-RU" sz="1100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«льготников» предпочитают покупать тот препарат, который они считают лучшим</a:t>
            </a:r>
            <a:r>
              <a:rPr lang="ru-RU" sz="1100" dirty="0" smtClean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.</a:t>
            </a:r>
            <a:endParaRPr lang="ru-RU" sz="1100" dirty="0">
              <a:solidFill>
                <a:srgbClr val="1663A4"/>
              </a:solidFill>
              <a:ea typeface="Calibri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51750"/>
            <a:ext cx="660353" cy="660353"/>
          </a:xfrm>
          <a:prstGeom prst="rect">
            <a:avLst/>
          </a:prstGeom>
        </p:spPr>
      </p:pic>
      <p:graphicFrame>
        <p:nvGraphicFramePr>
          <p:cNvPr id="15" name="Диаграмма 14">
            <a:extLst>
              <a:ext uri="{FF2B5EF4-FFF2-40B4-BE49-F238E27FC236}">
                <a16:creationId xmlns="" xmlns:a16="http://schemas.microsoft.com/office/drawing/2014/main" id="{E0D813B0-DA44-4896-A8EF-586E9CA6B27B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4229871557"/>
              </p:ext>
            </p:extLst>
          </p:nvPr>
        </p:nvGraphicFramePr>
        <p:xfrm>
          <a:off x="3492000" y="1368904"/>
          <a:ext cx="5400000" cy="3487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="" xmlns:p14="http://schemas.microsoft.com/office/powerpoint/2010/main" val="3955930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5976" y="890983"/>
            <a:ext cx="4572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Диаграммы 13, 14. Обращаемость в платную медицину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="" xmlns:a16="http://schemas.microsoft.com/office/drawing/2014/main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840264" y="902849"/>
            <a:ext cx="3299688" cy="2608406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b="1" dirty="0">
                <a:solidFill>
                  <a:srgbClr val="1663A4"/>
                </a:solidFill>
              </a:rPr>
              <a:t>Обращения граждан к платной медицине стали повсеместны</a:t>
            </a:r>
            <a:r>
              <a:rPr lang="ru-RU" sz="1200" dirty="0">
                <a:solidFill>
                  <a:srgbClr val="1663A4"/>
                </a:solidFill>
              </a:rPr>
              <a:t>.</a:t>
            </a:r>
          </a:p>
          <a:p>
            <a:pPr>
              <a:spcAft>
                <a:spcPts val="600"/>
              </a:spcAft>
            </a:pPr>
            <a:endParaRPr lang="ru-RU" sz="1100" dirty="0">
              <a:solidFill>
                <a:srgbClr val="1663A4"/>
              </a:solidFill>
            </a:endParaRPr>
          </a:p>
          <a:p>
            <a:pPr>
              <a:spcAft>
                <a:spcPts val="600"/>
              </a:spcAft>
            </a:pPr>
            <a:r>
              <a:rPr lang="ru-RU" sz="1600" b="1" dirty="0">
                <a:solidFill>
                  <a:srgbClr val="1663A4"/>
                </a:solidFill>
              </a:rPr>
              <a:t>93%</a:t>
            </a:r>
            <a:r>
              <a:rPr lang="ru-RU" sz="1100" dirty="0">
                <a:solidFill>
                  <a:srgbClr val="1663A4"/>
                </a:solidFill>
              </a:rPr>
              <a:t> </a:t>
            </a:r>
            <a:r>
              <a:rPr lang="ru-RU" sz="1200" dirty="0">
                <a:solidFill>
                  <a:srgbClr val="1663A4"/>
                </a:solidFill>
              </a:rPr>
              <a:t>пациентов прибегали к платным медицинским услугам в 2025 году. </a:t>
            </a:r>
            <a:r>
              <a:rPr lang="ru-RU" sz="1200" dirty="0">
                <a:solidFill>
                  <a:srgbClr val="1663A4"/>
                </a:solidFill>
                <a:ea typeface="Verdana" pitchFamily="34" charset="0"/>
                <a:cs typeface="Gotham Pro" panose="02000503040000020004" pitchFamily="50" charset="0"/>
              </a:rPr>
              <a:t> </a:t>
            </a:r>
          </a:p>
          <a:p>
            <a:pPr>
              <a:spcAft>
                <a:spcPts val="600"/>
              </a:spcAft>
            </a:pPr>
            <a:endParaRPr lang="ru-RU" sz="1100" dirty="0">
              <a:solidFill>
                <a:srgbClr val="1663A4"/>
              </a:solidFill>
              <a:ea typeface="Verdana" pitchFamily="34" charset="0"/>
              <a:cs typeface="Gotham Pro" panose="02000503040000020004" pitchFamily="50" charset="0"/>
            </a:endParaRPr>
          </a:p>
          <a:p>
            <a:pPr>
              <a:spcAft>
                <a:spcPts val="600"/>
              </a:spcAft>
            </a:pPr>
            <a:endParaRPr lang="ru-RU" sz="1100" dirty="0">
              <a:solidFill>
                <a:srgbClr val="1663A4"/>
              </a:solidFill>
              <a:ea typeface="Verdana" pitchFamily="34" charset="0"/>
              <a:cs typeface="Gotham Pro" panose="02000503040000020004" pitchFamily="50" charset="0"/>
            </a:endParaRPr>
          </a:p>
          <a:p>
            <a:pPr>
              <a:spcAft>
                <a:spcPts val="600"/>
              </a:spcAft>
            </a:pPr>
            <a:endParaRPr lang="ru-RU" sz="1100" dirty="0">
              <a:solidFill>
                <a:srgbClr val="1663A4"/>
              </a:solidFill>
              <a:ea typeface="Verdana" pitchFamily="34" charset="0"/>
              <a:cs typeface="Gotham Pro" panose="02000503040000020004" pitchFamily="50" charset="0"/>
            </a:endParaRPr>
          </a:p>
          <a:p>
            <a:pPr>
              <a:spcAft>
                <a:spcPts val="600"/>
              </a:spcAft>
            </a:pPr>
            <a:endParaRPr lang="ru-RU" sz="1100" dirty="0">
              <a:solidFill>
                <a:srgbClr val="1663A4"/>
              </a:solidFill>
              <a:ea typeface="Verdana" pitchFamily="34" charset="0"/>
              <a:cs typeface="Gotham Pro" panose="02000503040000020004" pitchFamily="50" charset="0"/>
            </a:endParaRPr>
          </a:p>
          <a:p>
            <a:r>
              <a:rPr lang="ru-RU" sz="1200" b="1" dirty="0" smtClean="0">
                <a:solidFill>
                  <a:srgbClr val="1663A4"/>
                </a:solidFill>
              </a:rPr>
              <a:t>Заметно меньше платных услуг покупается пациентами в стационарах.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274519C6-D058-4E1B-9657-DCF918CA8A9F}"/>
              </a:ext>
            </a:extLst>
          </p:cNvPr>
          <p:cNvSpPr/>
          <p:nvPr/>
        </p:nvSpPr>
        <p:spPr>
          <a:xfrm>
            <a:off x="5076056" y="4896000"/>
            <a:ext cx="4067945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21542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b="1" dirty="0">
                <a:solidFill>
                  <a:schemeClr val="bg1"/>
                </a:solidFill>
                <a:ea typeface="+mj-ea"/>
                <a:cs typeface="+mj-cs"/>
              </a:rPr>
              <a:t>ttps://congress-vsp.ru/xiii/</a:t>
            </a:r>
            <a:endParaRPr lang="ru-RU" sz="1000" b="1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25" name="Title 1">
            <a:extLst>
              <a:ext uri="{FF2B5EF4-FFF2-40B4-BE49-F238E27FC236}">
                <a16:creationId xmlns="" xmlns:a16="http://schemas.microsoft.com/office/drawing/2014/main" id="{A6BA0043-5A9A-4309-9C69-6F2E898F310F}"/>
              </a:ext>
            </a:extLst>
          </p:cNvPr>
          <p:cNvSpPr txBox="1">
            <a:spLocks/>
          </p:cNvSpPr>
          <p:nvPr/>
        </p:nvSpPr>
        <p:spPr>
          <a:xfrm>
            <a:off x="52897" y="-81610"/>
            <a:ext cx="9144000" cy="951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>
              <a:lnSpc>
                <a:spcPts val="2600"/>
              </a:lnSpc>
            </a:pPr>
            <a:r>
              <a:rPr lang="ru-RU" sz="2600" b="1" dirty="0">
                <a:solidFill>
                  <a:srgbClr val="0070BA"/>
                </a:solidFill>
              </a:rPr>
              <a:t>Платная медицина</a:t>
            </a:r>
          </a:p>
        </p:txBody>
      </p:sp>
      <p:pic>
        <p:nvPicPr>
          <p:cNvPr id="26" name="Picture 2" descr="E:\РАБОТА\3 конгресс ВСП\2022\презентации\кубики1.png">
            <a:extLst>
              <a:ext uri="{FF2B5EF4-FFF2-40B4-BE49-F238E27FC236}">
                <a16:creationId xmlns="" xmlns:a16="http://schemas.microsoft.com/office/drawing/2014/main" id="{82969E28-64AC-4366-AF6C-BF30F9B9E5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72741"/>
          <a:stretch>
            <a:fillRect/>
          </a:stretch>
        </p:blipFill>
        <p:spPr bwMode="auto">
          <a:xfrm rot="5400000">
            <a:off x="8077621" y="-406112"/>
            <a:ext cx="660266" cy="1472491"/>
          </a:xfrm>
          <a:prstGeom prst="rect">
            <a:avLst/>
          </a:prstGeom>
          <a:noFill/>
        </p:spPr>
      </p:pic>
      <p:pic>
        <p:nvPicPr>
          <p:cNvPr id="27" name="Picture 2" descr="E:\РАБОТА\3 конгресс ВСП\2022\презентации\кубики1.png">
            <a:extLst>
              <a:ext uri="{FF2B5EF4-FFF2-40B4-BE49-F238E27FC236}">
                <a16:creationId xmlns="" xmlns:a16="http://schemas.microsoft.com/office/drawing/2014/main" id="{8B3FB0E2-806B-458D-BBBA-7E395BC8EE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b="72729"/>
          <a:stretch>
            <a:fillRect/>
          </a:stretch>
        </p:blipFill>
        <p:spPr bwMode="auto">
          <a:xfrm>
            <a:off x="0" y="3670325"/>
            <a:ext cx="660264" cy="1473175"/>
          </a:xfrm>
          <a:prstGeom prst="rect">
            <a:avLst/>
          </a:prstGeom>
          <a:noFill/>
        </p:spPr>
      </p:pic>
      <p:pic>
        <p:nvPicPr>
          <p:cNvPr id="13" name="Рисунок 12" descr="логотип">
            <a:extLst>
              <a:ext uri="{FF2B5EF4-FFF2-40B4-BE49-F238E27FC236}">
                <a16:creationId xmlns="" xmlns:a16="http://schemas.microsoft.com/office/drawing/2014/main" id="{9639DC8E-5D45-46EC-93A3-4C4E91569A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527EFB61-FC22-462B-82B0-A368E63D4C42}"/>
              </a:ext>
            </a:extLst>
          </p:cNvPr>
          <p:cNvSpPr txBox="1"/>
          <p:nvPr/>
        </p:nvSpPr>
        <p:spPr>
          <a:xfrm>
            <a:off x="6192000" y="2793887"/>
            <a:ext cx="1080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rgbClr val="FF0000"/>
                </a:solidFill>
              </a:rPr>
              <a:t>ОБРАЩАЛСЯ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05F27EA5-1558-4E9E-874E-1173E2347D17}"/>
              </a:ext>
            </a:extLst>
          </p:cNvPr>
          <p:cNvSpPr txBox="1"/>
          <p:nvPr/>
        </p:nvSpPr>
        <p:spPr>
          <a:xfrm>
            <a:off x="7487976" y="2793886"/>
            <a:ext cx="1260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b="1" dirty="0">
                <a:solidFill>
                  <a:srgbClr val="00B0F0"/>
                </a:solidFill>
              </a:rPr>
              <a:t>НЕ ОБРАЩАЛСЯ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0754E893-ACA3-4C16-9A07-170424B8F5D8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51750"/>
            <a:ext cx="660353" cy="660353"/>
          </a:xfrm>
          <a:prstGeom prst="rect">
            <a:avLst/>
          </a:prstGeom>
        </p:spPr>
      </p:pic>
      <p:graphicFrame>
        <p:nvGraphicFramePr>
          <p:cNvPr id="17" name="Диаграмма 16">
            <a:extLst>
              <a:ext uri="{FF2B5EF4-FFF2-40B4-BE49-F238E27FC236}">
                <a16:creationId xmlns="" xmlns:a16="http://schemas.microsoft.com/office/drawing/2014/main" id="{00000000-0008-0000-0000-000006000000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882177740"/>
              </p:ext>
            </p:extLst>
          </p:nvPr>
        </p:nvGraphicFramePr>
        <p:xfrm>
          <a:off x="4402991" y="1178518"/>
          <a:ext cx="4344985" cy="1521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8" name="Диаграмма 17">
            <a:extLst>
              <a:ext uri="{FF2B5EF4-FFF2-40B4-BE49-F238E27FC236}">
                <a16:creationId xmlns="" xmlns:a16="http://schemas.microsoft.com/office/drawing/2014/main" id="{3651516A-B05D-4194-A10C-E11ABCA425FD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661616580"/>
              </p:ext>
            </p:extLst>
          </p:nvPr>
        </p:nvGraphicFramePr>
        <p:xfrm>
          <a:off x="4402991" y="3066032"/>
          <a:ext cx="4344985" cy="1689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="" xmlns:p14="http://schemas.microsoft.com/office/powerpoint/2010/main" val="2048055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52000" y="966257"/>
            <a:ext cx="5184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16. Причины обращения к платным медицинским услугами</a:t>
            </a:r>
          </a:p>
        </p:txBody>
      </p:sp>
      <p:pic>
        <p:nvPicPr>
          <p:cNvPr id="16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194B4484-20B9-490C-90EB-E94CB816F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18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AEB89F91-4D74-4CA7-B5F9-704C890ED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86925" y="3684573"/>
            <a:ext cx="1945851" cy="972000"/>
          </a:xfrm>
          <a:prstGeom prst="rect">
            <a:avLst/>
          </a:prstGeom>
          <a:noFill/>
        </p:spPr>
      </p:pic>
      <p:pic>
        <p:nvPicPr>
          <p:cNvPr id="10" name="Рисунок 9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itle 1">
            <a:extLst>
              <a:ext uri="{FF2B5EF4-FFF2-40B4-BE49-F238E27FC236}">
                <a16:creationId xmlns="" xmlns:a16="http://schemas.microsoft.com/office/drawing/2014/main" id="{F3937F11-89A8-4DD9-8E21-FEAB52A354D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951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>
              <a:lnSpc>
                <a:spcPts val="2600"/>
              </a:lnSpc>
            </a:pPr>
            <a:r>
              <a:rPr lang="ru-RU" sz="2600" b="1" dirty="0">
                <a:solidFill>
                  <a:srgbClr val="0070BA"/>
                </a:solidFill>
              </a:rPr>
              <a:t>Платная медицина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296FC7A5-49CB-4212-B0AD-EAEAD87A0EB0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821057" y="938108"/>
            <a:ext cx="2854827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100" b="1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Причины обращения пациентов к платным медицинским услугам – те же, что и год назад, и отражают издержки государственной системы здравоохранения:</a:t>
            </a:r>
          </a:p>
          <a:p>
            <a:endParaRPr lang="ru-RU" sz="1100" b="1" dirty="0">
              <a:solidFill>
                <a:srgbClr val="1663A4"/>
              </a:solidFill>
              <a:ea typeface="Calibri" pitchFamily="34" charset="0"/>
              <a:cs typeface="Arial" pitchFamily="34" charset="0"/>
            </a:endParaRPr>
          </a:p>
          <a:p>
            <a:pPr marL="179388" indent="-179388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Недоступность бесплатной услуги (отсутствие в поликлинике специалиста или обследования и др.) – </a:t>
            </a:r>
            <a:r>
              <a:rPr lang="ru-RU" sz="1400" b="1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61,3%</a:t>
            </a:r>
            <a:r>
              <a:rPr lang="ru-RU" sz="1100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.</a:t>
            </a:r>
          </a:p>
          <a:p>
            <a:pPr marL="179388" lvl="0" indent="-179388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Долгие сроки ожидания бесплатной услуги, часто превышающие уставленные нормативы, – </a:t>
            </a:r>
            <a:r>
              <a:rPr lang="ru-RU" sz="1400" b="1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60,3%</a:t>
            </a:r>
            <a:r>
              <a:rPr lang="ru-RU" sz="1100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.</a:t>
            </a:r>
          </a:p>
          <a:p>
            <a:pPr marL="179388" lvl="0" indent="-179388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Недостаточное качество бесплатной медицинской услуги, по мнению пациентов – </a:t>
            </a:r>
            <a:r>
              <a:rPr lang="ru-RU" sz="1400" b="1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31,2%</a:t>
            </a:r>
            <a:r>
              <a:rPr lang="ru-RU" sz="1100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.</a:t>
            </a:r>
          </a:p>
          <a:p>
            <a:pPr marL="179388" lvl="0" indent="-179388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Невнимательное отношение медицинского персонала государственных учреждений – </a:t>
            </a:r>
            <a:r>
              <a:rPr lang="ru-RU" sz="1400" b="1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24,4%</a:t>
            </a:r>
            <a:r>
              <a:rPr lang="ru-RU" sz="1100" dirty="0">
                <a:solidFill>
                  <a:srgbClr val="1663A4"/>
                </a:solidFill>
                <a:ea typeface="Calibri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="" xmlns:p14="http://schemas.microsoft.com/office/powerpoint/2010/main" val="237064342"/>
              </p:ext>
            </p:extLst>
          </p:nvPr>
        </p:nvGraphicFramePr>
        <p:xfrm>
          <a:off x="3852000" y="1341480"/>
          <a:ext cx="4860000" cy="3390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="" xmlns:p14="http://schemas.microsoft.com/office/powerpoint/2010/main" val="3955930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5976" y="890983"/>
            <a:ext cx="457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 smtClean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13.1. </a:t>
            </a: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Обращаемость в платную </a:t>
            </a:r>
            <a:r>
              <a:rPr lang="ru-RU" sz="1100" b="1" dirty="0" smtClean="0">
                <a:solidFill>
                  <a:srgbClr val="00ADD9"/>
                </a:solidFill>
                <a:ea typeface="Verdana" pitchFamily="34" charset="0"/>
                <a:cs typeface="+mj-cs"/>
              </a:rPr>
              <a:t>медицину «профессиональных пациентов» и рядовых граждан</a:t>
            </a:r>
            <a:endParaRPr lang="ru-RU" sz="1100" b="1" dirty="0">
              <a:solidFill>
                <a:srgbClr val="00ADD9"/>
              </a:solidFill>
              <a:ea typeface="Verdana" pitchFamily="34" charset="0"/>
              <a:cs typeface="+mj-cs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="" xmlns:a16="http://schemas.microsoft.com/office/drawing/2014/main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840264" y="902849"/>
            <a:ext cx="3371736" cy="3901068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b="1" dirty="0" smtClean="0">
                <a:solidFill>
                  <a:srgbClr val="1663A4"/>
                </a:solidFill>
              </a:rPr>
              <a:t>«Профессиональные пациенты» обращаются в платную медицину чаще, чем прочие граждане</a:t>
            </a:r>
            <a:r>
              <a:rPr lang="ru-RU" sz="1100" dirty="0" smtClean="0">
                <a:solidFill>
                  <a:srgbClr val="1663A4"/>
                </a:solidFill>
              </a:rPr>
              <a:t>*.</a:t>
            </a:r>
          </a:p>
          <a:p>
            <a:pPr>
              <a:spcAft>
                <a:spcPts val="600"/>
              </a:spcAft>
            </a:pPr>
            <a:r>
              <a:rPr lang="ru-RU" sz="1100" dirty="0" smtClean="0">
                <a:solidFill>
                  <a:srgbClr val="1663A4"/>
                </a:solidFill>
              </a:rPr>
              <a:t>Прибегали к платным медицинским услугам в 2025 г.</a:t>
            </a:r>
            <a:endParaRPr lang="ru-RU" sz="1100" dirty="0">
              <a:solidFill>
                <a:srgbClr val="1663A4"/>
              </a:solidFill>
            </a:endParaRPr>
          </a:p>
          <a:p>
            <a:r>
              <a:rPr lang="ru-RU" sz="1600" b="1" dirty="0">
                <a:solidFill>
                  <a:srgbClr val="1663A4"/>
                </a:solidFill>
              </a:rPr>
              <a:t>93%</a:t>
            </a:r>
            <a:r>
              <a:rPr lang="ru-RU" sz="1100" dirty="0">
                <a:solidFill>
                  <a:srgbClr val="1663A4"/>
                </a:solidFill>
              </a:rPr>
              <a:t> </a:t>
            </a:r>
            <a:r>
              <a:rPr lang="ru-RU" sz="1100" dirty="0" smtClean="0">
                <a:solidFill>
                  <a:srgbClr val="1663A4"/>
                </a:solidFill>
              </a:rPr>
              <a:t>        «профессиональных пациентов» </a:t>
            </a:r>
          </a:p>
          <a:p>
            <a:pPr>
              <a:spcAft>
                <a:spcPts val="600"/>
              </a:spcAft>
            </a:pPr>
            <a:r>
              <a:rPr lang="ru-RU" sz="1600" b="1" dirty="0" smtClean="0">
                <a:solidFill>
                  <a:srgbClr val="1663A4"/>
                </a:solidFill>
              </a:rPr>
              <a:t>79,2%   </a:t>
            </a:r>
            <a:r>
              <a:rPr lang="ru-RU" sz="1100" dirty="0" smtClean="0">
                <a:solidFill>
                  <a:srgbClr val="1663A4"/>
                </a:solidFill>
              </a:rPr>
              <a:t>рядовых граждан.</a:t>
            </a:r>
            <a:endParaRPr lang="ru-RU" sz="1100" dirty="0">
              <a:solidFill>
                <a:srgbClr val="1663A4"/>
              </a:solidFill>
              <a:ea typeface="Verdana" pitchFamily="34" charset="0"/>
              <a:cs typeface="Gotham Pro" panose="02000503040000020004" pitchFamily="50" charset="0"/>
            </a:endParaRPr>
          </a:p>
          <a:p>
            <a:pPr>
              <a:spcAft>
                <a:spcPts val="600"/>
              </a:spcAft>
            </a:pPr>
            <a:endParaRPr lang="ru-RU" sz="1100" dirty="0" smtClean="0">
              <a:solidFill>
                <a:srgbClr val="1663A4"/>
              </a:solidFill>
              <a:ea typeface="Verdana" pitchFamily="34" charset="0"/>
              <a:cs typeface="Gotham Pro" panose="02000503040000020004" pitchFamily="50" charset="0"/>
            </a:endParaRPr>
          </a:p>
          <a:p>
            <a:pPr>
              <a:spcAft>
                <a:spcPts val="600"/>
              </a:spcAft>
            </a:pPr>
            <a:endParaRPr lang="ru-RU" sz="1100" dirty="0" smtClean="0">
              <a:solidFill>
                <a:srgbClr val="1663A4"/>
              </a:solidFill>
              <a:ea typeface="Verdana" pitchFamily="34" charset="0"/>
              <a:cs typeface="Gotham Pro" panose="02000503040000020004" pitchFamily="50" charset="0"/>
            </a:endParaRPr>
          </a:p>
          <a:p>
            <a:pPr>
              <a:spcAft>
                <a:spcPts val="600"/>
              </a:spcAft>
            </a:pPr>
            <a:endParaRPr lang="ru-RU" sz="1100" dirty="0">
              <a:solidFill>
                <a:srgbClr val="1663A4"/>
              </a:solidFill>
              <a:ea typeface="Verdana" pitchFamily="34" charset="0"/>
              <a:cs typeface="Gotham Pro" panose="02000503040000020004" pitchFamily="50" charset="0"/>
            </a:endParaRPr>
          </a:p>
          <a:p>
            <a:r>
              <a:rPr lang="ru-RU" sz="1100" b="1" dirty="0" smtClean="0">
                <a:solidFill>
                  <a:srgbClr val="1663A4"/>
                </a:solidFill>
              </a:rPr>
              <a:t>Причины обращения к платной медицине «профессиональных пациентов» и прочих граждан одни и те же – это ограничения бесплатной отечественной медицины. </a:t>
            </a:r>
          </a:p>
          <a:p>
            <a:endParaRPr lang="ru-RU" sz="1100" b="1" dirty="0" smtClean="0">
              <a:solidFill>
                <a:srgbClr val="1663A4"/>
              </a:solidFill>
            </a:endParaRPr>
          </a:p>
          <a:p>
            <a:endParaRPr lang="ru-RU" sz="1100" dirty="0" smtClean="0">
              <a:solidFill>
                <a:srgbClr val="1663A4"/>
              </a:solidFill>
            </a:endParaRPr>
          </a:p>
          <a:p>
            <a:r>
              <a:rPr lang="ru-RU" sz="1100" i="1" dirty="0" smtClean="0">
                <a:solidFill>
                  <a:srgbClr val="00ADD9"/>
                </a:solidFill>
              </a:rPr>
              <a:t>* Сравнение с результатами исследования Всероссийского союза пациентов и Всероссийского союза страховщиков, опрос 1500 граждан , получавших медицинские услуги по ОМС </a:t>
            </a:r>
            <a:r>
              <a:rPr lang="ru-RU" sz="1100" i="1" u="sng" dirty="0" smtClean="0">
                <a:solidFill>
                  <a:srgbClr val="00ADD9"/>
                </a:solidFill>
              </a:rPr>
              <a:t>в последние три года.</a:t>
            </a:r>
            <a:endParaRPr lang="ru-RU" sz="1100" dirty="0">
              <a:solidFill>
                <a:srgbClr val="00ADD9"/>
              </a:solidFill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274519C6-D058-4E1B-9657-DCF918CA8A9F}"/>
              </a:ext>
            </a:extLst>
          </p:cNvPr>
          <p:cNvSpPr/>
          <p:nvPr/>
        </p:nvSpPr>
        <p:spPr>
          <a:xfrm>
            <a:off x="5076056" y="4896000"/>
            <a:ext cx="4067945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21542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b="1" dirty="0">
                <a:solidFill>
                  <a:schemeClr val="bg1"/>
                </a:solidFill>
                <a:ea typeface="+mj-ea"/>
                <a:cs typeface="+mj-cs"/>
              </a:rPr>
              <a:t>ttps://congress-vsp.ru/xiii/</a:t>
            </a:r>
            <a:endParaRPr lang="ru-RU" sz="1000" b="1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25" name="Title 1">
            <a:extLst>
              <a:ext uri="{FF2B5EF4-FFF2-40B4-BE49-F238E27FC236}">
                <a16:creationId xmlns="" xmlns:a16="http://schemas.microsoft.com/office/drawing/2014/main" id="{A6BA0043-5A9A-4309-9C69-6F2E898F310F}"/>
              </a:ext>
            </a:extLst>
          </p:cNvPr>
          <p:cNvSpPr txBox="1">
            <a:spLocks/>
          </p:cNvSpPr>
          <p:nvPr/>
        </p:nvSpPr>
        <p:spPr>
          <a:xfrm>
            <a:off x="52897" y="-81610"/>
            <a:ext cx="9144000" cy="951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>
              <a:lnSpc>
                <a:spcPts val="2600"/>
              </a:lnSpc>
            </a:pPr>
            <a:r>
              <a:rPr lang="ru-RU" sz="2600" b="1" dirty="0">
                <a:solidFill>
                  <a:srgbClr val="0070BA"/>
                </a:solidFill>
              </a:rPr>
              <a:t>Платная медицина</a:t>
            </a:r>
          </a:p>
        </p:txBody>
      </p:sp>
      <p:pic>
        <p:nvPicPr>
          <p:cNvPr id="26" name="Picture 2" descr="E:\РАБОТА\3 конгресс ВСП\2022\презентации\кубики1.png">
            <a:extLst>
              <a:ext uri="{FF2B5EF4-FFF2-40B4-BE49-F238E27FC236}">
                <a16:creationId xmlns="" xmlns:a16="http://schemas.microsoft.com/office/drawing/2014/main" id="{82969E28-64AC-4366-AF6C-BF30F9B9E5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72741"/>
          <a:stretch>
            <a:fillRect/>
          </a:stretch>
        </p:blipFill>
        <p:spPr bwMode="auto">
          <a:xfrm rot="5400000">
            <a:off x="8077621" y="-406112"/>
            <a:ext cx="660266" cy="1472491"/>
          </a:xfrm>
          <a:prstGeom prst="rect">
            <a:avLst/>
          </a:prstGeom>
          <a:noFill/>
        </p:spPr>
      </p:pic>
      <p:pic>
        <p:nvPicPr>
          <p:cNvPr id="27" name="Picture 2" descr="E:\РАБОТА\3 конгресс ВСП\2022\презентации\кубики1.png">
            <a:extLst>
              <a:ext uri="{FF2B5EF4-FFF2-40B4-BE49-F238E27FC236}">
                <a16:creationId xmlns="" xmlns:a16="http://schemas.microsoft.com/office/drawing/2014/main" id="{8B3FB0E2-806B-458D-BBBA-7E395BC8EE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b="72729"/>
          <a:stretch>
            <a:fillRect/>
          </a:stretch>
        </p:blipFill>
        <p:spPr bwMode="auto">
          <a:xfrm>
            <a:off x="0" y="3670325"/>
            <a:ext cx="660264" cy="1473175"/>
          </a:xfrm>
          <a:prstGeom prst="rect">
            <a:avLst/>
          </a:prstGeom>
          <a:noFill/>
        </p:spPr>
      </p:pic>
      <p:pic>
        <p:nvPicPr>
          <p:cNvPr id="13" name="Рисунок 12" descr="логотип">
            <a:extLst>
              <a:ext uri="{FF2B5EF4-FFF2-40B4-BE49-F238E27FC236}">
                <a16:creationId xmlns="" xmlns:a16="http://schemas.microsoft.com/office/drawing/2014/main" id="{9639DC8E-5D45-46EC-93A3-4C4E91569A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527EFB61-FC22-462B-82B0-A368E63D4C42}"/>
              </a:ext>
            </a:extLst>
          </p:cNvPr>
          <p:cNvSpPr txBox="1"/>
          <p:nvPr/>
        </p:nvSpPr>
        <p:spPr>
          <a:xfrm>
            <a:off x="6192000" y="2031750"/>
            <a:ext cx="1080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rgbClr val="FF0000"/>
                </a:solidFill>
              </a:rPr>
              <a:t>ОБРАЩАЛСЯ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05F27EA5-1558-4E9E-874E-1173E2347D17}"/>
              </a:ext>
            </a:extLst>
          </p:cNvPr>
          <p:cNvSpPr txBox="1"/>
          <p:nvPr/>
        </p:nvSpPr>
        <p:spPr>
          <a:xfrm>
            <a:off x="7487976" y="2031750"/>
            <a:ext cx="1260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b="1" dirty="0">
                <a:solidFill>
                  <a:srgbClr val="00B0F0"/>
                </a:solidFill>
              </a:rPr>
              <a:t>НЕ ОБРАЩАЛСЯ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0754E893-ACA3-4C16-9A07-170424B8F5D8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9" name="Диаграмма 18">
            <a:extLst>
              <a:ext uri="{FF2B5EF4-FFF2-40B4-BE49-F238E27FC236}">
                <a16:creationId xmlns:arto="http://schemas.microsoft.com/office/word/2006/arto" xmlns:wp="http://schemas.openxmlformats.org/drawingml/2006/wordprocessingDrawing" xmlns:xdr="http://schemas.openxmlformats.org/drawingml/2006/spreadsheetDrawing" xmlns:a16="http://schemas.microsoft.com/office/drawing/2014/main" xmlns="" xmlns:lc="http://schemas.openxmlformats.org/drawingml/2006/lockedCanvas" id="{00000000-0008-0000-0000-000006000000}"/>
              </a:ext>
            </a:extLst>
          </p:cNvPr>
          <p:cNvGraphicFramePr/>
          <p:nvPr/>
        </p:nvGraphicFramePr>
        <p:xfrm>
          <a:off x="4392000" y="1311750"/>
          <a:ext cx="4402275" cy="7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Диаграмма 19"/>
          <p:cNvGraphicFramePr/>
          <p:nvPr/>
        </p:nvGraphicFramePr>
        <p:xfrm>
          <a:off x="4212000" y="3111750"/>
          <a:ext cx="4683600" cy="1636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4392000" y="2680863"/>
            <a:ext cx="457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 smtClean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16.1. Причины обращения в </a:t>
            </a: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платную </a:t>
            </a:r>
            <a:r>
              <a:rPr lang="ru-RU" sz="1100" b="1" dirty="0" smtClean="0">
                <a:solidFill>
                  <a:srgbClr val="00ADD9"/>
                </a:solidFill>
                <a:ea typeface="Verdana" pitchFamily="34" charset="0"/>
                <a:cs typeface="+mj-cs"/>
              </a:rPr>
              <a:t>медицину «профессиональных пациентов» и рядовых граждан</a:t>
            </a:r>
            <a:endParaRPr lang="ru-RU" sz="1100" b="1" dirty="0">
              <a:solidFill>
                <a:srgbClr val="00ADD9"/>
              </a:solidFill>
              <a:ea typeface="Verdana" pitchFamily="34" charset="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8055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="" xmlns:a16="http://schemas.microsoft.com/office/drawing/2014/main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792000" y="850062"/>
            <a:ext cx="3228585" cy="3854901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100" b="1" dirty="0">
                <a:solidFill>
                  <a:srgbClr val="1663A4"/>
                </a:solidFill>
              </a:rPr>
              <a:t>Обращение к электронным сервисам для получения медицинских услуг продолжает получать все большее распространение:</a:t>
            </a:r>
          </a:p>
          <a:p>
            <a:r>
              <a:rPr lang="ru-RU" sz="1100" b="1" dirty="0" smtClean="0">
                <a:solidFill>
                  <a:srgbClr val="1663A4"/>
                </a:solidFill>
              </a:rPr>
              <a:t>В 2025 году пациенты пользовались </a:t>
            </a:r>
          </a:p>
          <a:p>
            <a:pPr>
              <a:spcAft>
                <a:spcPts val="600"/>
              </a:spcAft>
            </a:pPr>
            <a:r>
              <a:rPr lang="ru-RU" sz="1100" b="1" dirty="0" smtClean="0">
                <a:solidFill>
                  <a:srgbClr val="1663A4"/>
                </a:solidFill>
              </a:rPr>
              <a:t>следующими электронными сервисами:</a:t>
            </a:r>
          </a:p>
          <a:p>
            <a:pPr marL="179388" lvl="0" indent="-179388">
              <a:buFont typeface="Wingdings" pitchFamily="2" charset="2"/>
              <a:buChar char="§"/>
            </a:pPr>
            <a:r>
              <a:rPr lang="ru-RU" sz="1100" dirty="0" err="1" smtClean="0">
                <a:solidFill>
                  <a:srgbClr val="135891"/>
                </a:solidFill>
              </a:rPr>
              <a:t>онлайн-запись</a:t>
            </a:r>
            <a:r>
              <a:rPr lang="ru-RU" sz="1100" dirty="0" smtClean="0">
                <a:solidFill>
                  <a:srgbClr val="135891"/>
                </a:solidFill>
              </a:rPr>
              <a:t> к </a:t>
            </a:r>
            <a:r>
              <a:rPr lang="ru-RU" sz="1100" dirty="0" smtClean="0">
                <a:solidFill>
                  <a:srgbClr val="1663A4"/>
                </a:solidFill>
              </a:rPr>
              <a:t>врачу</a:t>
            </a:r>
            <a:r>
              <a:rPr lang="ru-RU" sz="1100" dirty="0" smtClean="0">
                <a:solidFill>
                  <a:srgbClr val="135891"/>
                </a:solidFill>
              </a:rPr>
              <a:t> – </a:t>
            </a:r>
            <a:r>
              <a:rPr lang="ru-RU" sz="1400" b="1" dirty="0" smtClean="0">
                <a:solidFill>
                  <a:srgbClr val="135891"/>
                </a:solidFill>
              </a:rPr>
              <a:t>56,5%</a:t>
            </a:r>
          </a:p>
          <a:p>
            <a:pPr marL="179388" lvl="0" indent="-179388">
              <a:spcAft>
                <a:spcPts val="600"/>
              </a:spcAft>
            </a:pPr>
            <a:r>
              <a:rPr lang="ru-RU" sz="1400" b="1" dirty="0" smtClean="0">
                <a:solidFill>
                  <a:srgbClr val="135891"/>
                </a:solidFill>
              </a:rPr>
              <a:t>	</a:t>
            </a:r>
            <a:r>
              <a:rPr lang="ru-RU" sz="1100" dirty="0" smtClean="0">
                <a:solidFill>
                  <a:srgbClr val="135891"/>
                </a:solidFill>
              </a:rPr>
              <a:t> – самая распространенная услуга,</a:t>
            </a:r>
            <a:r>
              <a:rPr lang="ru-RU" sz="1400" dirty="0" smtClean="0">
                <a:solidFill>
                  <a:srgbClr val="135891"/>
                </a:solidFill>
              </a:rPr>
              <a:t> </a:t>
            </a:r>
            <a:endParaRPr lang="ru-RU" sz="1100" dirty="0" smtClean="0">
              <a:solidFill>
                <a:srgbClr val="135891"/>
              </a:solidFill>
            </a:endParaRPr>
          </a:p>
          <a:p>
            <a:pPr marL="179388" lvl="0" indent="-179388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100" dirty="0" smtClean="0">
                <a:solidFill>
                  <a:srgbClr val="135891"/>
                </a:solidFill>
              </a:rPr>
              <a:t>доступ к личным документам – </a:t>
            </a:r>
            <a:r>
              <a:rPr lang="ru-RU" sz="1400" b="1" dirty="0" smtClean="0">
                <a:solidFill>
                  <a:srgbClr val="135891"/>
                </a:solidFill>
              </a:rPr>
              <a:t>32%</a:t>
            </a:r>
            <a:endParaRPr lang="ru-RU" sz="1400" dirty="0" smtClean="0">
              <a:solidFill>
                <a:srgbClr val="135891"/>
              </a:solidFill>
            </a:endParaRPr>
          </a:p>
          <a:p>
            <a:pPr marL="179388" lvl="0" indent="-179388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100" dirty="0" smtClean="0">
                <a:solidFill>
                  <a:srgbClr val="135891"/>
                </a:solidFill>
              </a:rPr>
              <a:t>обращение в органы власти – </a:t>
            </a:r>
            <a:r>
              <a:rPr lang="ru-RU" sz="1400" b="1" dirty="0" smtClean="0">
                <a:solidFill>
                  <a:srgbClr val="135891"/>
                </a:solidFill>
              </a:rPr>
              <a:t>24,6%</a:t>
            </a:r>
            <a:endParaRPr lang="ru-RU" sz="1400" dirty="0" smtClean="0">
              <a:solidFill>
                <a:srgbClr val="135891"/>
              </a:solidFill>
            </a:endParaRPr>
          </a:p>
          <a:p>
            <a:pPr marL="179388" lvl="0" indent="-179388">
              <a:buFont typeface="Wingdings" pitchFamily="2" charset="2"/>
              <a:buChar char="§"/>
            </a:pPr>
            <a:r>
              <a:rPr lang="ru-RU" sz="1100" dirty="0" err="1" smtClean="0">
                <a:solidFill>
                  <a:srgbClr val="135891"/>
                </a:solidFill>
              </a:rPr>
              <a:t>телемедицинская</a:t>
            </a:r>
            <a:r>
              <a:rPr lang="ru-RU" sz="1100" dirty="0" smtClean="0">
                <a:solidFill>
                  <a:srgbClr val="135891"/>
                </a:solidFill>
              </a:rPr>
              <a:t> консультация – </a:t>
            </a:r>
            <a:r>
              <a:rPr lang="ru-RU" sz="1400" b="1" dirty="0" smtClean="0">
                <a:solidFill>
                  <a:srgbClr val="135891"/>
                </a:solidFill>
              </a:rPr>
              <a:t>7% </a:t>
            </a:r>
            <a:r>
              <a:rPr lang="ru-RU" sz="1200" dirty="0" smtClean="0">
                <a:solidFill>
                  <a:srgbClr val="135891"/>
                </a:solidFill>
              </a:rPr>
              <a:t>.</a:t>
            </a:r>
          </a:p>
          <a:p>
            <a:endParaRPr lang="ru-RU" sz="1200" dirty="0" smtClean="0">
              <a:solidFill>
                <a:srgbClr val="1663A4"/>
              </a:solidFill>
            </a:endParaRPr>
          </a:p>
          <a:p>
            <a:pPr>
              <a:spcAft>
                <a:spcPts val="600"/>
              </a:spcAft>
            </a:pPr>
            <a:endParaRPr lang="ru-RU" sz="1400" b="1" dirty="0" smtClean="0">
              <a:solidFill>
                <a:srgbClr val="1663A4"/>
              </a:solidFill>
            </a:endParaRPr>
          </a:p>
          <a:p>
            <a:pPr>
              <a:spcAft>
                <a:spcPts val="600"/>
              </a:spcAft>
            </a:pPr>
            <a:r>
              <a:rPr lang="ru-RU" sz="1100" b="1" dirty="0" smtClean="0">
                <a:solidFill>
                  <a:srgbClr val="1663A4"/>
                </a:solidFill>
              </a:rPr>
              <a:t>Не </a:t>
            </a:r>
            <a:r>
              <a:rPr lang="ru-RU" sz="1100" b="1" dirty="0">
                <a:solidFill>
                  <a:srgbClr val="1663A4"/>
                </a:solidFill>
              </a:rPr>
              <a:t>пользовались </a:t>
            </a:r>
            <a:r>
              <a:rPr lang="ru-RU" sz="1100" dirty="0">
                <a:solidFill>
                  <a:srgbClr val="1663A4"/>
                </a:solidFill>
              </a:rPr>
              <a:t>электронными сервисами для получения медицинских услуг: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100" dirty="0" smtClean="0">
                <a:solidFill>
                  <a:srgbClr val="1663A4"/>
                </a:solidFill>
              </a:rPr>
              <a:t>в </a:t>
            </a:r>
            <a:r>
              <a:rPr lang="ru-RU" sz="1100" dirty="0">
                <a:solidFill>
                  <a:srgbClr val="1663A4"/>
                </a:solidFill>
              </a:rPr>
              <a:t>2021 году – </a:t>
            </a:r>
            <a:r>
              <a:rPr lang="ru-RU" sz="1400" b="1" dirty="0">
                <a:solidFill>
                  <a:srgbClr val="1663A4"/>
                </a:solidFill>
              </a:rPr>
              <a:t>23%</a:t>
            </a:r>
            <a:r>
              <a:rPr lang="ru-RU" sz="1100" dirty="0">
                <a:solidFill>
                  <a:srgbClr val="1663A4"/>
                </a:solidFill>
              </a:rPr>
              <a:t>,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в 2025 году – </a:t>
            </a:r>
            <a:r>
              <a:rPr lang="ru-RU" sz="1400" b="1" dirty="0">
                <a:solidFill>
                  <a:srgbClr val="1663A4"/>
                </a:solidFill>
              </a:rPr>
              <a:t>10,6%</a:t>
            </a:r>
            <a:r>
              <a:rPr lang="ru-RU" sz="1100" dirty="0">
                <a:solidFill>
                  <a:srgbClr val="1663A4"/>
                </a:solidFill>
              </a:rPr>
              <a:t> опрошенных пациентов.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056609" y="838637"/>
            <a:ext cx="501246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18. «С какими вопросами Вы обращались на электронные сервисы для получения медицинских услуг по ОМС за последний год?» </a:t>
            </a:r>
          </a:p>
        </p:txBody>
      </p:sp>
      <p:pic>
        <p:nvPicPr>
          <p:cNvPr id="17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07778CF6-8148-4469-A943-BE7F88167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18" name="Picture 2" descr="E:\РАБОТА\3 конгресс ВСП\2022\презентации\кубики9.png">
            <a:extLst>
              <a:ext uri="{FF2B5EF4-FFF2-40B4-BE49-F238E27FC236}">
                <a16:creationId xmlns="" xmlns:a16="http://schemas.microsoft.com/office/drawing/2014/main" id="{452F684B-5B13-40B0-B2B0-AA1682506B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27599" y="3684574"/>
            <a:ext cx="1945851" cy="972000"/>
          </a:xfrm>
          <a:prstGeom prst="rect">
            <a:avLst/>
          </a:prstGeom>
          <a:noFill/>
        </p:spPr>
      </p:pic>
      <p:pic>
        <p:nvPicPr>
          <p:cNvPr id="11" name="Рисунок 10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itle 1">
            <a:extLst>
              <a:ext uri="{FF2B5EF4-FFF2-40B4-BE49-F238E27FC236}">
                <a16:creationId xmlns="" xmlns:a16="http://schemas.microsoft.com/office/drawing/2014/main" id="{A6BA0043-5A9A-4309-9C69-6F2E898F310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8402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>
              <a:lnSpc>
                <a:spcPct val="80000"/>
              </a:lnSpc>
            </a:pPr>
            <a:r>
              <a:rPr lang="ru-RU" sz="2600" b="1" dirty="0">
                <a:solidFill>
                  <a:srgbClr val="0070BA"/>
                </a:solidFill>
              </a:rPr>
              <a:t>Пользование электронными сервисами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FC41F552-56F3-41C5-BD9B-009BE5750B26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3" name="Диаграмма 12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100-000003000000}"/>
              </a:ext>
            </a:extLst>
          </p:cNvPr>
          <p:cNvGraphicFramePr>
            <a:graphicFrameLocks/>
          </p:cNvGraphicFramePr>
          <p:nvPr/>
        </p:nvGraphicFramePr>
        <p:xfrm>
          <a:off x="4032000" y="1311750"/>
          <a:ext cx="4931251" cy="358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04805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Конгресс">
    <a:dk1>
      <a:srgbClr val="000000"/>
    </a:dk1>
    <a:lt1>
      <a:srgbClr val="FFFFFF"/>
    </a:lt1>
    <a:dk2>
      <a:srgbClr val="000000"/>
    </a:dk2>
    <a:lt2>
      <a:srgbClr val="FFFFFF"/>
    </a:lt2>
    <a:accent1>
      <a:srgbClr val="1A4394"/>
    </a:accent1>
    <a:accent2>
      <a:srgbClr val="0071C1"/>
    </a:accent2>
    <a:accent3>
      <a:srgbClr val="00B2F0"/>
    </a:accent3>
    <a:accent4>
      <a:srgbClr val="F79744"/>
    </a:accent4>
    <a:accent5>
      <a:srgbClr val="E10000"/>
    </a:accent5>
    <a:accent6>
      <a:srgbClr val="60497C"/>
    </a:accent6>
    <a:hlink>
      <a:srgbClr val="5383E0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Конгресс">
    <a:dk1>
      <a:srgbClr val="000000"/>
    </a:dk1>
    <a:lt1>
      <a:srgbClr val="FFFFFF"/>
    </a:lt1>
    <a:dk2>
      <a:srgbClr val="000000"/>
    </a:dk2>
    <a:lt2>
      <a:srgbClr val="FFFFFF"/>
    </a:lt2>
    <a:accent1>
      <a:srgbClr val="1A4394"/>
    </a:accent1>
    <a:accent2>
      <a:srgbClr val="0071C1"/>
    </a:accent2>
    <a:accent3>
      <a:srgbClr val="00B2F0"/>
    </a:accent3>
    <a:accent4>
      <a:srgbClr val="F79744"/>
    </a:accent4>
    <a:accent5>
      <a:srgbClr val="E10000"/>
    </a:accent5>
    <a:accent6>
      <a:srgbClr val="60497C"/>
    </a:accent6>
    <a:hlink>
      <a:srgbClr val="5383E0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Конгресс">
    <a:dk1>
      <a:srgbClr val="000000"/>
    </a:dk1>
    <a:lt1>
      <a:srgbClr val="FFFFFF"/>
    </a:lt1>
    <a:dk2>
      <a:srgbClr val="000000"/>
    </a:dk2>
    <a:lt2>
      <a:srgbClr val="FFFFFF"/>
    </a:lt2>
    <a:accent1>
      <a:srgbClr val="1A4394"/>
    </a:accent1>
    <a:accent2>
      <a:srgbClr val="0071C1"/>
    </a:accent2>
    <a:accent3>
      <a:srgbClr val="00B2F0"/>
    </a:accent3>
    <a:accent4>
      <a:srgbClr val="F79744"/>
    </a:accent4>
    <a:accent5>
      <a:srgbClr val="E10000"/>
    </a:accent5>
    <a:accent6>
      <a:srgbClr val="60497C"/>
    </a:accent6>
    <a:hlink>
      <a:srgbClr val="5383E0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Конгресс">
    <a:dk1>
      <a:srgbClr val="000000"/>
    </a:dk1>
    <a:lt1>
      <a:srgbClr val="FFFFFF"/>
    </a:lt1>
    <a:dk2>
      <a:srgbClr val="000000"/>
    </a:dk2>
    <a:lt2>
      <a:srgbClr val="FFFFFF"/>
    </a:lt2>
    <a:accent1>
      <a:srgbClr val="1A4394"/>
    </a:accent1>
    <a:accent2>
      <a:srgbClr val="0071C1"/>
    </a:accent2>
    <a:accent3>
      <a:srgbClr val="00B2F0"/>
    </a:accent3>
    <a:accent4>
      <a:srgbClr val="F79744"/>
    </a:accent4>
    <a:accent5>
      <a:srgbClr val="E10000"/>
    </a:accent5>
    <a:accent6>
      <a:srgbClr val="60497C"/>
    </a:accent6>
    <a:hlink>
      <a:srgbClr val="5383E0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Конгресс">
    <a:dk1>
      <a:srgbClr val="000000"/>
    </a:dk1>
    <a:lt1>
      <a:srgbClr val="FFFFFF"/>
    </a:lt1>
    <a:dk2>
      <a:srgbClr val="000000"/>
    </a:dk2>
    <a:lt2>
      <a:srgbClr val="FFFFFF"/>
    </a:lt2>
    <a:accent1>
      <a:srgbClr val="1A4394"/>
    </a:accent1>
    <a:accent2>
      <a:srgbClr val="0071C1"/>
    </a:accent2>
    <a:accent3>
      <a:srgbClr val="00B2F0"/>
    </a:accent3>
    <a:accent4>
      <a:srgbClr val="F79744"/>
    </a:accent4>
    <a:accent5>
      <a:srgbClr val="E10000"/>
    </a:accent5>
    <a:accent6>
      <a:srgbClr val="60497C"/>
    </a:accent6>
    <a:hlink>
      <a:srgbClr val="5383E0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16113</TotalTime>
  <Words>1111</Words>
  <Application>Microsoft Office PowerPoint</Application>
  <PresentationFormat>Экран (16:9)</PresentationFormat>
  <Paragraphs>153</Paragraphs>
  <Slides>12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!!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Нат.Полярная</cp:lastModifiedBy>
  <cp:revision>1258</cp:revision>
  <dcterms:created xsi:type="dcterms:W3CDTF">2019-11-22T11:09:28Z</dcterms:created>
  <dcterms:modified xsi:type="dcterms:W3CDTF">2025-11-19T08:18:13Z</dcterms:modified>
</cp:coreProperties>
</file>