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23"/>
  </p:notesMasterIdLst>
  <p:sldIdLst>
    <p:sldId id="317" r:id="rId2"/>
    <p:sldId id="342" r:id="rId3"/>
    <p:sldId id="322" r:id="rId4"/>
    <p:sldId id="320" r:id="rId5"/>
    <p:sldId id="319" r:id="rId6"/>
    <p:sldId id="321" r:id="rId7"/>
    <p:sldId id="323" r:id="rId8"/>
    <p:sldId id="325" r:id="rId9"/>
    <p:sldId id="327" r:id="rId10"/>
    <p:sldId id="330" r:id="rId11"/>
    <p:sldId id="326" r:id="rId12"/>
    <p:sldId id="336" r:id="rId13"/>
    <p:sldId id="338" r:id="rId14"/>
    <p:sldId id="341" r:id="rId15"/>
    <p:sldId id="328" r:id="rId16"/>
    <p:sldId id="329" r:id="rId17"/>
    <p:sldId id="339" r:id="rId18"/>
    <p:sldId id="337" r:id="rId19"/>
    <p:sldId id="331" r:id="rId20"/>
    <p:sldId id="340" r:id="rId21"/>
    <p:sldId id="31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CF7"/>
    <a:srgbClr val="C3E4F3"/>
    <a:srgbClr val="9CD3EC"/>
    <a:srgbClr val="8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DF4F0-DCE7-4C28-88D8-8F2FD32D059A}" v="15" dt="2025-11-17T20:44:34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ENEEVA Mariya" userId="88f706f3-d5db-4210-bfe2-3a92e0b31d02" providerId="ADAL" clId="{69DC1DC0-1083-44BF-944B-585D859480F3}"/>
    <pc:docChg chg="undo custSel modSld">
      <pc:chgData name="VEDENEEVA Mariya" userId="88f706f3-d5db-4210-bfe2-3a92e0b31d02" providerId="ADAL" clId="{69DC1DC0-1083-44BF-944B-585D859480F3}" dt="2025-11-17T20:44:49.101" v="349" actId="14100"/>
      <pc:docMkLst>
        <pc:docMk/>
      </pc:docMkLst>
      <pc:sldChg chg="modSp mod">
        <pc:chgData name="VEDENEEVA Mariya" userId="88f706f3-d5db-4210-bfe2-3a92e0b31d02" providerId="ADAL" clId="{69DC1DC0-1083-44BF-944B-585D859480F3}" dt="2025-11-17T20:28:21.214" v="299" actId="1076"/>
        <pc:sldMkLst>
          <pc:docMk/>
          <pc:sldMk cId="4170715290" sldId="319"/>
        </pc:sldMkLst>
        <pc:spChg chg="mod">
          <ac:chgData name="VEDENEEVA Mariya" userId="88f706f3-d5db-4210-bfe2-3a92e0b31d02" providerId="ADAL" clId="{69DC1DC0-1083-44BF-944B-585D859480F3}" dt="2025-11-17T20:28:21.214" v="299" actId="1076"/>
          <ac:spMkLst>
            <pc:docMk/>
            <pc:sldMk cId="4170715290" sldId="319"/>
            <ac:spMk id="2" creationId="{00000000-0000-0000-0000-000000000000}"/>
          </ac:spMkLst>
        </pc:spChg>
      </pc:sldChg>
      <pc:sldChg chg="modSp mod">
        <pc:chgData name="VEDENEEVA Mariya" userId="88f706f3-d5db-4210-bfe2-3a92e0b31d02" providerId="ADAL" clId="{69DC1DC0-1083-44BF-944B-585D859480F3}" dt="2025-11-17T20:29:20.069" v="302" actId="1076"/>
        <pc:sldMkLst>
          <pc:docMk/>
          <pc:sldMk cId="3455341579" sldId="321"/>
        </pc:sldMkLst>
        <pc:spChg chg="mod">
          <ac:chgData name="VEDENEEVA Mariya" userId="88f706f3-d5db-4210-bfe2-3a92e0b31d02" providerId="ADAL" clId="{69DC1DC0-1083-44BF-944B-585D859480F3}" dt="2025-11-17T20:29:20.069" v="302" actId="1076"/>
          <ac:spMkLst>
            <pc:docMk/>
            <pc:sldMk cId="3455341579" sldId="321"/>
            <ac:spMk id="2" creationId="{00000000-0000-0000-0000-000000000000}"/>
          </ac:spMkLst>
        </pc:spChg>
        <pc:spChg chg="mod">
          <ac:chgData name="VEDENEEVA Mariya" userId="88f706f3-d5db-4210-bfe2-3a92e0b31d02" providerId="ADAL" clId="{69DC1DC0-1083-44BF-944B-585D859480F3}" dt="2025-11-17T19:21:34.246" v="12" actId="6549"/>
          <ac:spMkLst>
            <pc:docMk/>
            <pc:sldMk cId="3455341579" sldId="321"/>
            <ac:spMk id="40" creationId="{00000000-0000-0000-0000-000000000000}"/>
          </ac:spMkLst>
        </pc:spChg>
      </pc:sldChg>
      <pc:sldChg chg="addSp delSp modSp mod">
        <pc:chgData name="VEDENEEVA Mariya" userId="88f706f3-d5db-4210-bfe2-3a92e0b31d02" providerId="ADAL" clId="{69DC1DC0-1083-44BF-944B-585D859480F3}" dt="2025-11-17T20:38:39.423" v="336" actId="14100"/>
        <pc:sldMkLst>
          <pc:docMk/>
          <pc:sldMk cId="3512781595" sldId="322"/>
        </pc:sldMkLst>
        <pc:grpChg chg="mod">
          <ac:chgData name="VEDENEEVA Mariya" userId="88f706f3-d5db-4210-bfe2-3a92e0b31d02" providerId="ADAL" clId="{69DC1DC0-1083-44BF-944B-585D859480F3}" dt="2025-11-17T20:38:06.910" v="327" actId="1076"/>
          <ac:grpSpMkLst>
            <pc:docMk/>
            <pc:sldMk cId="3512781595" sldId="322"/>
            <ac:grpSpMk id="13" creationId="{00000000-0000-0000-0000-000000000000}"/>
          </ac:grpSpMkLst>
        </pc:grpChg>
        <pc:picChg chg="add mod">
          <ac:chgData name="VEDENEEVA Mariya" userId="88f706f3-d5db-4210-bfe2-3a92e0b31d02" providerId="ADAL" clId="{69DC1DC0-1083-44BF-944B-585D859480F3}" dt="2025-11-17T20:38:39.423" v="336" actId="14100"/>
          <ac:picMkLst>
            <pc:docMk/>
            <pc:sldMk cId="3512781595" sldId="322"/>
            <ac:picMk id="3" creationId="{00000000-0000-0000-0000-000000000000}"/>
          </ac:picMkLst>
        </pc:picChg>
        <pc:picChg chg="del mod">
          <ac:chgData name="VEDENEEVA Mariya" userId="88f706f3-d5db-4210-bfe2-3a92e0b31d02" providerId="ADAL" clId="{69DC1DC0-1083-44BF-944B-585D859480F3}" dt="2025-11-17T20:38:18.894" v="330" actId="21"/>
          <ac:picMkLst>
            <pc:docMk/>
            <pc:sldMk cId="3512781595" sldId="322"/>
            <ac:picMk id="5" creationId="{00000000-0000-0000-0000-000000000000}"/>
          </ac:picMkLst>
        </pc:picChg>
      </pc:sldChg>
      <pc:sldChg chg="modSp mod">
        <pc:chgData name="VEDENEEVA Mariya" userId="88f706f3-d5db-4210-bfe2-3a92e0b31d02" providerId="ADAL" clId="{69DC1DC0-1083-44BF-944B-585D859480F3}" dt="2025-11-17T20:29:26.782" v="303" actId="14100"/>
        <pc:sldMkLst>
          <pc:docMk/>
          <pc:sldMk cId="4166616828" sldId="323"/>
        </pc:sldMkLst>
        <pc:spChg chg="mod">
          <ac:chgData name="VEDENEEVA Mariya" userId="88f706f3-d5db-4210-bfe2-3a92e0b31d02" providerId="ADAL" clId="{69DC1DC0-1083-44BF-944B-585D859480F3}" dt="2025-11-17T20:29:26.782" v="303" actId="14100"/>
          <ac:spMkLst>
            <pc:docMk/>
            <pc:sldMk cId="4166616828" sldId="323"/>
            <ac:spMk id="2" creationId="{00000000-0000-0000-0000-000000000000}"/>
          </ac:spMkLst>
        </pc:spChg>
      </pc:sldChg>
      <pc:sldChg chg="modSp mod">
        <pc:chgData name="VEDENEEVA Mariya" userId="88f706f3-d5db-4210-bfe2-3a92e0b31d02" providerId="ADAL" clId="{69DC1DC0-1083-44BF-944B-585D859480F3}" dt="2025-11-17T20:29:32.486" v="304" actId="14100"/>
        <pc:sldMkLst>
          <pc:docMk/>
          <pc:sldMk cId="3806504655" sldId="324"/>
        </pc:sldMkLst>
        <pc:spChg chg="mod">
          <ac:chgData name="VEDENEEVA Mariya" userId="88f706f3-d5db-4210-bfe2-3a92e0b31d02" providerId="ADAL" clId="{69DC1DC0-1083-44BF-944B-585D859480F3}" dt="2025-11-17T20:29:32.486" v="304" actId="14100"/>
          <ac:spMkLst>
            <pc:docMk/>
            <pc:sldMk cId="3806504655" sldId="324"/>
            <ac:spMk id="2" creationId="{00000000-0000-0000-0000-000000000000}"/>
          </ac:spMkLst>
        </pc:spChg>
      </pc:sldChg>
      <pc:sldChg chg="modSp mod">
        <pc:chgData name="VEDENEEVA Mariya" userId="88f706f3-d5db-4210-bfe2-3a92e0b31d02" providerId="ADAL" clId="{69DC1DC0-1083-44BF-944B-585D859480F3}" dt="2025-11-17T19:23:37.922" v="13" actId="20577"/>
        <pc:sldMkLst>
          <pc:docMk/>
          <pc:sldMk cId="1088371537" sldId="325"/>
        </pc:sldMkLst>
        <pc:spChg chg="mod">
          <ac:chgData name="VEDENEEVA Mariya" userId="88f706f3-d5db-4210-bfe2-3a92e0b31d02" providerId="ADAL" clId="{69DC1DC0-1083-44BF-944B-585D859480F3}" dt="2025-11-17T19:23:37.922" v="13" actId="20577"/>
          <ac:spMkLst>
            <pc:docMk/>
            <pc:sldMk cId="1088371537" sldId="325"/>
            <ac:spMk id="3" creationId="{00000000-0000-0000-0000-000000000000}"/>
          </ac:spMkLst>
        </pc:spChg>
      </pc:sldChg>
      <pc:sldChg chg="modSp mod">
        <pc:chgData name="VEDENEEVA Mariya" userId="88f706f3-d5db-4210-bfe2-3a92e0b31d02" providerId="ADAL" clId="{69DC1DC0-1083-44BF-944B-585D859480F3}" dt="2025-11-17T19:24:40.104" v="17" actId="20577"/>
        <pc:sldMkLst>
          <pc:docMk/>
          <pc:sldMk cId="868659314" sldId="326"/>
        </pc:sldMkLst>
        <pc:spChg chg="mod">
          <ac:chgData name="VEDENEEVA Mariya" userId="88f706f3-d5db-4210-bfe2-3a92e0b31d02" providerId="ADAL" clId="{69DC1DC0-1083-44BF-944B-585D859480F3}" dt="2025-11-17T19:24:40.104" v="17" actId="20577"/>
          <ac:spMkLst>
            <pc:docMk/>
            <pc:sldMk cId="868659314" sldId="326"/>
            <ac:spMk id="3" creationId="{00000000-0000-0000-0000-000000000000}"/>
          </ac:spMkLst>
        </pc:spChg>
      </pc:sldChg>
      <pc:sldChg chg="modSp mod">
        <pc:chgData name="VEDENEEVA Mariya" userId="88f706f3-d5db-4210-bfe2-3a92e0b31d02" providerId="ADAL" clId="{69DC1DC0-1083-44BF-944B-585D859480F3}" dt="2025-11-17T19:23:41.783" v="14" actId="20577"/>
        <pc:sldMkLst>
          <pc:docMk/>
          <pc:sldMk cId="51851461" sldId="327"/>
        </pc:sldMkLst>
        <pc:spChg chg="mod">
          <ac:chgData name="VEDENEEVA Mariya" userId="88f706f3-d5db-4210-bfe2-3a92e0b31d02" providerId="ADAL" clId="{69DC1DC0-1083-44BF-944B-585D859480F3}" dt="2025-11-17T19:23:41.783" v="14" actId="20577"/>
          <ac:spMkLst>
            <pc:docMk/>
            <pc:sldMk cId="51851461" sldId="327"/>
            <ac:spMk id="4" creationId="{00000000-0000-0000-0000-000000000000}"/>
          </ac:spMkLst>
        </pc:spChg>
      </pc:sldChg>
      <pc:sldChg chg="addSp delSp modSp mod">
        <pc:chgData name="VEDENEEVA Mariya" userId="88f706f3-d5db-4210-bfe2-3a92e0b31d02" providerId="ADAL" clId="{69DC1DC0-1083-44BF-944B-585D859480F3}" dt="2025-11-17T20:44:49.101" v="349" actId="14100"/>
        <pc:sldMkLst>
          <pc:docMk/>
          <pc:sldMk cId="2435816172" sldId="328"/>
        </pc:sldMkLst>
        <pc:spChg chg="mod">
          <ac:chgData name="VEDENEEVA Mariya" userId="88f706f3-d5db-4210-bfe2-3a92e0b31d02" providerId="ADAL" clId="{69DC1DC0-1083-44BF-944B-585D859480F3}" dt="2025-11-17T20:30:26.333" v="310" actId="1076"/>
          <ac:spMkLst>
            <pc:docMk/>
            <pc:sldMk cId="2435816172" sldId="328"/>
            <ac:spMk id="2" creationId="{00000000-0000-0000-0000-000000000000}"/>
          </ac:spMkLst>
        </pc:spChg>
        <pc:spChg chg="mod">
          <ac:chgData name="VEDENEEVA Mariya" userId="88f706f3-d5db-4210-bfe2-3a92e0b31d02" providerId="ADAL" clId="{69DC1DC0-1083-44BF-944B-585D859480F3}" dt="2025-11-17T20:30:08.488" v="307" actId="1076"/>
          <ac:spMkLst>
            <pc:docMk/>
            <pc:sldMk cId="2435816172" sldId="328"/>
            <ac:spMk id="3" creationId="{00000000-0000-0000-0000-000000000000}"/>
          </ac:spMkLst>
        </pc:spChg>
        <pc:spChg chg="add mod">
          <ac:chgData name="VEDENEEVA Mariya" userId="88f706f3-d5db-4210-bfe2-3a92e0b31d02" providerId="ADAL" clId="{69DC1DC0-1083-44BF-944B-585D859480F3}" dt="2025-11-17T20:44:42.881" v="348" actId="1076"/>
          <ac:spMkLst>
            <pc:docMk/>
            <pc:sldMk cId="2435816172" sldId="328"/>
            <ac:spMk id="7" creationId="{19A0AA17-214F-2CFA-0FF3-CAFFB5CC77E6}"/>
          </ac:spMkLst>
        </pc:spChg>
        <pc:spChg chg="del">
          <ac:chgData name="VEDENEEVA Mariya" userId="88f706f3-d5db-4210-bfe2-3a92e0b31d02" providerId="ADAL" clId="{69DC1DC0-1083-44BF-944B-585D859480F3}" dt="2025-11-17T20:19:09.449" v="280" actId="478"/>
          <ac:spMkLst>
            <pc:docMk/>
            <pc:sldMk cId="2435816172" sldId="328"/>
            <ac:spMk id="18" creationId="{5FDC511F-D663-756F-3AE2-B4C690312EB2}"/>
          </ac:spMkLst>
        </pc:spChg>
        <pc:spChg chg="del">
          <ac:chgData name="VEDENEEVA Mariya" userId="88f706f3-d5db-4210-bfe2-3a92e0b31d02" providerId="ADAL" clId="{69DC1DC0-1083-44BF-944B-585D859480F3}" dt="2025-11-17T20:19:11.836" v="281" actId="478"/>
          <ac:spMkLst>
            <pc:docMk/>
            <pc:sldMk cId="2435816172" sldId="328"/>
            <ac:spMk id="19" creationId="{5FDC511F-D663-756F-3AE2-B4C690312EB2}"/>
          </ac:spMkLst>
        </pc:spChg>
        <pc:spChg chg="del">
          <ac:chgData name="VEDENEEVA Mariya" userId="88f706f3-d5db-4210-bfe2-3a92e0b31d02" providerId="ADAL" clId="{69DC1DC0-1083-44BF-944B-585D859480F3}" dt="2025-11-17T20:19:12.637" v="282" actId="478"/>
          <ac:spMkLst>
            <pc:docMk/>
            <pc:sldMk cId="2435816172" sldId="328"/>
            <ac:spMk id="20" creationId="{5FDC511F-D663-756F-3AE2-B4C690312EB2}"/>
          </ac:spMkLst>
        </pc:spChg>
        <pc:spChg chg="del">
          <ac:chgData name="VEDENEEVA Mariya" userId="88f706f3-d5db-4210-bfe2-3a92e0b31d02" providerId="ADAL" clId="{69DC1DC0-1083-44BF-944B-585D859480F3}" dt="2025-11-17T20:19:13.398" v="283" actId="478"/>
          <ac:spMkLst>
            <pc:docMk/>
            <pc:sldMk cId="2435816172" sldId="328"/>
            <ac:spMk id="21" creationId="{5FDC511F-D663-756F-3AE2-B4C690312EB2}"/>
          </ac:spMkLst>
        </pc:spChg>
        <pc:spChg chg="del">
          <ac:chgData name="VEDENEEVA Mariya" userId="88f706f3-d5db-4210-bfe2-3a92e0b31d02" providerId="ADAL" clId="{69DC1DC0-1083-44BF-944B-585D859480F3}" dt="2025-11-17T20:19:14.143" v="284" actId="478"/>
          <ac:spMkLst>
            <pc:docMk/>
            <pc:sldMk cId="2435816172" sldId="328"/>
            <ac:spMk id="22" creationId="{5FDC511F-D663-756F-3AE2-B4C690312EB2}"/>
          </ac:spMkLst>
        </pc:spChg>
        <pc:spChg chg="del">
          <ac:chgData name="VEDENEEVA Mariya" userId="88f706f3-d5db-4210-bfe2-3a92e0b31d02" providerId="ADAL" clId="{69DC1DC0-1083-44BF-944B-585D859480F3}" dt="2025-11-17T20:19:19.441" v="288" actId="478"/>
          <ac:spMkLst>
            <pc:docMk/>
            <pc:sldMk cId="2435816172" sldId="328"/>
            <ac:spMk id="23" creationId="{5D0E4118-F1C3-A2C0-7D56-C1297B6E481A}"/>
          </ac:spMkLst>
        </pc:spChg>
        <pc:spChg chg="del">
          <ac:chgData name="VEDENEEVA Mariya" userId="88f706f3-d5db-4210-bfe2-3a92e0b31d02" providerId="ADAL" clId="{69DC1DC0-1083-44BF-944B-585D859480F3}" dt="2025-11-17T20:19:18.002" v="287" actId="478"/>
          <ac:spMkLst>
            <pc:docMk/>
            <pc:sldMk cId="2435816172" sldId="328"/>
            <ac:spMk id="24" creationId="{C303EFA2-4678-5216-653B-4DC7EE17E191}"/>
          </ac:spMkLst>
        </pc:spChg>
        <pc:spChg chg="del">
          <ac:chgData name="VEDENEEVA Mariya" userId="88f706f3-d5db-4210-bfe2-3a92e0b31d02" providerId="ADAL" clId="{69DC1DC0-1083-44BF-944B-585D859480F3}" dt="2025-11-17T20:19:15.800" v="285" actId="478"/>
          <ac:spMkLst>
            <pc:docMk/>
            <pc:sldMk cId="2435816172" sldId="328"/>
            <ac:spMk id="25" creationId="{FD6D4C3A-C59E-C7E1-DFA3-0D50F2C58E52}"/>
          </ac:spMkLst>
        </pc:spChg>
        <pc:spChg chg="del">
          <ac:chgData name="VEDENEEVA Mariya" userId="88f706f3-d5db-4210-bfe2-3a92e0b31d02" providerId="ADAL" clId="{69DC1DC0-1083-44BF-944B-585D859480F3}" dt="2025-11-17T20:19:16.852" v="286" actId="478"/>
          <ac:spMkLst>
            <pc:docMk/>
            <pc:sldMk cId="2435816172" sldId="328"/>
            <ac:spMk id="27" creationId="{FD6D4C3A-C59E-C7E1-DFA3-0D50F2C58E52}"/>
          </ac:spMkLst>
        </pc:spChg>
        <pc:spChg chg="del">
          <ac:chgData name="VEDENEEVA Mariya" userId="88f706f3-d5db-4210-bfe2-3a92e0b31d02" providerId="ADAL" clId="{69DC1DC0-1083-44BF-944B-585D859480F3}" dt="2025-11-17T20:19:24.199" v="294" actId="478"/>
          <ac:spMkLst>
            <pc:docMk/>
            <pc:sldMk cId="2435816172" sldId="328"/>
            <ac:spMk id="28" creationId="{F796686A-1508-E815-2834-567FE4998914}"/>
          </ac:spMkLst>
        </pc:spChg>
        <pc:picChg chg="add mod modCrop">
          <ac:chgData name="VEDENEEVA Mariya" userId="88f706f3-d5db-4210-bfe2-3a92e0b31d02" providerId="ADAL" clId="{69DC1DC0-1083-44BF-944B-585D859480F3}" dt="2025-11-17T20:44:49.101" v="349" actId="14100"/>
          <ac:picMkLst>
            <pc:docMk/>
            <pc:sldMk cId="2435816172" sldId="328"/>
            <ac:picMk id="6" creationId="{0C75C21C-2291-17BB-229C-9E3AE1B90B79}"/>
          </ac:picMkLst>
        </pc:picChg>
        <pc:picChg chg="del">
          <ac:chgData name="VEDENEEVA Mariya" userId="88f706f3-d5db-4210-bfe2-3a92e0b31d02" providerId="ADAL" clId="{69DC1DC0-1083-44BF-944B-585D859480F3}" dt="2025-11-17T20:19:20.407" v="289" actId="478"/>
          <ac:picMkLst>
            <pc:docMk/>
            <pc:sldMk cId="2435816172" sldId="328"/>
            <ac:picMk id="11" creationId="{54877EB4-8F04-A453-ECD2-8A3B94454609}"/>
          </ac:picMkLst>
        </pc:picChg>
        <pc:picChg chg="del">
          <ac:chgData name="VEDENEEVA Mariya" userId="88f706f3-d5db-4210-bfe2-3a92e0b31d02" providerId="ADAL" clId="{69DC1DC0-1083-44BF-944B-585D859480F3}" dt="2025-11-17T20:19:21.048" v="290" actId="478"/>
          <ac:picMkLst>
            <pc:docMk/>
            <pc:sldMk cId="2435816172" sldId="328"/>
            <ac:picMk id="12" creationId="{9B7C7CAE-291B-D10B-909F-5EF0E09B3C7A}"/>
          </ac:picMkLst>
        </pc:picChg>
        <pc:picChg chg="del">
          <ac:chgData name="VEDENEEVA Mariya" userId="88f706f3-d5db-4210-bfe2-3a92e0b31d02" providerId="ADAL" clId="{69DC1DC0-1083-44BF-944B-585D859480F3}" dt="2025-11-17T20:19:21.648" v="291" actId="478"/>
          <ac:picMkLst>
            <pc:docMk/>
            <pc:sldMk cId="2435816172" sldId="328"/>
            <ac:picMk id="14" creationId="{DEB89ACE-15F8-EACE-3A52-CB3307928A35}"/>
          </ac:picMkLst>
        </pc:picChg>
        <pc:picChg chg="del mod">
          <ac:chgData name="VEDENEEVA Mariya" userId="88f706f3-d5db-4210-bfe2-3a92e0b31d02" providerId="ADAL" clId="{69DC1DC0-1083-44BF-944B-585D859480F3}" dt="2025-11-17T20:19:22.265" v="292" actId="478"/>
          <ac:picMkLst>
            <pc:docMk/>
            <pc:sldMk cId="2435816172" sldId="328"/>
            <ac:picMk id="15" creationId="{E6B1123C-3050-F78D-91E9-DD7712D9AEBC}"/>
          </ac:picMkLst>
        </pc:picChg>
        <pc:picChg chg="del">
          <ac:chgData name="VEDENEEVA Mariya" userId="88f706f3-d5db-4210-bfe2-3a92e0b31d02" providerId="ADAL" clId="{69DC1DC0-1083-44BF-944B-585D859480F3}" dt="2025-11-17T20:19:22.930" v="293" actId="478"/>
          <ac:picMkLst>
            <pc:docMk/>
            <pc:sldMk cId="2435816172" sldId="328"/>
            <ac:picMk id="16" creationId="{B4BEFD5B-DD66-F395-AE36-57EE521AB500}"/>
          </ac:picMkLst>
        </pc:picChg>
        <pc:cxnChg chg="del">
          <ac:chgData name="VEDENEEVA Mariya" userId="88f706f3-d5db-4210-bfe2-3a92e0b31d02" providerId="ADAL" clId="{69DC1DC0-1083-44BF-944B-585D859480F3}" dt="2025-11-17T20:19:07.502" v="279" actId="478"/>
          <ac:cxnSpMkLst>
            <pc:docMk/>
            <pc:sldMk cId="2435816172" sldId="328"/>
            <ac:cxnSpMk id="17" creationId="{60ADDA37-1962-F2EB-3204-6A46C8F2822C}"/>
          </ac:cxnSpMkLst>
        </pc:cxnChg>
      </pc:sldChg>
      <pc:sldChg chg="modSp mod">
        <pc:chgData name="VEDENEEVA Mariya" userId="88f706f3-d5db-4210-bfe2-3a92e0b31d02" providerId="ADAL" clId="{69DC1DC0-1083-44BF-944B-585D859480F3}" dt="2025-11-17T19:24:07.842" v="16" actId="6549"/>
        <pc:sldMkLst>
          <pc:docMk/>
          <pc:sldMk cId="882566192" sldId="330"/>
        </pc:sldMkLst>
        <pc:spChg chg="mod">
          <ac:chgData name="VEDENEEVA Mariya" userId="88f706f3-d5db-4210-bfe2-3a92e0b31d02" providerId="ADAL" clId="{69DC1DC0-1083-44BF-944B-585D859480F3}" dt="2025-11-17T19:24:03.759" v="15" actId="20577"/>
          <ac:spMkLst>
            <pc:docMk/>
            <pc:sldMk cId="882566192" sldId="330"/>
            <ac:spMk id="4" creationId="{00000000-0000-0000-0000-000000000000}"/>
          </ac:spMkLst>
        </pc:spChg>
        <pc:spChg chg="mod">
          <ac:chgData name="VEDENEEVA Mariya" userId="88f706f3-d5db-4210-bfe2-3a92e0b31d02" providerId="ADAL" clId="{69DC1DC0-1083-44BF-944B-585D859480F3}" dt="2025-11-17T19:24:07.842" v="16" actId="6549"/>
          <ac:spMkLst>
            <pc:docMk/>
            <pc:sldMk cId="882566192" sldId="330"/>
            <ac:spMk id="12" creationId="{00000000-0000-0000-0000-000000000000}"/>
          </ac:spMkLst>
        </pc:spChg>
      </pc:sldChg>
      <pc:sldChg chg="modSp mod">
        <pc:chgData name="VEDENEEVA Mariya" userId="88f706f3-d5db-4210-bfe2-3a92e0b31d02" providerId="ADAL" clId="{69DC1DC0-1083-44BF-944B-585D859480F3}" dt="2025-11-17T20:29:46.229" v="305" actId="1076"/>
        <pc:sldMkLst>
          <pc:docMk/>
          <pc:sldMk cId="4047479039" sldId="336"/>
        </pc:sldMkLst>
        <pc:spChg chg="mod">
          <ac:chgData name="VEDENEEVA Mariya" userId="88f706f3-d5db-4210-bfe2-3a92e0b31d02" providerId="ADAL" clId="{69DC1DC0-1083-44BF-944B-585D859480F3}" dt="2025-11-17T20:29:46.229" v="305" actId="1076"/>
          <ac:spMkLst>
            <pc:docMk/>
            <pc:sldMk cId="4047479039" sldId="336"/>
            <ac:spMk id="2" creationId="{00000000-0000-0000-0000-000000000000}"/>
          </ac:spMkLst>
        </pc:spChg>
      </pc:sldChg>
      <pc:sldChg chg="addSp delSp modSp mod">
        <pc:chgData name="VEDENEEVA Mariya" userId="88f706f3-d5db-4210-bfe2-3a92e0b31d02" providerId="ADAL" clId="{69DC1DC0-1083-44BF-944B-585D859480F3}" dt="2025-11-17T20:39:03.420" v="337" actId="14100"/>
        <pc:sldMkLst>
          <pc:docMk/>
          <pc:sldMk cId="2326302831" sldId="337"/>
        </pc:sldMkLst>
        <pc:spChg chg="mod">
          <ac:chgData name="VEDENEEVA Mariya" userId="88f706f3-d5db-4210-bfe2-3a92e0b31d02" providerId="ADAL" clId="{69DC1DC0-1083-44BF-944B-585D859480F3}" dt="2025-11-17T20:37:38.056" v="323" actId="1076"/>
          <ac:spMkLst>
            <pc:docMk/>
            <pc:sldMk cId="2326302831" sldId="337"/>
            <ac:spMk id="2" creationId="{00000000-0000-0000-0000-000000000000}"/>
          </ac:spMkLst>
        </pc:spChg>
        <pc:picChg chg="add mod">
          <ac:chgData name="VEDENEEVA Mariya" userId="88f706f3-d5db-4210-bfe2-3a92e0b31d02" providerId="ADAL" clId="{69DC1DC0-1083-44BF-944B-585D859480F3}" dt="2025-11-17T20:39:03.420" v="337" actId="14100"/>
          <ac:picMkLst>
            <pc:docMk/>
            <pc:sldMk cId="2326302831" sldId="337"/>
            <ac:picMk id="3" creationId="{00000000-0000-0000-0000-000000000000}"/>
          </ac:picMkLst>
        </pc:picChg>
        <pc:picChg chg="del mod">
          <ac:chgData name="VEDENEEVA Mariya" userId="88f706f3-d5db-4210-bfe2-3a92e0b31d02" providerId="ADAL" clId="{69DC1DC0-1083-44BF-944B-585D859480F3}" dt="2025-11-17T20:37:17.262" v="318" actId="21"/>
          <ac:picMkLst>
            <pc:docMk/>
            <pc:sldMk cId="2326302831" sldId="337"/>
            <ac:picMk id="5" creationId="{00000000-0000-0000-0000-000000000000}"/>
          </ac:picMkLst>
        </pc:picChg>
      </pc:sldChg>
      <pc:sldChg chg="modSp mod">
        <pc:chgData name="VEDENEEVA Mariya" userId="88f706f3-d5db-4210-bfe2-3a92e0b31d02" providerId="ADAL" clId="{69DC1DC0-1083-44BF-944B-585D859480F3}" dt="2025-11-17T20:30:38.214" v="312" actId="1076"/>
        <pc:sldMkLst>
          <pc:docMk/>
          <pc:sldMk cId="2904918853" sldId="338"/>
        </pc:sldMkLst>
        <pc:spChg chg="mod">
          <ac:chgData name="VEDENEEVA Mariya" userId="88f706f3-d5db-4210-bfe2-3a92e0b31d02" providerId="ADAL" clId="{69DC1DC0-1083-44BF-944B-585D859480F3}" dt="2025-11-17T20:30:38.214" v="312" actId="1076"/>
          <ac:spMkLst>
            <pc:docMk/>
            <pc:sldMk cId="2904918853" sldId="338"/>
            <ac:spMk id="2" creationId="{00000000-0000-0000-0000-000000000000}"/>
          </ac:spMkLst>
        </pc:spChg>
      </pc:sldChg>
      <pc:sldChg chg="modSp mod">
        <pc:chgData name="VEDENEEVA Mariya" userId="88f706f3-d5db-4210-bfe2-3a92e0b31d02" providerId="ADAL" clId="{69DC1DC0-1083-44BF-944B-585D859480F3}" dt="2025-11-17T20:30:21.761" v="309" actId="1076"/>
        <pc:sldMkLst>
          <pc:docMk/>
          <pc:sldMk cId="871235703" sldId="341"/>
        </pc:sldMkLst>
        <pc:spChg chg="mod">
          <ac:chgData name="VEDENEEVA Mariya" userId="88f706f3-d5db-4210-bfe2-3a92e0b31d02" providerId="ADAL" clId="{69DC1DC0-1083-44BF-944B-585D859480F3}" dt="2025-11-17T20:30:21.761" v="309" actId="1076"/>
          <ac:spMkLst>
            <pc:docMk/>
            <pc:sldMk cId="871235703" sldId="341"/>
            <ac:spMk id="2" creationId="{00000000-0000-0000-0000-000000000000}"/>
          </ac:spMkLst>
        </pc:spChg>
        <pc:spChg chg="mod">
          <ac:chgData name="VEDENEEVA Mariya" userId="88f706f3-d5db-4210-bfe2-3a92e0b31d02" providerId="ADAL" clId="{69DC1DC0-1083-44BF-944B-585D859480F3}" dt="2025-11-17T19:43:10.223" v="135" actId="14100"/>
          <ac:spMkLst>
            <pc:docMk/>
            <pc:sldMk cId="871235703" sldId="341"/>
            <ac:spMk id="3" creationId="{00000000-0000-0000-0000-000000000000}"/>
          </ac:spMkLst>
        </pc:spChg>
      </pc:sldChg>
      <pc:sldChg chg="modSp mod">
        <pc:chgData name="VEDENEEVA Mariya" userId="88f706f3-d5db-4210-bfe2-3a92e0b31d02" providerId="ADAL" clId="{69DC1DC0-1083-44BF-944B-585D859480F3}" dt="2025-11-17T20:28:11.246" v="298" actId="1076"/>
        <pc:sldMkLst>
          <pc:docMk/>
          <pc:sldMk cId="884904040" sldId="342"/>
        </pc:sldMkLst>
        <pc:spChg chg="mod">
          <ac:chgData name="VEDENEEVA Mariya" userId="88f706f3-d5db-4210-bfe2-3a92e0b31d02" providerId="ADAL" clId="{69DC1DC0-1083-44BF-944B-585D859480F3}" dt="2025-11-17T20:28:11.246" v="298" actId="1076"/>
          <ac:spMkLst>
            <pc:docMk/>
            <pc:sldMk cId="884904040" sldId="342"/>
            <ac:spMk id="8" creationId="{9FBB520D-6B22-7F26-FD15-3F30BD43D6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F76E8-93AD-4111-9BBF-D862288C6A27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81DA-5334-40E3-8FFF-5BBF6DCCE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3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10363200" cy="1470025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9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1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1663A4"/>
                </a:solidFill>
                <a:latin typeface="Gotham Pro" pitchFamily="2" charset="0"/>
                <a:cs typeface="Gotham Pr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0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4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0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8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7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6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0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E997-5520-408B-BD30-2B944799F37E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dirty="0">
          <a:solidFill>
            <a:srgbClr val="1663A4"/>
          </a:solidFill>
          <a:latin typeface="Gotham Pro" pitchFamily="2" charset="0"/>
          <a:ea typeface="+mj-ea"/>
          <a:cs typeface="Gotham Pro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DD9"/>
        </a:buClr>
        <a:buSzPct val="130000"/>
        <a:buFont typeface="Wingdings" pitchFamily="2" charset="2"/>
        <a:buChar char="§"/>
        <a:defRPr sz="2000" kern="1200">
          <a:solidFill>
            <a:srgbClr val="00498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63A4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98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3 конгресс ВСП\2025\XVI Конгресс шаблон презентации\элементы презентации\0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6000" y="260648"/>
            <a:ext cx="1980000" cy="1980000"/>
          </a:xfrm>
          <a:prstGeom prst="rect">
            <a:avLst/>
          </a:prstGeom>
          <a:noFill/>
        </p:spPr>
      </p:pic>
      <p:pic>
        <p:nvPicPr>
          <p:cNvPr id="1035" name="Picture 11" descr="E:\РАБОТА\3 конгресс ВСП\2025\XVI Конгресс шаблон презентации\элементы презентации\03.png"/>
          <p:cNvPicPr>
            <a:picLocks noChangeAspect="1" noChangeArrowheads="1"/>
          </p:cNvPicPr>
          <p:nvPr/>
        </p:nvPicPr>
        <p:blipFill rotWithShape="1">
          <a:blip r:embed="rId3" cstate="print"/>
          <a:srcRect l="60647" t="27926" r="-1"/>
          <a:stretch/>
        </p:blipFill>
        <p:spPr bwMode="auto">
          <a:xfrm>
            <a:off x="10066409" y="5301208"/>
            <a:ext cx="2124799" cy="1556792"/>
          </a:xfrm>
          <a:prstGeom prst="rect">
            <a:avLst/>
          </a:prstGeom>
          <a:noFill/>
        </p:spPr>
      </p:pic>
      <p:pic>
        <p:nvPicPr>
          <p:cNvPr id="1037" name="Picture 13" descr="E:\РАБОТА\3 конгресс ВСП\2025\XVI Конгресс шаблон презентации\элементы презентации\013.png"/>
          <p:cNvPicPr>
            <a:picLocks noChangeAspect="1" noChangeArrowheads="1"/>
          </p:cNvPicPr>
          <p:nvPr/>
        </p:nvPicPr>
        <p:blipFill rotWithShape="1">
          <a:blip r:embed="rId4" cstate="print"/>
          <a:srcRect b="43512"/>
          <a:stretch/>
        </p:blipFill>
        <p:spPr bwMode="auto">
          <a:xfrm rot="5400000">
            <a:off x="10313822" y="-257381"/>
            <a:ext cx="1620000" cy="2134766"/>
          </a:xfrm>
          <a:prstGeom prst="rect">
            <a:avLst/>
          </a:prstGeom>
          <a:noFill/>
        </p:spPr>
      </p:pic>
      <p:pic>
        <p:nvPicPr>
          <p:cNvPr id="2050" name="Picture 2" descr="E:\РАБОТА\3 конгресс ВСП\2025\XVI Конгресс шаблон презентации\элементы презентации\010.png"/>
          <p:cNvPicPr>
            <a:picLocks noChangeAspect="1" noChangeArrowheads="1"/>
          </p:cNvPicPr>
          <p:nvPr/>
        </p:nvPicPr>
        <p:blipFill rotWithShape="1">
          <a:blip r:embed="rId5" cstate="print"/>
          <a:srcRect l="57365" r="199"/>
          <a:stretch/>
        </p:blipFill>
        <p:spPr bwMode="auto">
          <a:xfrm flipH="1">
            <a:off x="-3118" y="5781592"/>
            <a:ext cx="2124799" cy="1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18" y="2240648"/>
            <a:ext cx="12190412" cy="1946646"/>
          </a:xfrm>
        </p:spPr>
        <p:txBody>
          <a:bodyPr>
            <a:noAutofit/>
          </a:bodyPr>
          <a:lstStyle/>
          <a:p>
            <a:r>
              <a:rPr lang="ru-RU" sz="3400" dirty="0"/>
              <a:t>Индивидуальный подход в обеспечении </a:t>
            </a:r>
            <a:br>
              <a:rPr lang="ru-RU" sz="3400" dirty="0"/>
            </a:br>
            <a:r>
              <a:rPr lang="ru-RU" sz="3400" dirty="0"/>
              <a:t>специализированными продуктами лечебного питания: </a:t>
            </a:r>
            <a:br>
              <a:rPr lang="ru-RU" sz="3400" dirty="0"/>
            </a:br>
            <a:r>
              <a:rPr lang="ru-RU" sz="3400" dirty="0"/>
              <a:t>как работает постановление Правительства РФ </a:t>
            </a:r>
            <a:br>
              <a:rPr lang="ru-RU" sz="3400" dirty="0"/>
            </a:br>
            <a:r>
              <a:rPr lang="ru-RU" sz="3400" dirty="0"/>
              <a:t>от 22 августа 2023 г № 1368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401" y="4485448"/>
            <a:ext cx="8533289" cy="1296144"/>
          </a:xfrm>
        </p:spPr>
        <p:txBody>
          <a:bodyPr>
            <a:noAutofit/>
          </a:bodyPr>
          <a:lstStyle/>
          <a:p>
            <a:pPr defTabSz="685800">
              <a:buClr>
                <a:srgbClr val="35A5D6"/>
              </a:buClr>
            </a:pPr>
            <a:r>
              <a:rPr lang="ru-RU" sz="2800" b="1" dirty="0">
                <a:solidFill>
                  <a:srgbClr val="004985"/>
                </a:solidFill>
              </a:rPr>
              <a:t>Повалихина Анна Евгеньевна</a:t>
            </a:r>
          </a:p>
          <a:p>
            <a:pPr defTabSz="685800">
              <a:buClr>
                <a:srgbClr val="35A5D6"/>
              </a:buClr>
            </a:pPr>
            <a:r>
              <a:rPr lang="ru-RU" sz="1800" dirty="0">
                <a:solidFill>
                  <a:srgbClr val="004985"/>
                </a:solidFill>
              </a:rPr>
              <a:t>ведущий юрисконсульт по социальным вопросам </a:t>
            </a:r>
          </a:p>
          <a:p>
            <a:pPr defTabSz="685800">
              <a:buClr>
                <a:srgbClr val="35A5D6"/>
              </a:buClr>
            </a:pPr>
            <a:r>
              <a:rPr lang="ru-RU" sz="1800" dirty="0">
                <a:solidFill>
                  <a:srgbClr val="004985"/>
                </a:solidFill>
              </a:rPr>
              <a:t>Службы сопровождения случая (дети) </a:t>
            </a:r>
          </a:p>
          <a:p>
            <a:pPr defTabSz="685800">
              <a:buClr>
                <a:srgbClr val="35A5D6"/>
              </a:buClr>
            </a:pPr>
            <a:r>
              <a:rPr lang="ru-RU" sz="1800" dirty="0">
                <a:solidFill>
                  <a:srgbClr val="004985"/>
                </a:solidFill>
              </a:rPr>
              <a:t>Благотворительного фонда помощи хосписам «Вера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233936" y="5974432"/>
            <a:ext cx="5724128" cy="5064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buClr>
                <a:srgbClr val="35A5D6"/>
              </a:buClr>
            </a:pPr>
            <a:r>
              <a:rPr lang="ru-RU" sz="1600" dirty="0">
                <a:solidFill>
                  <a:srgbClr val="0097C0"/>
                </a:solidFill>
                <a:latin typeface="Calibri"/>
              </a:rPr>
              <a:t>Москва, 20–25 ноября 2025</a:t>
            </a:r>
          </a:p>
          <a:p>
            <a:pPr algn="ctr" defTabSz="685800">
              <a:buClr>
                <a:srgbClr val="35A5D6"/>
              </a:buClr>
            </a:pPr>
            <a:r>
              <a:rPr lang="en-US" sz="1600" dirty="0">
                <a:solidFill>
                  <a:srgbClr val="0097C0"/>
                </a:solidFill>
                <a:latin typeface="Gotham Pro Medium" pitchFamily="2" charset="0"/>
              </a:rPr>
              <a:t>https://congress-vsp.ru/xvi/</a:t>
            </a:r>
            <a:endParaRPr lang="ru-RU" sz="1600" dirty="0">
              <a:solidFill>
                <a:srgbClr val="0097C0"/>
              </a:solidFill>
              <a:latin typeface="Calibri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200" dirty="0">
              <a:solidFill>
                <a:srgbClr val="41A8DC"/>
              </a:solidFill>
              <a:latin typeface="Gotham Pro Medium" pitchFamily="2" charset="0"/>
              <a:cs typeface="Gotham Pro Medium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C3589E2-B59D-4D5D-9470-72C00041984A}"/>
              </a:ext>
            </a:extLst>
          </p:cNvPr>
          <p:cNvGrpSpPr/>
          <p:nvPr/>
        </p:nvGrpSpPr>
        <p:grpSpPr>
          <a:xfrm>
            <a:off x="-1727" y="0"/>
            <a:ext cx="2134766" cy="1620000"/>
            <a:chOff x="-2521" y="0"/>
            <a:chExt cx="2134766" cy="1620000"/>
          </a:xfrm>
        </p:grpSpPr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0580" r="1"/>
            <a:stretch/>
          </p:blipFill>
          <p:spPr bwMode="auto">
            <a:xfrm>
              <a:off x="-2521" y="0"/>
              <a:ext cx="2134766" cy="1620000"/>
            </a:xfrm>
            <a:prstGeom prst="rect">
              <a:avLst/>
            </a:prstGeom>
            <a:noFill/>
          </p:spPr>
        </p:pic>
        <p:pic>
          <p:nvPicPr>
            <p:cNvPr id="12" name="Picture 2" descr="E:\РАБОТА\3 конгресс ВСП\2025\XVI Конгресс шаблон презентации\элементы презентации\010.png">
              <a:extLst>
                <a:ext uri="{FF2B5EF4-FFF2-40B4-BE49-F238E27FC236}">
                  <a16:creationId xmlns:a16="http://schemas.microsoft.com/office/drawing/2014/main" id="{790D634B-8C01-4AC1-AF1E-A8D09914A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78765" t="50000" r="10776"/>
            <a:stretch/>
          </p:blipFill>
          <p:spPr bwMode="auto">
            <a:xfrm flipH="1">
              <a:off x="-3" y="1083464"/>
              <a:ext cx="520337" cy="5365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8525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60000"/>
            <a:ext cx="10987851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ПРИМЕРЫ РЕГУЛИРОВАНИЯ ОБЕСПЕЧЕНИЯ НА УРОВНЕ СУБЪЕКТОВ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408553"/>
            <a:ext cx="10273147" cy="21334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b="1" dirty="0"/>
              <a:t>г. САНКТ-ПЕТЕРБУРГ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Закон Санкт-Петербурга от 22 ноября 2011 г. № 728-132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«Социальный кодекс Санкт-Петербурга».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ВЗРОСЛЫЕ, </a:t>
            </a:r>
            <a:r>
              <a:rPr lang="ru-RU" dirty="0"/>
              <a:t>нуждающиеся по жизненным показаниям в клиническом </a:t>
            </a:r>
            <a:r>
              <a:rPr lang="ru-RU" dirty="0" err="1"/>
              <a:t>энтеральном</a:t>
            </a:r>
            <a:r>
              <a:rPr lang="ru-RU" dirty="0"/>
              <a:t> или парентеральном питании в домашних условиях с заболеваниями: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32" y="5189950"/>
            <a:ext cx="810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985"/>
                </a:solidFill>
              </a:rPr>
              <a:t>Основание - наличие определенного заболевания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432" y="3398608"/>
            <a:ext cx="4750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СМА,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БАС,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мышечная дистрофия,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4985"/>
                </a:solidFill>
              </a:rPr>
              <a:t>муковисцидоз</a:t>
            </a:r>
            <a:r>
              <a:rPr lang="ru-RU" sz="2000" dirty="0">
                <a:solidFill>
                  <a:srgbClr val="004985"/>
                </a:solidFill>
              </a:rPr>
              <a:t>,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болезнь Помпе,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rgbClr val="00498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107" y="3398608"/>
            <a:ext cx="5522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конгенитальная миастения и миопатия,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злокачественные новообразованиями головы, шеи, пищевода и желудка,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нарушения функции глотания вследствие перенесенного ОНМК.</a:t>
            </a:r>
          </a:p>
        </p:txBody>
      </p:sp>
    </p:spTree>
    <p:extLst>
      <p:ext uri="{BB962C8B-B14F-4D97-AF65-F5344CB8AC3E}">
        <p14:creationId xmlns:p14="http://schemas.microsoft.com/office/powerpoint/2010/main" val="88256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60000"/>
            <a:ext cx="10987851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ПРИМЕРЫ РЕГУЛИРОВАНИЯ ОБЕСПЕЧЕНИЯ НА УРОВНЕ СУБЪЕКТОВ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408552"/>
            <a:ext cx="10861727" cy="50352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b="1" dirty="0"/>
              <a:t>САХАЛИНСКАЯ ОБЛАСТЬ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ДЕТИ</a:t>
            </a:r>
            <a:r>
              <a:rPr lang="ru-RU" dirty="0"/>
              <a:t>   Закон Сахалинской области от 06 декабря 2010 № 112-ЗО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dirty="0"/>
              <a:t>«О социальной поддержке семей, имеющих детей, в Сахалинской области»,</a:t>
            </a:r>
          </a:p>
          <a:p>
            <a:pPr marL="7143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Регламент предоставления утвержден приказом Министерства социальной защиты Сахалинской области от 28 декабря 2022 г. № 481-н.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ВЗРОСЛЫЕ</a:t>
            </a:r>
            <a:r>
              <a:rPr lang="ru-RU" dirty="0"/>
              <a:t> п.10, ч.1, ст.12 Закона Сахалинской области от 28 декабря 2010 г. № 127-ЗО  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dirty="0"/>
              <a:t>«О социальной поддержке отдельных категорий граждан в Сахалинской области»,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dirty="0"/>
              <a:t>Регламент предоставления утвержден приказом Министерства социальной защиты Сахалинской области от 15 декабря 2023 г. № 1-3.11-858/23.</a:t>
            </a:r>
          </a:p>
          <a:p>
            <a:pPr marL="630238" indent="0">
              <a:spcBef>
                <a:spcPts val="0"/>
              </a:spcBef>
              <a:buNone/>
            </a:pPr>
            <a:endParaRPr lang="ru-RU" dirty="0"/>
          </a:p>
          <a:p>
            <a:pPr marL="630238" indent="0">
              <a:spcBef>
                <a:spcPts val="0"/>
              </a:spcBef>
              <a:buNone/>
            </a:pPr>
            <a:r>
              <a:rPr lang="ru-RU" b="1" dirty="0"/>
              <a:t>Основание - наличие гастростомы и инвалидности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3432" y="5340592"/>
            <a:ext cx="10162275" cy="743193"/>
          </a:xfrm>
          <a:prstGeom prst="rect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defRPr/>
            </a:pPr>
            <a:r>
              <a:rPr lang="ru-RU" sz="2000" dirty="0">
                <a:solidFill>
                  <a:srgbClr val="004985"/>
                </a:solidFill>
              </a:rPr>
              <a:t>Предоставляется ежемесячная компенсация расходов за самостоятельно приобретенные </a:t>
            </a:r>
            <a:r>
              <a:rPr lang="ru-RU" sz="2000" dirty="0" err="1">
                <a:solidFill>
                  <a:srgbClr val="004985"/>
                </a:solidFill>
              </a:rPr>
              <a:t>энтеральные</a:t>
            </a:r>
            <a:r>
              <a:rPr lang="ru-RU" sz="2000" dirty="0">
                <a:solidFill>
                  <a:srgbClr val="004985"/>
                </a:solidFill>
              </a:rPr>
              <a:t> смеси и системы </a:t>
            </a:r>
            <a:r>
              <a:rPr lang="ru-RU" sz="2000" dirty="0" err="1">
                <a:solidFill>
                  <a:srgbClr val="004985"/>
                </a:solidFill>
              </a:rPr>
              <a:t>энтерального</a:t>
            </a:r>
            <a:r>
              <a:rPr lang="ru-RU" sz="2000" dirty="0">
                <a:solidFill>
                  <a:srgbClr val="004985"/>
                </a:solidFill>
              </a:rPr>
              <a:t> питания (не более чем 53 000 рублей в месяц) </a:t>
            </a:r>
          </a:p>
        </p:txBody>
      </p:sp>
    </p:spTree>
    <p:extLst>
      <p:ext uri="{BB962C8B-B14F-4D97-AF65-F5344CB8AC3E}">
        <p14:creationId xmlns:p14="http://schemas.microsoft.com/office/powerpoint/2010/main" val="86865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64057"/>
            <a:ext cx="10513168" cy="1521872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МАРШРУТИЗАЦИЯ ПО ОБЕСПЕЧЕНИЮ НА АМБУЛАТОРНОМ ЭТАПЕ ЛЕЧЕНИЯ (кроме детей-инвалидов в рамках НСУ)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  <p:cxnSp>
        <p:nvCxnSpPr>
          <p:cNvPr id="19" name="Google Shape;676;p99"/>
          <p:cNvCxnSpPr/>
          <p:nvPr/>
        </p:nvCxnSpPr>
        <p:spPr>
          <a:xfrm rot="10800000">
            <a:off x="965200" y="1204504"/>
            <a:ext cx="102258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27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18339" y="2000936"/>
            <a:ext cx="310099" cy="725439"/>
          </a:xfrm>
          <a:prstGeom prst="rect">
            <a:avLst/>
          </a:prstGeom>
        </p:spPr>
      </p:pic>
      <p:pic>
        <p:nvPicPr>
          <p:cNvPr id="28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676706" y="1970015"/>
            <a:ext cx="310099" cy="743232"/>
          </a:xfrm>
          <a:prstGeom prst="rect">
            <a:avLst/>
          </a:prstGeom>
        </p:spPr>
      </p:pic>
      <p:sp>
        <p:nvSpPr>
          <p:cNvPr id="34" name="Google Shape;672;p99"/>
          <p:cNvSpPr/>
          <p:nvPr/>
        </p:nvSpPr>
        <p:spPr>
          <a:xfrm>
            <a:off x="2895577" y="1521872"/>
            <a:ext cx="6365046" cy="69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673;p99"/>
          <p:cNvSpPr/>
          <p:nvPr/>
        </p:nvSpPr>
        <p:spPr>
          <a:xfrm>
            <a:off x="3052371" y="1630935"/>
            <a:ext cx="5997036" cy="47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7647"/>
              </a:lnSpc>
              <a:buClr>
                <a:srgbClr val="FFFFFF"/>
              </a:buClr>
              <a:buSzPts val="1700"/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В регионе введена мера </a:t>
            </a:r>
            <a:r>
              <a:rPr lang="ru-RU" sz="20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соцподдержки</a:t>
            </a:r>
            <a:r>
              <a:rPr lang="ru-RU" sz="2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3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676706" y="2921687"/>
            <a:ext cx="310099" cy="743232"/>
          </a:xfrm>
          <a:prstGeom prst="rect">
            <a:avLst/>
          </a:prstGeom>
        </p:spPr>
      </p:pic>
      <p:pic>
        <p:nvPicPr>
          <p:cNvPr id="39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18338" y="2915227"/>
            <a:ext cx="310099" cy="743232"/>
          </a:xfrm>
          <a:prstGeom prst="rect">
            <a:avLst/>
          </a:prstGeom>
        </p:spPr>
      </p:pic>
      <p:pic>
        <p:nvPicPr>
          <p:cNvPr id="43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714920" y="4970262"/>
            <a:ext cx="310099" cy="743232"/>
          </a:xfrm>
          <a:prstGeom prst="rect">
            <a:avLst/>
          </a:prstGeom>
        </p:spPr>
      </p:pic>
      <p:pic>
        <p:nvPicPr>
          <p:cNvPr id="45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17228" y="4123533"/>
            <a:ext cx="310099" cy="743232"/>
          </a:xfrm>
          <a:prstGeom prst="rect">
            <a:avLst/>
          </a:prstGeom>
        </p:spPr>
      </p:pic>
      <p:pic>
        <p:nvPicPr>
          <p:cNvPr id="46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714920" y="4116041"/>
            <a:ext cx="310099" cy="743232"/>
          </a:xfrm>
          <a:prstGeom prst="rect">
            <a:avLst/>
          </a:prstGeom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4348285">
            <a:off x="6094835" y="3846196"/>
            <a:ext cx="352610" cy="175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Google Shape;672;p99"/>
          <p:cNvSpPr/>
          <p:nvPr/>
        </p:nvSpPr>
        <p:spPr>
          <a:xfrm>
            <a:off x="983432" y="3655014"/>
            <a:ext cx="5144099" cy="8137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3342290" y="2726375"/>
            <a:ext cx="977461" cy="539098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lang="ru-RU" sz="1500" kern="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1450047" y="4866765"/>
            <a:ext cx="839846" cy="474949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lang="ru-RU" sz="1500" kern="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8024543" y="2745794"/>
            <a:ext cx="897693" cy="552226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lang="ru-RU" sz="1500" kern="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4834759" y="4866765"/>
            <a:ext cx="855913" cy="474949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lang="ru-RU" sz="1500" kern="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25151" y="2812118"/>
            <a:ext cx="514419" cy="369036"/>
          </a:xfrm>
          <a:prstGeom prst="rect">
            <a:avLst/>
          </a:prstGeom>
          <a:noFill/>
        </p:spPr>
        <p:txBody>
          <a:bodyPr wrap="square" lIns="0" tIns="0" rIns="121334" bIns="60667" rtlCol="0">
            <a:spAutoFit/>
          </a:bodyPr>
          <a:lstStyle/>
          <a:p>
            <a:pPr marL="0" marR="0" lvl="0" indent="0" algn="ctr" defTabSz="1213302" rtl="0" eaLnBrk="1" fontAlgn="auto" latinLnBrk="0" hangingPunct="1">
              <a:lnSpc>
                <a:spcPts val="2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41" b="1" i="0" u="none" strike="noStrike" kern="1200" cap="none" spc="0" normalizeH="0" baseline="0" noProof="0" dirty="0">
                <a:ln>
                  <a:noFill/>
                </a:ln>
                <a:solidFill>
                  <a:srgbClr val="2E7D96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да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87278" y="4936188"/>
            <a:ext cx="514419" cy="369036"/>
          </a:xfrm>
          <a:prstGeom prst="rect">
            <a:avLst/>
          </a:prstGeom>
          <a:noFill/>
        </p:spPr>
        <p:txBody>
          <a:bodyPr wrap="square" lIns="0" tIns="0" rIns="121334" bIns="60667" rtlCol="0">
            <a:spAutoFit/>
          </a:bodyPr>
          <a:lstStyle/>
          <a:p>
            <a:pPr marL="0" marR="0" lvl="0" indent="0" algn="ctr" defTabSz="1213302" rtl="0" eaLnBrk="1" fontAlgn="auto" latinLnBrk="0" hangingPunct="1">
              <a:lnSpc>
                <a:spcPts val="2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41" b="1" i="0" u="none" strike="noStrike" kern="1200" cap="none" spc="0" normalizeH="0" baseline="0" noProof="0" dirty="0">
                <a:ln>
                  <a:noFill/>
                </a:ln>
                <a:solidFill>
                  <a:srgbClr val="2E7D96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да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75082" y="4918974"/>
            <a:ext cx="699083" cy="369036"/>
          </a:xfrm>
          <a:prstGeom prst="rect">
            <a:avLst/>
          </a:prstGeom>
          <a:noFill/>
        </p:spPr>
        <p:txBody>
          <a:bodyPr wrap="square" lIns="0" tIns="0" rIns="121334" bIns="60667" rtlCol="0">
            <a:spAutoFit/>
          </a:bodyPr>
          <a:lstStyle/>
          <a:p>
            <a:pPr marL="0" marR="0" lvl="0" indent="0" algn="ctr" defTabSz="1213302" rtl="0" eaLnBrk="1" fontAlgn="auto" latinLnBrk="0" hangingPunct="1">
              <a:lnSpc>
                <a:spcPts val="2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41" b="1" i="0" u="none" strike="noStrike" kern="1200" cap="none" spc="0" normalizeH="0" baseline="0" noProof="0" dirty="0">
                <a:ln>
                  <a:noFill/>
                </a:ln>
                <a:solidFill>
                  <a:srgbClr val="2E7D96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нет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69288" y="2852465"/>
            <a:ext cx="853373" cy="369036"/>
          </a:xfrm>
          <a:prstGeom prst="rect">
            <a:avLst/>
          </a:prstGeom>
          <a:noFill/>
        </p:spPr>
        <p:txBody>
          <a:bodyPr wrap="square" lIns="0" tIns="0" rIns="121334" bIns="60667" rtlCol="0">
            <a:spAutoFit/>
          </a:bodyPr>
          <a:lstStyle/>
          <a:p>
            <a:pPr marL="0" marR="0" lvl="0" indent="0" algn="ctr" defTabSz="1213302" rtl="0" eaLnBrk="1" fontAlgn="auto" latinLnBrk="0" hangingPunct="1">
              <a:lnSpc>
                <a:spcPts val="2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41" b="1" i="0" u="none" strike="noStrike" kern="1200" cap="none" spc="0" normalizeH="0" baseline="0" noProof="0" dirty="0">
                <a:ln>
                  <a:noFill/>
                </a:ln>
                <a:solidFill>
                  <a:srgbClr val="2E7D96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нет</a:t>
            </a:r>
          </a:p>
        </p:txBody>
      </p:sp>
      <p:sp>
        <p:nvSpPr>
          <p:cNvPr id="57" name="Google Shape;672;p99"/>
          <p:cNvSpPr/>
          <p:nvPr/>
        </p:nvSpPr>
        <p:spPr>
          <a:xfrm>
            <a:off x="7041599" y="3659431"/>
            <a:ext cx="4163119" cy="16822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672;p99"/>
          <p:cNvSpPr/>
          <p:nvPr/>
        </p:nvSpPr>
        <p:spPr>
          <a:xfrm>
            <a:off x="1219200" y="5715846"/>
            <a:ext cx="5339255" cy="921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73;p99"/>
          <p:cNvSpPr/>
          <p:nvPr/>
        </p:nvSpPr>
        <p:spPr>
          <a:xfrm>
            <a:off x="879635" y="3644229"/>
            <a:ext cx="5220722" cy="47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7647"/>
              </a:lnSpc>
              <a:buClr>
                <a:srgbClr val="FFFFFF"/>
              </a:buClr>
              <a:buSzPts val="1700"/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Пациент соответствует условиям</a:t>
            </a:r>
          </a:p>
          <a:p>
            <a:pPr lvl="0" algn="ctr">
              <a:lnSpc>
                <a:spcPct val="117647"/>
              </a:lnSpc>
              <a:buClr>
                <a:srgbClr val="FFFFFF"/>
              </a:buClr>
              <a:buSzPts val="1700"/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ее предоставления?</a:t>
            </a:r>
          </a:p>
        </p:txBody>
      </p:sp>
      <p:sp>
        <p:nvSpPr>
          <p:cNvPr id="61" name="Google Shape;673;p99"/>
          <p:cNvSpPr/>
          <p:nvPr/>
        </p:nvSpPr>
        <p:spPr>
          <a:xfrm>
            <a:off x="6821214" y="3702545"/>
            <a:ext cx="4271020" cy="47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7647"/>
              </a:lnSpc>
              <a:buClr>
                <a:srgbClr val="FFFFFF"/>
              </a:buClr>
              <a:buSzPts val="1700"/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Добиваемся обеспечения в рамках оказания ПМП, опираясь на ПГГ, через назначение ЭП решением ВК</a:t>
            </a:r>
          </a:p>
        </p:txBody>
      </p:sp>
      <p:sp>
        <p:nvSpPr>
          <p:cNvPr id="62" name="Google Shape;673;p99"/>
          <p:cNvSpPr/>
          <p:nvPr/>
        </p:nvSpPr>
        <p:spPr>
          <a:xfrm>
            <a:off x="1313793" y="5802478"/>
            <a:ext cx="5171090" cy="47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7647"/>
              </a:lnSpc>
              <a:buClr>
                <a:srgbClr val="FFFFFF"/>
              </a:buClr>
              <a:buSzPts val="1700"/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Добиваемся обеспечения в рамках региональной меры </a:t>
            </a:r>
            <a:r>
              <a:rPr lang="ru-RU" sz="20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соцподдержки</a:t>
            </a:r>
            <a:endParaRPr lang="ru-RU" sz="20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47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12" y="248026"/>
            <a:ext cx="10513168" cy="117718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ПОСЛЕДОВАТЕЛЬНОСТЬ ОБРАЩЕНИЙ ПО ВОПРОСУ ОБЕСПЕЧЕНИЯ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  <p:cxnSp>
        <p:nvCxnSpPr>
          <p:cNvPr id="19" name="Google Shape;676;p99"/>
          <p:cNvCxnSpPr/>
          <p:nvPr/>
        </p:nvCxnSpPr>
        <p:spPr>
          <a:xfrm rot="10800000">
            <a:off x="965200" y="1204504"/>
            <a:ext cx="102258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" name="Google Shape;666;p99"/>
          <p:cNvSpPr/>
          <p:nvPr/>
        </p:nvSpPr>
        <p:spPr>
          <a:xfrm>
            <a:off x="3457904" y="2547387"/>
            <a:ext cx="2509192" cy="2166769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666;p99"/>
          <p:cNvSpPr/>
          <p:nvPr/>
        </p:nvSpPr>
        <p:spPr>
          <a:xfrm>
            <a:off x="8756946" y="4092027"/>
            <a:ext cx="2434054" cy="910898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668;p99"/>
          <p:cNvSpPr/>
          <p:nvPr/>
        </p:nvSpPr>
        <p:spPr>
          <a:xfrm>
            <a:off x="3457904" y="2629085"/>
            <a:ext cx="2334977" cy="207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ВЫШЕСТОЯЩИЙ ОРГАН –</a:t>
            </a:r>
          </a:p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департамент/</a:t>
            </a:r>
          </a:p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министерство здравоохранения региона</a:t>
            </a:r>
          </a:p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endParaRPr lang="ru-RU" sz="1600" b="1" dirty="0">
              <a:solidFill>
                <a:srgbClr val="44546A">
                  <a:lumMod val="50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3970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668;p99"/>
          <p:cNvSpPr/>
          <p:nvPr/>
        </p:nvSpPr>
        <p:spPr>
          <a:xfrm>
            <a:off x="8935949" y="4219247"/>
            <a:ext cx="2246604" cy="78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ПРОКУРАТУРУ, </a:t>
            </a:r>
          </a:p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СУД</a:t>
            </a:r>
          </a:p>
          <a:p>
            <a:pPr marL="13970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665;p99"/>
          <p:cNvSpPr/>
          <p:nvPr/>
        </p:nvSpPr>
        <p:spPr>
          <a:xfrm>
            <a:off x="965200" y="1936187"/>
            <a:ext cx="2308072" cy="1267852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66;p99"/>
          <p:cNvSpPr/>
          <p:nvPr/>
        </p:nvSpPr>
        <p:spPr>
          <a:xfrm>
            <a:off x="6162646" y="2551418"/>
            <a:ext cx="2398750" cy="2162738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667;p99"/>
          <p:cNvSpPr/>
          <p:nvPr/>
        </p:nvSpPr>
        <p:spPr>
          <a:xfrm>
            <a:off x="992466" y="2033119"/>
            <a:ext cx="2307782" cy="96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 ГЛАВНОМУ ВРАЧУ </a:t>
            </a:r>
          </a:p>
          <a:p>
            <a:pPr lvl="0">
              <a:lnSpc>
                <a:spcPct val="128571"/>
              </a:lnSpc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rgbClr val="323F4F"/>
                </a:solidFill>
                <a:latin typeface="Arial"/>
                <a:cs typeface="Arial"/>
                <a:sym typeface="Arial"/>
              </a:rPr>
              <a:t>медицинской </a:t>
            </a:r>
            <a:br>
              <a:rPr lang="ru-RU" sz="1600" b="1" kern="0" dirty="0">
                <a:solidFill>
                  <a:srgbClr val="323F4F"/>
                </a:solidFill>
                <a:latin typeface="Arial"/>
                <a:cs typeface="Arial"/>
                <a:sym typeface="Arial"/>
              </a:rPr>
            </a:br>
            <a:r>
              <a:rPr lang="ru-RU" sz="1600" b="1" kern="0" dirty="0">
                <a:solidFill>
                  <a:srgbClr val="323F4F"/>
                </a:solidFill>
                <a:latin typeface="Arial"/>
                <a:cs typeface="Arial"/>
                <a:sym typeface="Arial"/>
              </a:rPr>
              <a:t>организации</a:t>
            </a:r>
          </a:p>
          <a:p>
            <a:pPr marL="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323F4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668;p99"/>
          <p:cNvSpPr/>
          <p:nvPr/>
        </p:nvSpPr>
        <p:spPr>
          <a:xfrm>
            <a:off x="6211506" y="2629085"/>
            <a:ext cx="2528893" cy="187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НАДЗОРНЫЙ ОРГАН –</a:t>
            </a:r>
          </a:p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Росздравнадзор (Горячая линия </a:t>
            </a:r>
          </a:p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8 800 550 99 03</a:t>
            </a:r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13970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668;p99"/>
          <p:cNvSpPr/>
          <p:nvPr/>
        </p:nvSpPr>
        <p:spPr>
          <a:xfrm>
            <a:off x="911345" y="5162217"/>
            <a:ext cx="10439827" cy="117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kern="0" dirty="0">
                <a:solidFill>
                  <a:srgbClr val="323F4F"/>
                </a:solidFill>
                <a:latin typeface="Arial"/>
                <a:cs typeface="Arial"/>
                <a:sym typeface="Arial"/>
              </a:rPr>
              <a:t>Исковое заявление в суд в защиту нарушенных или оспариваемых социальных прав, свобод и законных интересов гражданина в сфере охраны здоровья </a:t>
            </a:r>
          </a:p>
          <a:p>
            <a:pPr marL="139700" lvl="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kern="0" dirty="0">
                <a:solidFill>
                  <a:srgbClr val="323F4F"/>
                </a:solidFill>
                <a:latin typeface="Arial"/>
                <a:cs typeface="Arial"/>
                <a:sym typeface="Arial"/>
              </a:rPr>
              <a:t>может быть подано прокурором на основании части 1 статьи 45 ГПК РФ</a:t>
            </a: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941630" y="1299842"/>
            <a:ext cx="293961" cy="2792184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61772" y="1286391"/>
            <a:ext cx="297852" cy="12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972255" y="1284677"/>
            <a:ext cx="293961" cy="6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77546" y="1295646"/>
            <a:ext cx="297852" cy="12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91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45" y="548640"/>
            <a:ext cx="10513168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ПОСТАНОВЛЕНИЕМ ПРАВИТЕЛЬСТВА РФ ОТ 22.08.23 №1368 УСТАНОВЛЕНА ВОЗМОЖНОСТЬ ОБЕСПЕЧЕНИЯ ПАЦИЕНТА СПЛП ПО ТОРГОВОМУ НАИМЕНОВАНИЮ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716202"/>
            <a:ext cx="10225136" cy="442179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Допускается использование в описании объекта закупки указания на товарный знак в следующих случаях: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г) осуществление закупки медицинских изделий, </a:t>
            </a:r>
            <a:r>
              <a:rPr lang="ru-RU" b="1" dirty="0"/>
              <a:t>СПЛП, необходимых для назначения пациенту по медицинским показаниям (индивидуальная непереносимость, по жизненным показаниям) по решению врачебной комиссии</a:t>
            </a:r>
            <a:r>
              <a:rPr lang="ru-RU" dirty="0"/>
              <a:t>, которое фиксируется в медицинской документации пациента и журнале врачебной комиссии.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Пункт 1 части 1 статьи 33 Федерального закона от 5 апреля 2013 г. № 44-ФЗ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«О контрактной системе в сфере закупок товаров, работ, услуг для обеспечения государственных и муниципальных нужд»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Перечень указанных медицинских изделий и СПЛП утвержден распоряжением Правительства РФ от 17 января 2024 г. № 40-р,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а Порядок его формирования - </a:t>
            </a:r>
            <a:r>
              <a:rPr lang="ru-RU" b="1" dirty="0"/>
              <a:t>постановлением Правительства РФ от 22 августа 2023 г. № 1368</a:t>
            </a:r>
            <a:r>
              <a:rPr lang="ru-RU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3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45" y="548640"/>
            <a:ext cx="10987851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ПОСТАНОВЛЕНИЕ ПРАВИТЕЛЬСТВА РФ ОТ 22.08.23 №1368 ОПРЕДЕЛЯЕТ МЕХАНИЗМ ВКЛЮЧЕНИЯ СПЛП В ПЕРЕЧЕНЬ МЗ РФ ДЛЯ ЗАКУПКИ ПО ТОРГОВОМУ НАИМЕНОВАНИЮ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658923"/>
            <a:ext cx="10273147" cy="20228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Заявление по форме, утв. приказом МЗ РФ от 13.10.2023  №551н, о включении СПЛП, «необходимого для назначения пациенту по медицинским показаниям (индивидуальная непереносимость, по жизненным показаниям)» по решению врачебной комиссии, в Перечень направляется в МЗ РФ.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МЗ РФ, получив заявление, готовит и проводит комиссию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Внесение изменений в Перечень осуществляется не более чем 2 раза в год.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0C75C21C-2291-17BB-229C-9E3AE1B90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19366"/>
          <a:stretch>
            <a:fillRect/>
          </a:stretch>
        </p:blipFill>
        <p:spPr>
          <a:xfrm>
            <a:off x="2819129" y="3712102"/>
            <a:ext cx="7271927" cy="253090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19A0AA17-214F-2CFA-0FF3-CAFFB5CC77E6}"/>
              </a:ext>
            </a:extLst>
          </p:cNvPr>
          <p:cNvSpPr txBox="1"/>
          <p:nvPr/>
        </p:nvSpPr>
        <p:spPr>
          <a:xfrm>
            <a:off x="777230" y="3712102"/>
            <a:ext cx="2345728" cy="2015936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4985"/>
                </a:solidFill>
              </a:rPr>
              <a:t>Инициатор:</a:t>
            </a:r>
            <a:endParaRPr lang="en-US" sz="2000" dirty="0">
              <a:solidFill>
                <a:srgbClr val="004985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4985"/>
                </a:solidFill>
              </a:rPr>
              <a:t>ФОИВ,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4985"/>
                </a:solidFill>
              </a:rPr>
              <a:t>МЗ регионов,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4985"/>
                </a:solidFill>
              </a:rPr>
              <a:t>ГВС МЗ регионов,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err="1">
                <a:solidFill>
                  <a:srgbClr val="004985"/>
                </a:solidFill>
              </a:rPr>
              <a:t>медорганизации</a:t>
            </a:r>
            <a:endParaRPr lang="ru-RU" sz="2000" dirty="0">
              <a:solidFill>
                <a:srgbClr val="004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1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665" y="276762"/>
            <a:ext cx="9137206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РАБОТАЕТ ЛИ ПОСТАНОВЛЕНИЕ ПРАВИТЕЛЬСТВА РФ ОТ 22.08.23 №1368?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345" y="1282858"/>
            <a:ext cx="10273147" cy="13864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Перечень медицинских изделий, специализированных продуктов лечебного питания, необходимых для назначения пациенту по медицинским показаниям (индивидуальная непереносимость, по жизненным показаниям) по решению врачебной комиссии,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утв. распоряжением Правительства РФ от 17 января 2024 г. № 40-р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31" y="2731540"/>
            <a:ext cx="4822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4985"/>
                </a:solidFill>
              </a:rPr>
              <a:t>Февраль 2024 – 2 наименования</a:t>
            </a:r>
          </a:p>
          <a:p>
            <a:endParaRPr lang="ru-RU" sz="2000" b="1" dirty="0">
              <a:solidFill>
                <a:srgbClr val="00498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2753" y="2731540"/>
            <a:ext cx="4183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4985"/>
                </a:solidFill>
              </a:rPr>
              <a:t>Ноябрь 2025 – 2 наименования</a:t>
            </a:r>
          </a:p>
          <a:p>
            <a:endParaRPr lang="ru-RU" sz="2000" b="1" dirty="0">
              <a:solidFill>
                <a:srgbClr val="00498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6" y="3285260"/>
            <a:ext cx="5091695" cy="28100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7" y="3285260"/>
            <a:ext cx="5091695" cy="281001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2379F40-E1B4-F173-74BE-AA03024DDA7E}"/>
              </a:ext>
            </a:extLst>
          </p:cNvPr>
          <p:cNvSpPr/>
          <p:nvPr/>
        </p:nvSpPr>
        <p:spPr>
          <a:xfrm>
            <a:off x="1652959" y="4767943"/>
            <a:ext cx="1667184" cy="446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DADD7B-9B68-8727-163B-E022A52B22D8}"/>
              </a:ext>
            </a:extLst>
          </p:cNvPr>
          <p:cNvSpPr/>
          <p:nvPr/>
        </p:nvSpPr>
        <p:spPr>
          <a:xfrm>
            <a:off x="1652959" y="5323114"/>
            <a:ext cx="166718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ED4B65-6F29-613E-1085-3B55A7A4C0F5}"/>
              </a:ext>
            </a:extLst>
          </p:cNvPr>
          <p:cNvSpPr/>
          <p:nvPr/>
        </p:nvSpPr>
        <p:spPr>
          <a:xfrm>
            <a:off x="7487702" y="4823097"/>
            <a:ext cx="1667184" cy="446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32F3BE-B94A-7D13-96B2-E136CB41075D}"/>
              </a:ext>
            </a:extLst>
          </p:cNvPr>
          <p:cNvSpPr/>
          <p:nvPr/>
        </p:nvSpPr>
        <p:spPr>
          <a:xfrm>
            <a:off x="7487702" y="5323114"/>
            <a:ext cx="166718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5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45" y="883117"/>
            <a:ext cx="10513168" cy="1114097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ФАКТОРЫ, ВЛИЯЮЩИЕ НА РЕАЛИЗАЦИЮ МЕР СОЦИАЛЬНОЙ ПОДДЕРЖКИ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  <p:cxnSp>
        <p:nvCxnSpPr>
          <p:cNvPr id="19" name="Google Shape;676;p99"/>
          <p:cNvCxnSpPr/>
          <p:nvPr/>
        </p:nvCxnSpPr>
        <p:spPr>
          <a:xfrm rot="10800000">
            <a:off x="911345" y="1973380"/>
            <a:ext cx="102258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" name="Google Shape;666;p99"/>
          <p:cNvSpPr/>
          <p:nvPr/>
        </p:nvSpPr>
        <p:spPr>
          <a:xfrm>
            <a:off x="3506764" y="3279229"/>
            <a:ext cx="2509192" cy="1355833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666;p99"/>
          <p:cNvSpPr/>
          <p:nvPr/>
        </p:nvSpPr>
        <p:spPr>
          <a:xfrm>
            <a:off x="8805458" y="3266308"/>
            <a:ext cx="2503673" cy="1368753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668;p99"/>
          <p:cNvSpPr/>
          <p:nvPr/>
        </p:nvSpPr>
        <p:spPr>
          <a:xfrm>
            <a:off x="3566498" y="3404267"/>
            <a:ext cx="2228193" cy="8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Дефицит финансирования</a:t>
            </a:r>
          </a:p>
          <a:p>
            <a:pPr marL="13970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668;p99"/>
          <p:cNvSpPr/>
          <p:nvPr/>
        </p:nvSpPr>
        <p:spPr>
          <a:xfrm>
            <a:off x="8833941" y="3360575"/>
            <a:ext cx="2475190" cy="78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Недостаточная информированность</a:t>
            </a:r>
          </a:p>
          <a:p>
            <a:pPr marL="13970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665;p99"/>
          <p:cNvSpPr/>
          <p:nvPr/>
        </p:nvSpPr>
        <p:spPr>
          <a:xfrm>
            <a:off x="1003142" y="3279228"/>
            <a:ext cx="2308072" cy="1355834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66;p99"/>
          <p:cNvSpPr/>
          <p:nvPr/>
        </p:nvSpPr>
        <p:spPr>
          <a:xfrm>
            <a:off x="6200413" y="3279228"/>
            <a:ext cx="2420589" cy="1355834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667;p99"/>
          <p:cNvSpPr/>
          <p:nvPr/>
        </p:nvSpPr>
        <p:spPr>
          <a:xfrm>
            <a:off x="1130929" y="3414085"/>
            <a:ext cx="2307782" cy="96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8571"/>
              </a:lnSpc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Проблемы  законодательного регулирования</a:t>
            </a:r>
          </a:p>
          <a:p>
            <a:pPr marL="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323F4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668;p99"/>
          <p:cNvSpPr/>
          <p:nvPr/>
        </p:nvSpPr>
        <p:spPr>
          <a:xfrm>
            <a:off x="6310943" y="3360575"/>
            <a:ext cx="2528893" cy="118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Сложный </a:t>
            </a:r>
          </a:p>
          <a:p>
            <a:pPr marL="13970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механизм </a:t>
            </a:r>
          </a:p>
          <a:p>
            <a:pPr marL="139700" lvl="0">
              <a:lnSpc>
                <a:spcPct val="128571"/>
              </a:lnSpc>
              <a:buClr>
                <a:srgbClr val="323F4F"/>
              </a:buClr>
              <a:buSzPts val="1400"/>
              <a:defRPr/>
            </a:pPr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реализации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06887" y="2037619"/>
            <a:ext cx="297852" cy="12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0559" y="2020139"/>
            <a:ext cx="297852" cy="12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08252" y="2033058"/>
            <a:ext cx="297852" cy="12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71510" y="2014189"/>
            <a:ext cx="297852" cy="12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16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326310"/>
            <a:ext cx="9721080" cy="985381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ИНФОРМИРОВАНИЕ ПАЦИЕНТА - ОБЯЗАННОСТЬ ЛЕЧАЩЕГО ВРАЧА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559496" y="1630036"/>
            <a:ext cx="983768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Лечащий врач, рекомендуя пациенту лекарственный препарат, медицинское изделие, </a:t>
            </a:r>
            <a:br>
              <a:rPr lang="ru-RU" dirty="0"/>
            </a:br>
            <a:r>
              <a:rPr lang="ru-RU" b="1" dirty="0"/>
              <a:t>специализированный продукт лечебного питания </a:t>
            </a:r>
            <a:r>
              <a:rPr lang="ru-RU" dirty="0"/>
              <a:t>или заменитель грудного молока, </a:t>
            </a: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обязан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информировать пациента о возможности получения</a:t>
            </a:r>
            <a:r>
              <a:rPr lang="ru-RU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им соответствующих лекарственного препарата, медицинского изделия, </a:t>
            </a:r>
            <a:br>
              <a:rPr lang="ru-RU" dirty="0"/>
            </a:br>
            <a:r>
              <a:rPr lang="ru-RU" b="1" dirty="0"/>
              <a:t>специализированного продукта лечебного питания </a:t>
            </a:r>
            <a:r>
              <a:rPr lang="ru-RU" dirty="0"/>
              <a:t>или заменителя грудного молока </a:t>
            </a: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без взимания платы </a:t>
            </a:r>
            <a:r>
              <a:rPr lang="ru-RU" dirty="0"/>
              <a:t>в соответствии с законодательством Российской Федерации.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Часть 4 статьи 70 Федерального закона от 21 ноября 2011 г. № 323-ФЗ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«Об основах охраны здоровья граждан в Российской Федерации»</a:t>
            </a:r>
          </a:p>
        </p:txBody>
      </p:sp>
      <p:pic>
        <p:nvPicPr>
          <p:cNvPr id="3" name="Picture 2" descr="E:\РАБОТА\3 конгресс ВСП\2025\XVI Конгресс шаблон презентации\элементы презентации\06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4799" y="212229"/>
            <a:ext cx="793121" cy="793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30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841" y="188640"/>
            <a:ext cx="10987851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ОТКРЫТЫЕ ВОПРОСЫ. ФЕДЕРАЛЬНЫЙ УРОВЕНЬ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6841" y="1087398"/>
            <a:ext cx="10283658" cy="56417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Терминология в сфере применения СПЛП  и обеспечения им не проработана, например, в законодательстве не определено понятие «группа СПЛП», используемое в постановлении Правительства РФ от 22 августа 2023 г. № 1368.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Клинические рекомендации по ряду заболеваний не утверждены или не содержат рекомендаций по применению СПЛП/лечебного (</a:t>
            </a:r>
            <a:r>
              <a:rPr lang="ru-RU" dirty="0" err="1"/>
              <a:t>энтерального</a:t>
            </a:r>
            <a:r>
              <a:rPr lang="ru-RU" dirty="0"/>
              <a:t>) питания. Крайне необходимы клинические рекомендации по БЭН.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Отсутствие лечебного (</a:t>
            </a:r>
            <a:r>
              <a:rPr lang="ru-RU" dirty="0" err="1"/>
              <a:t>энтерального</a:t>
            </a:r>
            <a:r>
              <a:rPr lang="ru-RU" dirty="0"/>
              <a:t>) питания в стандартах оказания медицинской помощи по ряду заболеваний.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Обеспечение детей-инвалидов СПЛП в рамках НСУ за счет федерального бюджета ограничено лишь несколькими </a:t>
            </a:r>
            <a:r>
              <a:rPr lang="ru-RU" dirty="0" err="1"/>
              <a:t>орфанными</a:t>
            </a:r>
            <a:r>
              <a:rPr lang="ru-RU" dirty="0"/>
              <a:t> заболеваниями. Правила формирования Перечня СПЛП для детей-инвалидов, утв. распоряжением Правительства РФ от 11 декабря 2023 г. N 3551-р, требуют пересмотра.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Не утвержден порядок назначения СПЛП, в том числе по «жизненным показаниям».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Не определено, каковы критерии включения СПЛП, необходимых для назначения пациенту по медицинским показаниям (индивидуальная непереносимость, по жизненным показаниям)  в Перечень, утв. распоряжением Правительства РФ от 17 января 2024 г. № 40-р.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5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447B-741E-6BFC-A6FB-B649FBAF7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92AC2DC-4722-348A-9D7E-9D5F1474F5C4}"/>
              </a:ext>
            </a:extLst>
          </p:cNvPr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>
              <a:extLst>
                <a:ext uri="{FF2B5EF4-FFF2-40B4-BE49-F238E27FC236}">
                  <a16:creationId xmlns:a16="http://schemas.microsoft.com/office/drawing/2014/main" id="{B660FE0C-1B3E-6837-7583-330470E6A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>
              <a:extLst>
                <a:ext uri="{FF2B5EF4-FFF2-40B4-BE49-F238E27FC236}">
                  <a16:creationId xmlns:a16="http://schemas.microsoft.com/office/drawing/2014/main" id="{E9E47B8E-51DD-5CB1-6066-2D204398B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>
              <a:extLst>
                <a:ext uri="{FF2B5EF4-FFF2-40B4-BE49-F238E27FC236}">
                  <a16:creationId xmlns:a16="http://schemas.microsoft.com/office/drawing/2014/main" id="{0AA7E1AD-AFF2-0165-7C82-2885BAD88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>
              <a:extLst>
                <a:ext uri="{FF2B5EF4-FFF2-40B4-BE49-F238E27FC236}">
                  <a16:creationId xmlns:a16="http://schemas.microsoft.com/office/drawing/2014/main" id="{B409BC06-73A8-7832-5691-FD4A1234C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845EE0-57E1-1CB1-27C4-62AB9FD1963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E8B73-E452-EA21-97DB-D9CAC70C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58" y="5467968"/>
            <a:ext cx="10972800" cy="670032"/>
          </a:xfrm>
        </p:spPr>
        <p:txBody>
          <a:bodyPr/>
          <a:lstStyle/>
          <a:p>
            <a:r>
              <a:rPr lang="ru-RU" dirty="0"/>
              <a:t>МАТЕРИАЛ ПОДГОТОВЛЕН ПРИ ПОДДЕРЖКЕ КОМПАНИИ ООО «НУТРИЦИЯ».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BB520D-6B22-7F26-FD15-3F30BD43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45" y="337140"/>
            <a:ext cx="10671055" cy="1143000"/>
          </a:xfrm>
        </p:spPr>
        <p:txBody>
          <a:bodyPr/>
          <a:lstStyle/>
          <a:p>
            <a:pPr algn="l"/>
            <a:r>
              <a:rPr lang="ru-RU" dirty="0" smtClean="0"/>
              <a:t>РАССМАТРИВАЕМЫЕ ВОПРОСЫ:</a:t>
            </a:r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11345" y="1476703"/>
            <a:ext cx="10671056" cy="390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D9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49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663A4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98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Назначение специализированных продуктов лечебного питания и обеспечение ими- пробелы нормативно-правового регулирования.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Обеспечение </a:t>
            </a:r>
            <a:r>
              <a:rPr lang="ru-RU" dirty="0" smtClean="0"/>
              <a:t>специализированными продуктами </a:t>
            </a:r>
            <a:r>
              <a:rPr lang="ru-RU" dirty="0"/>
              <a:t>лечебного </a:t>
            </a:r>
            <a:r>
              <a:rPr lang="ru-RU" dirty="0" smtClean="0"/>
              <a:t>питания в стационаре и на амбулаторном этапе лечения.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Региональные </a:t>
            </a:r>
            <a:r>
              <a:rPr lang="ru-RU" dirty="0"/>
              <a:t>практики по обеспечению детей и взрослых лечебным питанием на </a:t>
            </a:r>
            <a:r>
              <a:rPr lang="ru-RU" dirty="0" smtClean="0"/>
              <a:t>дому- примеры и проблематика.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Маршрутизация пациента по обеспечению лечебным питанием.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Как может быть реализовано право пациента получать именно то питание, которое назначено решением врачебной </a:t>
            </a:r>
            <a:r>
              <a:rPr lang="ru-RU" dirty="0" smtClean="0"/>
              <a:t>комиссии</a:t>
            </a:r>
            <a:r>
              <a:rPr lang="ru-RU" dirty="0"/>
              <a:t>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Насколько работоспособно </a:t>
            </a:r>
            <a:r>
              <a:rPr lang="ru-RU" dirty="0" smtClean="0"/>
              <a:t>постановление </a:t>
            </a:r>
            <a:r>
              <a:rPr lang="ru-RU" dirty="0"/>
              <a:t>Правительства РФ от 22 августа 2023 г. № </a:t>
            </a:r>
            <a:r>
              <a:rPr lang="ru-RU" dirty="0" smtClean="0"/>
              <a:t>1368?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Открытые 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0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265256"/>
            <a:ext cx="10987851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ОТКРЫТЫЕ ВОПРОСЫ. РЕГИОНАЛЬНЫЙ УРОВЕНЬ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345256"/>
            <a:ext cx="11207776" cy="3804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Отсутствие в большинстве субъектов РФ нормативно-правового регулирования порядка обеспечения продуктами лечебного (</a:t>
            </a:r>
            <a:r>
              <a:rPr lang="ru-RU" dirty="0" err="1"/>
              <a:t>энтерального</a:t>
            </a:r>
            <a:r>
              <a:rPr lang="ru-RU" dirty="0"/>
              <a:t>) питания при оказании ПМП. Уже действующие региональные практики разнородны, имеют недостатки.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Недостаток средств для финансирования обеспечения продуктами лечебного (</a:t>
            </a:r>
            <a:r>
              <a:rPr lang="ru-RU" dirty="0" err="1"/>
              <a:t>энтерального</a:t>
            </a:r>
            <a:r>
              <a:rPr lang="ru-RU" dirty="0"/>
              <a:t>) питания во многих регионах.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Длительный и сложный процесс закупки продуктов лечебного (</a:t>
            </a:r>
            <a:r>
              <a:rPr lang="ru-RU" dirty="0" err="1"/>
              <a:t>энтерального</a:t>
            </a:r>
            <a:r>
              <a:rPr lang="ru-RU" dirty="0"/>
              <a:t>) питания, логистические и организационные проблемы внутри регионов.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Плохая информированность по вопросам назначения лечебного питания у врачей и чиновников на всех уровнях.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Административные барьеры в обеспечении на уровне поликлинического звена.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Недостаточное взаимодействие между первичной медико-санитарной и паллиативной службами.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4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22598" y="1953056"/>
              <a:ext cx="1980000" cy="1980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9697" y="2358008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0" dirty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БЛАГОДАРЮ ЗА ВНИМАНИЕ!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230886" y="3857932"/>
            <a:ext cx="4407603" cy="13919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D9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49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663A4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98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Служба сопровождения случая (дети)</a:t>
            </a:r>
          </a:p>
          <a:p>
            <a:pPr marL="0" indent="0">
              <a:buNone/>
            </a:pPr>
            <a:r>
              <a:rPr lang="ru-RU" dirty="0"/>
              <a:t>Благотворительного фонда помощи </a:t>
            </a:r>
            <a:br>
              <a:rPr lang="ru-RU" dirty="0"/>
            </a:br>
            <a:r>
              <a:rPr lang="ru-RU" dirty="0"/>
              <a:t>хосписам «Вера»</a:t>
            </a:r>
          </a:p>
          <a:p>
            <a:pPr marL="0" indent="0">
              <a:buNone/>
            </a:pPr>
            <a:r>
              <a:rPr lang="ru-RU" b="1" dirty="0"/>
              <a:t>deti@fondvera.ru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2" name="Google Shape;461;p86" descr="logi.png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002877" y="5249854"/>
            <a:ext cx="2506803" cy="606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64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903518" y="6559550"/>
              <a:ext cx="2232248" cy="27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300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sz="1300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  <p:pic>
          <p:nvPicPr>
            <p:cNvPr id="12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252364" y="0"/>
              <a:ext cx="938049" cy="468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259755"/>
            <a:ext cx="9721080" cy="126876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СПЕЦИАЛИЗИРОВАННЫЕ ПРОДУКТЫ ЛЕЧЕБНОГО ПИТАНИЯ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559496" y="1630036"/>
            <a:ext cx="9869215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Специализированные продукты лечебного питания </a:t>
            </a:r>
            <a:r>
              <a:rPr lang="ru-RU" dirty="0"/>
              <a:t>(СПЛП) - пищевые продукты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с установленным химическим составом, энергетической ценностью и физическими свойствами, доказанным лечебным эффектом,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которые оказывают специфическое влияние на восстановление нарушенных или утраченных в результате заболевания функций организма, профилактику этих нарушений,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а также на повышение адаптивных возможностей организма.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Статья 39 Федерального закона от 21 ноября 2011 г. № 323-ФЗ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«Об основах охраны здоровья граждан в Российской Федерации»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3" name="Picture 2" descr="E:\РАБОТА\3 конгресс ВСП\2025\XVI Конгресс шаблон презентации\элементы презентации\06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6978" y="259755"/>
            <a:ext cx="744508" cy="744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78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68640"/>
            <a:ext cx="10513168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ПОРЯДОК ОБЕСПЕЧЕНИЯ ЛЕЧЕБНЫМ ПИТАНИЕМ В СТАЦИОНАРЕ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709449"/>
            <a:ext cx="10801201" cy="49685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Утвержден </a:t>
            </a:r>
            <a:r>
              <a:rPr lang="ru-RU" b="1" dirty="0"/>
              <a:t>приказом Министерства здравоохранения РФ от 23 сентября 2020 г. №1008н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/>
              <a:t>«Об утверждении порядка обеспечения пациентов лечебным питанием».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Лечебное питание организуется и оказывается в соответствии с настоящим порядком,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на основе клинических рекомендаций и с учетом стандартов медицинской помощи, включающих в себя виды лечебного питания, в том числе СПЛП.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Обеспечение пациентов лечебным питанием в медицинских организациях осуществляется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также в соответствии с </a:t>
            </a:r>
            <a:r>
              <a:rPr lang="ru-RU" b="1" dirty="0"/>
              <a:t>приказом Министерства здравоохранения Российской Федерации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от 5 августа 2003 г. № 330 «О мерах по совершенствованию лечебного питания в лечебно-профилактических учреждениях Российской Федерации»</a:t>
            </a:r>
            <a:r>
              <a:rPr lang="ru-RU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Приложение №</a:t>
            </a:r>
            <a:r>
              <a:rPr lang="en-US" dirty="0"/>
              <a:t> 5</a:t>
            </a:r>
            <a:r>
              <a:rPr lang="ru-RU" dirty="0"/>
              <a:t> которого содержит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Инструкцию по организации </a:t>
            </a:r>
            <a:r>
              <a:rPr lang="ru-RU" dirty="0" err="1"/>
              <a:t>энтерального</a:t>
            </a:r>
            <a:r>
              <a:rPr lang="ru-RU" dirty="0"/>
              <a:t> питания в лечебно-профилактических учреждениях.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0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548640"/>
            <a:ext cx="10513168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ЕСЛИ СПЛП НЕ ВКЛЮЧЕН В КЛИНИЧЕСКИЕ РЕКОМЕНДАЦИИ</a:t>
            </a:r>
            <a:br>
              <a:rPr lang="ru-RU" dirty="0"/>
            </a:br>
            <a:r>
              <a:rPr lang="ru-RU" dirty="0"/>
              <a:t>И СТАНДАРТ ОКАЗАНИЯ МЕДИЦИНСКОЙ ПОМОЩИ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902274"/>
            <a:ext cx="9621506" cy="37357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Назначение и применение лекарственных препаратов, медицинских изделий и специализированных продуктов лечебного питания,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не входящих в соответствующий стандарт медицинской помощи или не предусмотренных соответствующей клинической рекомендацией,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допускается при наличии медицинских показаний (индивидуальной непереносимости, по жизненным показаниям) по решению врачебной комиссии.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Часть 15 статьи 37 Федерального закона от 21 ноября 2011 г. № 323-ФЗ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«Об основах охраны здоровья граждан в Российской Федерации»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1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45" y="275879"/>
            <a:ext cx="10513168" cy="1092231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ОБЕСПЕЧЕНИЕ СПЛП НА АМБУЛАТОРНОМ ЭТАПЕ ЛЕЧЕНИЯ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cs typeface="Gotham Pro" pitchFamily="2" charset="0"/>
            </a:endParaRPr>
          </a:p>
        </p:txBody>
      </p:sp>
      <p:pic>
        <p:nvPicPr>
          <p:cNvPr id="14" name="Google Shape;663;p99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918879" y="1265443"/>
            <a:ext cx="310099" cy="746084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sp>
        <p:nvSpPr>
          <p:cNvPr id="15" name="Google Shape;670;p99"/>
          <p:cNvSpPr/>
          <p:nvPr/>
        </p:nvSpPr>
        <p:spPr>
          <a:xfrm>
            <a:off x="957353" y="2011527"/>
            <a:ext cx="3138294" cy="12050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71;p99"/>
          <p:cNvSpPr/>
          <p:nvPr/>
        </p:nvSpPr>
        <p:spPr>
          <a:xfrm>
            <a:off x="739663" y="2075897"/>
            <a:ext cx="3567900" cy="1092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Quattrocento Sans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 счет федерального бюджета в рамках </a:t>
            </a:r>
          </a:p>
          <a:p>
            <a:pPr marL="0" marR="0" lvl="0" indent="0" algn="ctr" defTabSz="914400" rtl="0" eaLnBrk="1" fontAlgn="auto" latinLnBrk="0" hangingPunct="1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Quattrocento Sans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набора социальных услуг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1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59449" y="1265443"/>
            <a:ext cx="310099" cy="746084"/>
          </a:xfrm>
          <a:prstGeom prst="rect">
            <a:avLst/>
          </a:prstGeom>
        </p:spPr>
      </p:pic>
      <p:pic>
        <p:nvPicPr>
          <p:cNvPr id="22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68562" y="3213550"/>
            <a:ext cx="310099" cy="746084"/>
          </a:xfrm>
          <a:prstGeom prst="rect">
            <a:avLst/>
          </a:prstGeom>
        </p:spPr>
      </p:pic>
      <p:pic>
        <p:nvPicPr>
          <p:cNvPr id="25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07286" y="4487619"/>
            <a:ext cx="310099" cy="746084"/>
          </a:xfrm>
          <a:prstGeom prst="rect">
            <a:avLst/>
          </a:prstGeom>
        </p:spPr>
      </p:pic>
      <p:pic>
        <p:nvPicPr>
          <p:cNvPr id="26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86053" y="4487619"/>
            <a:ext cx="310099" cy="746084"/>
          </a:xfrm>
          <a:prstGeom prst="rect">
            <a:avLst/>
          </a:prstGeom>
        </p:spPr>
      </p:pic>
      <p:pic>
        <p:nvPicPr>
          <p:cNvPr id="27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750793" y="2565913"/>
            <a:ext cx="310099" cy="725439"/>
          </a:xfrm>
          <a:prstGeom prst="rect">
            <a:avLst/>
          </a:prstGeom>
        </p:spPr>
      </p:pic>
      <p:pic>
        <p:nvPicPr>
          <p:cNvPr id="28" name="Google Shape;663;p99"/>
          <p:cNvPicPr preferRelativeResize="0"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258411" y="2557016"/>
            <a:ext cx="310099" cy="743232"/>
          </a:xfrm>
          <a:prstGeom prst="rect">
            <a:avLst/>
          </a:prstGeom>
        </p:spPr>
      </p:pic>
      <p:sp>
        <p:nvSpPr>
          <p:cNvPr id="29" name="Google Shape;666;p99"/>
          <p:cNvSpPr/>
          <p:nvPr/>
        </p:nvSpPr>
        <p:spPr>
          <a:xfrm>
            <a:off x="4597493" y="3312838"/>
            <a:ext cx="3713575" cy="1456351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sz="15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666;p99"/>
          <p:cNvSpPr/>
          <p:nvPr/>
        </p:nvSpPr>
        <p:spPr>
          <a:xfrm>
            <a:off x="8535141" y="3312838"/>
            <a:ext cx="2934491" cy="1753148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sz="15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668;p99"/>
          <p:cNvSpPr/>
          <p:nvPr/>
        </p:nvSpPr>
        <p:spPr>
          <a:xfrm>
            <a:off x="4597492" y="3389089"/>
            <a:ext cx="3631486" cy="1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рамках дополнительной меры социальной поддержки, установленной региональным законодательством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668;p99"/>
          <p:cNvSpPr/>
          <p:nvPr/>
        </p:nvSpPr>
        <p:spPr>
          <a:xfrm>
            <a:off x="8550979" y="3389089"/>
            <a:ext cx="2816031" cy="15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 основании решения врачебной комиссии по жизненным показаниям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39700" marR="0" lvl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lang="ru-RU" sz="1600" b="1" kern="0" dirty="0">
                <a:solidFill>
                  <a:srgbClr val="323F4F"/>
                </a:solidFill>
                <a:latin typeface="Arial"/>
                <a:cs typeface="Arial"/>
                <a:sym typeface="Arial"/>
              </a:rPr>
              <a:t>(в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том числе по решению суда)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672;p99"/>
          <p:cNvSpPr/>
          <p:nvPr/>
        </p:nvSpPr>
        <p:spPr>
          <a:xfrm>
            <a:off x="4825954" y="2015187"/>
            <a:ext cx="6365046" cy="697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673;p99"/>
          <p:cNvSpPr/>
          <p:nvPr/>
        </p:nvSpPr>
        <p:spPr>
          <a:xfrm>
            <a:off x="5879872" y="2149130"/>
            <a:ext cx="4078014" cy="47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Quattrocento Sans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 счет бюджета субъекта РФ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665;p99"/>
          <p:cNvSpPr/>
          <p:nvPr/>
        </p:nvSpPr>
        <p:spPr>
          <a:xfrm>
            <a:off x="739663" y="3962389"/>
            <a:ext cx="3596316" cy="2382875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sz="15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66;p99"/>
          <p:cNvSpPr/>
          <p:nvPr/>
        </p:nvSpPr>
        <p:spPr>
          <a:xfrm>
            <a:off x="4513410" y="5230016"/>
            <a:ext cx="1876879" cy="1486094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sz="15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666;p99"/>
          <p:cNvSpPr/>
          <p:nvPr/>
        </p:nvSpPr>
        <p:spPr>
          <a:xfrm>
            <a:off x="6633499" y="5238998"/>
            <a:ext cx="2008892" cy="1477112"/>
          </a:xfrm>
          <a:prstGeom prst="rect">
            <a:avLst/>
          </a:prstGeom>
          <a:solidFill>
            <a:srgbClr val="D5E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500"/>
              <a:buFont typeface="Calibri"/>
              <a:buNone/>
            </a:pPr>
            <a:endParaRPr sz="15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667;p99"/>
          <p:cNvSpPr/>
          <p:nvPr/>
        </p:nvSpPr>
        <p:spPr>
          <a:xfrm>
            <a:off x="739662" y="4039519"/>
            <a:ext cx="3549675" cy="230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 Перечню СПЛП, утвержденному распоряжением Правительства РФ</a:t>
            </a:r>
          </a:p>
          <a:p>
            <a:pPr marL="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 11.12.2023 г. № 3551-р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323F4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kern="0" dirty="0" smtClean="0">
                <a:solidFill>
                  <a:srgbClr val="323F4F"/>
                </a:solidFill>
                <a:latin typeface="Arial"/>
                <a:cs typeface="Arial"/>
                <a:sym typeface="Arial"/>
              </a:rPr>
              <a:t>(</a:t>
            </a:r>
            <a:r>
              <a:rPr lang="ru-RU" sz="1600" b="1" kern="0" dirty="0">
                <a:solidFill>
                  <a:srgbClr val="323F4F"/>
                </a:solidFill>
                <a:latin typeface="Arial"/>
                <a:cs typeface="Arial"/>
                <a:sym typeface="Arial"/>
              </a:rPr>
              <a:t>только дети-инвалиды с несколькими орфанными заболеваниями)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323F4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668;p99"/>
          <p:cNvSpPr/>
          <p:nvPr/>
        </p:nvSpPr>
        <p:spPr>
          <a:xfrm>
            <a:off x="4513411" y="5310870"/>
            <a:ext cx="1891030" cy="132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 оказании паллиативной медицинской помощи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668;p99"/>
          <p:cNvSpPr/>
          <p:nvPr/>
        </p:nvSpPr>
        <p:spPr>
          <a:xfrm>
            <a:off x="6516250" y="5310870"/>
            <a:ext cx="2243389" cy="117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 иным основаниям </a:t>
            </a:r>
          </a:p>
          <a:p>
            <a:pPr marL="139700" marR="0" lvl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(не связано </a:t>
            </a:r>
          </a:p>
          <a:p>
            <a:pPr marL="139700" marR="0" lvl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23F4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 оказанием ПМП)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3" name="Google Shape;676;p99"/>
          <p:cNvCxnSpPr/>
          <p:nvPr/>
        </p:nvCxnSpPr>
        <p:spPr>
          <a:xfrm rot="10800000">
            <a:off x="1127116" y="1252853"/>
            <a:ext cx="102258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5534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3" y="360000"/>
            <a:ext cx="10827568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ПРОГРАММА ГОСУДАРСТВЕННЫХ ГАРАНТИЙ БЕСПЛАТНОГО ОКАЗАНИЯ ГРАЖДАНАМ МЕДИЦИНСКОЙ ПОМОЩИ НА 2025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462767"/>
            <a:ext cx="10273147" cy="37357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Раздел V. Финансовое обеспечение Программы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«За счет бюджетных ассигнований бюджетов субъектов Российской Федерации осуществляются: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... предоставление </a:t>
            </a:r>
            <a:r>
              <a:rPr lang="ru-RU" b="1" dirty="0"/>
              <a:t>в рамках оказания паллиативной медицинской помощи</a:t>
            </a:r>
            <a:r>
              <a:rPr lang="ru-RU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том числе детям, для использования на дому медицинских изделий, предназначенных для поддержания функций органов и систем организма человека, по перечню, утверждаемому Министерством здравоохранения Российской Федерации,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а также </a:t>
            </a:r>
            <a:r>
              <a:rPr lang="ru-RU" b="1" dirty="0"/>
              <a:t>обеспечение при посещениях на дому </a:t>
            </a:r>
            <a:r>
              <a:rPr lang="ru-RU" dirty="0"/>
              <a:t>лекарственными препаратами для обезболивания, включая наркотические лекарственные препараты и психотропные лекарственные препараты, </a:t>
            </a:r>
            <a:r>
              <a:rPr lang="ru-RU" b="1" dirty="0"/>
              <a:t>и продуктами лечебного (</a:t>
            </a:r>
            <a:r>
              <a:rPr lang="ru-RU" b="1" dirty="0" err="1"/>
              <a:t>энтерального</a:t>
            </a:r>
            <a:r>
              <a:rPr lang="ru-RU" b="1" dirty="0"/>
              <a:t>) питания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с учетом предоставления медицинских изделий, лекарственных препаратов и продуктов лечебного (</a:t>
            </a:r>
            <a:r>
              <a:rPr lang="ru-RU" dirty="0" err="1"/>
              <a:t>энтерального</a:t>
            </a:r>
            <a:r>
              <a:rPr lang="ru-RU" dirty="0"/>
              <a:t>) питания ветеранам боевых действий во внеочередном порядке;...»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Постановление Правительства РФ от 27 декабря 2024 г. № 1940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1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60000"/>
            <a:ext cx="10987851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ПРИМЕРЫ РЕГУЛИРОВАНИЯ ОБЕСПЕЧЕНИЯ НА УРОВНЕ СУБЪЕКТОВ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699858"/>
            <a:ext cx="10777644" cy="36469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b="1" dirty="0"/>
              <a:t>СВЕРДЛОВСКАЯ ОБЛАСТЬ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ДЕТИ</a:t>
            </a:r>
            <a:r>
              <a:rPr lang="ru-RU" dirty="0"/>
              <a:t>   Постановление Правительства Свердловской области от 29.12.2021 № 987-ПП,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dirty="0"/>
              <a:t>Порядок обеспечения утвержден приказом Министерства здравоохранения </a:t>
            </a:r>
          </a:p>
          <a:p>
            <a:pPr marL="7143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Свердловской области от 10 марта 2022 года № 442-п.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ВЗРОСЛЫЕ</a:t>
            </a:r>
            <a:r>
              <a:rPr lang="ru-RU" dirty="0"/>
              <a:t> Постановление Правительства Свердловской области от 15 августа 2024 г. № 533-ПП,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dirty="0"/>
              <a:t>Порядок обеспечения утвержден приказом Министерства здравоохранения 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dirty="0"/>
              <a:t>Свердловской области от 16 августа 2024 года № 1925-п.</a:t>
            </a:r>
          </a:p>
          <a:p>
            <a:pPr marL="630238" indent="0">
              <a:spcBef>
                <a:spcPts val="0"/>
              </a:spcBef>
              <a:buNone/>
            </a:pPr>
            <a:endParaRPr lang="ru-RU" dirty="0"/>
          </a:p>
          <a:p>
            <a:pPr marL="630238" indent="0">
              <a:spcBef>
                <a:spcPts val="0"/>
              </a:spcBef>
              <a:buNone/>
            </a:pPr>
            <a:r>
              <a:rPr lang="ru-RU" b="1" dirty="0"/>
              <a:t>Основание - нуждаемость пациента в оказании ПМП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7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60000"/>
            <a:ext cx="10987851" cy="10800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ПРИМЕРЫ РЕГУЛИРОВАНИЯ ОБЕСПЕЧЕНИЯ НА УРОВНЕ СУБЪЕКТОВ РФ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408552"/>
            <a:ext cx="10273147" cy="17061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b="1" dirty="0"/>
              <a:t>г. САНКТ-ПЕТЕРБУРГ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Закон Санкт-Петербурга от 22 ноября 2011 г. № 728-132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«Социальный кодекс Санкт-Петербурга».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ДЕТИ: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4312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5A5D6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14C7D"/>
                </a:solidFill>
                <a:effectLst/>
                <a:uLnTx/>
                <a:uFillTx/>
                <a:latin typeface="Gotham Pro" pitchFamily="2" charset="0"/>
                <a:ea typeface="+mn-ea"/>
                <a:cs typeface="Gotham Pro" pitchFamily="2" charset="0"/>
              </a:rPr>
              <a:t>congress-vsp.ru/xvi/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14C7D"/>
              </a:solidFill>
              <a:effectLst/>
              <a:uLnTx/>
              <a:uFillTx/>
              <a:latin typeface="Gotham Pro" pitchFamily="2" charset="0"/>
              <a:ea typeface="+mn-ea"/>
              <a:cs typeface="Gotham Pr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345" y="3162877"/>
            <a:ext cx="8888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с синдромом короткой кишки, </a:t>
            </a:r>
            <a:r>
              <a:rPr lang="ru-RU" sz="2000" dirty="0" err="1">
                <a:solidFill>
                  <a:srgbClr val="004985"/>
                </a:solidFill>
              </a:rPr>
              <a:t>муковисцидозом</a:t>
            </a:r>
            <a:r>
              <a:rPr lang="ru-RU" sz="2000" dirty="0">
                <a:solidFill>
                  <a:srgbClr val="004985"/>
                </a:solidFill>
              </a:rPr>
              <a:t>, нуждающиеся по жизненным показаниям в клиническом </a:t>
            </a:r>
            <a:r>
              <a:rPr lang="ru-RU" sz="2000" dirty="0" err="1">
                <a:solidFill>
                  <a:srgbClr val="004985"/>
                </a:solidFill>
              </a:rPr>
              <a:t>энтеральном</a:t>
            </a:r>
            <a:r>
              <a:rPr lang="ru-RU" sz="2000" dirty="0">
                <a:solidFill>
                  <a:srgbClr val="004985"/>
                </a:solidFill>
              </a:rPr>
              <a:t> или парентеральном питании в домашних условиях;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4985"/>
                </a:solidFill>
              </a:rPr>
              <a:t>с инвалидностью, нуждающимся по жизненным показаниям в СПЛП, не входящих в соответствующий стандарт медицинской помощи или не предусмотренных соответствующей клинической рекомендацией.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345" y="5233023"/>
            <a:ext cx="974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985"/>
                </a:solidFill>
              </a:rPr>
              <a:t>Основание - наличие определенного заболевания или инвалидности</a:t>
            </a:r>
          </a:p>
        </p:txBody>
      </p:sp>
    </p:spTree>
    <p:extLst>
      <p:ext uri="{BB962C8B-B14F-4D97-AF65-F5344CB8AC3E}">
        <p14:creationId xmlns:p14="http://schemas.microsoft.com/office/powerpoint/2010/main" val="518514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720ed5e-c545-46eb-99a5-958dd333e9f2}" enabled="0" method="" siteId="{4720ed5e-c545-46eb-99a5-958dd333e9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1858</Words>
  <Application>Microsoft Office PowerPoint</Application>
  <PresentationFormat>Широкоэкранный</PresentationFormat>
  <Paragraphs>207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Gotham Pro</vt:lpstr>
      <vt:lpstr>Gotham Pro Medium</vt:lpstr>
      <vt:lpstr>Quattrocento Sans</vt:lpstr>
      <vt:lpstr>Segoe UI</vt:lpstr>
      <vt:lpstr>Wingdings</vt:lpstr>
      <vt:lpstr>1_Тема Office</vt:lpstr>
      <vt:lpstr>Индивидуальный подход в обеспечении  специализированными продуктами лечебного питания:  как работает постановление Правительства РФ  от 22 августа 2023 г № 1368</vt:lpstr>
      <vt:lpstr>РАССМАТРИВАЕМЫЕ ВОПРОСЫ:</vt:lpstr>
      <vt:lpstr>СПЕЦИАЛИЗИРОВАННЫЕ ПРОДУКТЫ ЛЕЧЕБНОГО ПИТАНИЯ</vt:lpstr>
      <vt:lpstr>ПОРЯДОК ОБЕСПЕЧЕНИЯ ЛЕЧЕБНЫМ ПИТАНИЕМ В СТАЦИОНАРЕ</vt:lpstr>
      <vt:lpstr>ЕСЛИ СПЛП НЕ ВКЛЮЧЕН В КЛИНИЧЕСКИЕ РЕКОМЕНДАЦИИ И СТАНДАРТ ОКАЗАНИЯ МЕДИЦИНСКОЙ ПОМОЩИ </vt:lpstr>
      <vt:lpstr>ОБЕСПЕЧЕНИЕ СПЛП НА АМБУЛАТОРНОМ ЭТАПЕ ЛЕЧЕНИЯ</vt:lpstr>
      <vt:lpstr>ПРОГРАММА ГОСУДАРСТВЕННЫХ ГАРАНТИЙ БЕСПЛАТНОГО ОКАЗАНИЯ ГРАЖДАНАМ МЕДИЦИНСКОЙ ПОМОЩИ НА 2025 ГОД</vt:lpstr>
      <vt:lpstr>ПРИМЕРЫ РЕГУЛИРОВАНИЯ ОБЕСПЕЧЕНИЯ НА УРОВНЕ СУБЪЕКТОВ РФ</vt:lpstr>
      <vt:lpstr>ПРИМЕРЫ РЕГУЛИРОВАНИЯ ОБЕСПЕЧЕНИЯ НА УРОВНЕ СУБЪЕКТОВ РФ</vt:lpstr>
      <vt:lpstr>ПРИМЕРЫ РЕГУЛИРОВАНИЯ ОБЕСПЕЧЕНИЯ НА УРОВНЕ СУБЪЕКТОВ РФ</vt:lpstr>
      <vt:lpstr>ПРИМЕРЫ РЕГУЛИРОВАНИЯ ОБЕСПЕЧЕНИЯ НА УРОВНЕ СУБЪЕКТОВ РФ</vt:lpstr>
      <vt:lpstr>МАРШРУТИЗАЦИЯ ПО ОБЕСПЕЧЕНИЮ НА АМБУЛАТОРНОМ ЭТАПЕ ЛЕЧЕНИЯ (кроме детей-инвалидов в рамках НСУ)</vt:lpstr>
      <vt:lpstr>ПОСЛЕДОВАТЕЛЬНОСТЬ ОБРАЩЕНИЙ ПО ВОПРОСУ ОБЕСПЕЧЕНИЯ</vt:lpstr>
      <vt:lpstr>ПОСТАНОВЛЕНИЕМ ПРАВИТЕЛЬСТВА РФ ОТ 22.08.23 №1368 УСТАНОВЛЕНА ВОЗМОЖНОСТЬ ОБЕСПЕЧЕНИЯ ПАЦИЕНТА СПЛП ПО ТОРГОВОМУ НАИМЕНОВАНИЮ</vt:lpstr>
      <vt:lpstr>ПОСТАНОВЛЕНИЕ ПРАВИТЕЛЬСТВА РФ ОТ 22.08.23 №1368 ОПРЕДЕЛЯЕТ МЕХАНИЗМ ВКЛЮЧЕНИЯ СПЛП В ПЕРЕЧЕНЬ МЗ РФ ДЛЯ ЗАКУПКИ ПО ТОРГОВОМУ НАИМЕНОВАНИЮ</vt:lpstr>
      <vt:lpstr>РАБОТАЕТ ЛИ ПОСТАНОВЛЕНИЕ ПРАВИТЕЛЬСТВА РФ ОТ 22.08.23 №1368?</vt:lpstr>
      <vt:lpstr>ФАКТОРЫ, ВЛИЯЮЩИЕ НА РЕАЛИЗАЦИЮ МЕР СОЦИАЛЬНОЙ ПОДДЕРЖКИ</vt:lpstr>
      <vt:lpstr>ИНФОРМИРОВАНИЕ ПАЦИЕНТА - ОБЯЗАННОСТЬ ЛЕЧАЩЕГО ВРАЧА</vt:lpstr>
      <vt:lpstr>ОТКРЫТЫЕ ВОПРОСЫ. ФЕДЕРАЛЬНЫЙ УРОВЕНЬ</vt:lpstr>
      <vt:lpstr>ОТКРЫТЫЕ ВОПРОСЫ. РЕГИОНАЛЬНЫЙ УРОВЕНЬ </vt:lpstr>
      <vt:lpstr>БЛАГОДАРЮ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Повалихина</dc:creator>
  <cp:lastModifiedBy>Анна Повалихина</cp:lastModifiedBy>
  <cp:revision>116</cp:revision>
  <dcterms:created xsi:type="dcterms:W3CDTF">2024-02-15T12:44:34Z</dcterms:created>
  <dcterms:modified xsi:type="dcterms:W3CDTF">2025-11-18T12:10:55Z</dcterms:modified>
</cp:coreProperties>
</file>