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9" r:id="rId3"/>
    <p:sldId id="273" r:id="rId4"/>
    <p:sldId id="260" r:id="rId5"/>
    <p:sldId id="2147481518" r:id="rId6"/>
    <p:sldId id="2147481517" r:id="rId7"/>
    <p:sldId id="270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Bold" panose="020F0702030404030204" pitchFamily="34" charset="0"/>
      <p:bold r:id="rId14"/>
    </p:embeddedFont>
    <p:embeddedFont>
      <p:font typeface="Manrope" panose="020B0604020202020204" charset="0"/>
      <p:regular r:id="rId15"/>
      <p:bold r:id="rId16"/>
    </p:embeddedFont>
    <p:embeddedFont>
      <p:font typeface="Onest SemiBold" panose="020B0604020202020204" charset="0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2B6"/>
    <a:srgbClr val="6A7ECB"/>
    <a:srgbClr val="E0EAF2"/>
    <a:srgbClr val="FA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732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382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109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504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627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191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70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9650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AF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458" y="332716"/>
            <a:ext cx="11155351" cy="625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 l="4088"/>
          <a:stretch/>
        </p:blipFill>
        <p:spPr>
          <a:xfrm>
            <a:off x="535458" y="341251"/>
            <a:ext cx="6155377" cy="6242379"/>
          </a:xfrm>
          <a:prstGeom prst="roundRect">
            <a:avLst>
              <a:gd name="adj" fmla="val 7486"/>
            </a:avLst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4525" y="2178049"/>
            <a:ext cx="1598774" cy="281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2261" y="473003"/>
            <a:ext cx="1630163" cy="4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4850674" y="1948766"/>
            <a:ext cx="6419883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400" b="1" dirty="0">
                <a:solidFill>
                  <a:schemeClr val="accent5"/>
                </a:solidFill>
                <a:latin typeface="+mj-lt"/>
              </a:rPr>
              <a:t>Контроль качества: </a:t>
            </a:r>
          </a:p>
          <a:p>
            <a:pPr lvl="0" algn="ctr"/>
            <a:r>
              <a:rPr lang="ru-RU" sz="3400" b="1" dirty="0">
                <a:solidFill>
                  <a:schemeClr val="accent5"/>
                </a:solidFill>
                <a:latin typeface="+mj-lt"/>
              </a:rPr>
              <a:t>повинность перед регулятором</a:t>
            </a:r>
          </a:p>
          <a:p>
            <a:pPr lvl="0" algn="ctr"/>
            <a:r>
              <a:rPr lang="ru-RU" sz="3400" b="1" dirty="0">
                <a:solidFill>
                  <a:schemeClr val="accent5"/>
                </a:solidFill>
                <a:latin typeface="+mj-lt"/>
              </a:rPr>
              <a:t>или почетная обязанность</a:t>
            </a:r>
          </a:p>
          <a:p>
            <a:pPr lvl="0" algn="ctr"/>
            <a:r>
              <a:rPr lang="ru-RU" sz="3400" b="1" dirty="0">
                <a:solidFill>
                  <a:schemeClr val="accent5"/>
                </a:solidFill>
                <a:latin typeface="+mj-lt"/>
              </a:rPr>
              <a:t>перед врачами и пациентами?</a:t>
            </a:r>
            <a:endParaRPr sz="3400" b="1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32" y="5547360"/>
            <a:ext cx="2147525" cy="673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689677-A407-46E7-9D1D-63F45A5EC822}"/>
              </a:ext>
            </a:extLst>
          </p:cNvPr>
          <p:cNvSpPr txBox="1"/>
          <p:nvPr/>
        </p:nvSpPr>
        <p:spPr>
          <a:xfrm>
            <a:off x="6949439" y="4624248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Екатерина Казакова</a:t>
            </a:r>
          </a:p>
          <a:p>
            <a:r>
              <a:rPr lang="ru-RU" sz="1600" dirty="0">
                <a:solidFill>
                  <a:schemeClr val="bg1"/>
                </a:solidFill>
              </a:rPr>
              <a:t>Директор по качеству ГК Промомед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AF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21" y="6078791"/>
            <a:ext cx="1344656" cy="37591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406937" y="332717"/>
            <a:ext cx="5990448" cy="5471318"/>
          </a:xfrm>
          <a:prstGeom prst="roundRect">
            <a:avLst>
              <a:gd name="adj" fmla="val 8607"/>
            </a:avLst>
          </a:prstGeom>
          <a:solidFill>
            <a:schemeClr val="accent5"/>
          </a:solidFill>
          <a:ln>
            <a:noFill/>
          </a:ln>
          <a:effectLst>
            <a:outerShdw blurRad="38100" dist="63500" dir="4200000" sx="99000" sy="99000" algn="ctr" rotWithShape="0">
              <a:schemeClr val="dk1">
                <a:alpha val="6666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1011148" y="750771"/>
            <a:ext cx="467370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rgbClr val="2A42B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Культура качества в компании</a:t>
            </a:r>
            <a:endParaRPr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288596" y="1652423"/>
            <a:ext cx="4695367" cy="298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«Качество — это делать что-либо правильно, даже когда никто не смотрит» Г. Форд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i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Культура качества – это философия, система ценностей, которая способствует принятию правильных решений и стимулирует соответствующую надлежащим практикам деятельность на всех уровнях организации.</a:t>
            </a:r>
            <a:endParaRPr sz="18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46" y="6078791"/>
            <a:ext cx="1313848" cy="412008"/>
          </a:xfrm>
          <a:prstGeom prst="rect">
            <a:avLst/>
          </a:prstGeom>
        </p:spPr>
      </p:pic>
      <p:sp>
        <p:nvSpPr>
          <p:cNvPr id="17" name="Google Shape;120;p17">
            <a:extLst>
              <a:ext uri="{FF2B5EF4-FFF2-40B4-BE49-F238E27FC236}">
                <a16:creationId xmlns:a16="http://schemas.microsoft.com/office/drawing/2014/main" id="{1E423122-02AE-4BA1-93F3-ED90430AFA8A}"/>
              </a:ext>
            </a:extLst>
          </p:cNvPr>
          <p:cNvSpPr/>
          <p:nvPr/>
        </p:nvSpPr>
        <p:spPr>
          <a:xfrm>
            <a:off x="6759482" y="400748"/>
            <a:ext cx="4992630" cy="5471318"/>
          </a:xfrm>
          <a:prstGeom prst="roundRect">
            <a:avLst>
              <a:gd name="adj" fmla="val 8607"/>
            </a:avLst>
          </a:prstGeom>
          <a:solidFill>
            <a:srgbClr val="2A42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22;p17">
            <a:extLst>
              <a:ext uri="{FF2B5EF4-FFF2-40B4-BE49-F238E27FC236}">
                <a16:creationId xmlns:a16="http://schemas.microsoft.com/office/drawing/2014/main" id="{9DE0BDF8-E020-4973-9A39-BCC6D3DBCDC2}"/>
              </a:ext>
            </a:extLst>
          </p:cNvPr>
          <p:cNvSpPr txBox="1"/>
          <p:nvPr/>
        </p:nvSpPr>
        <p:spPr>
          <a:xfrm>
            <a:off x="7215245" y="784318"/>
            <a:ext cx="418698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Что отличает персонал компании:</a:t>
            </a:r>
            <a:endParaRPr sz="180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23;p17">
            <a:extLst>
              <a:ext uri="{FF2B5EF4-FFF2-40B4-BE49-F238E27FC236}">
                <a16:creationId xmlns:a16="http://schemas.microsoft.com/office/drawing/2014/main" id="{36A7DC8E-9FF1-41F3-A99A-6C1A068A289F}"/>
              </a:ext>
            </a:extLst>
          </p:cNvPr>
          <p:cNvSpPr/>
          <p:nvPr/>
        </p:nvSpPr>
        <p:spPr>
          <a:xfrm>
            <a:off x="7330748" y="1467711"/>
            <a:ext cx="3850105" cy="63526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24;p17">
            <a:extLst>
              <a:ext uri="{FF2B5EF4-FFF2-40B4-BE49-F238E27FC236}">
                <a16:creationId xmlns:a16="http://schemas.microsoft.com/office/drawing/2014/main" id="{19F480D2-97C8-4A31-BB17-E9438B800C85}"/>
              </a:ext>
            </a:extLst>
          </p:cNvPr>
          <p:cNvSpPr/>
          <p:nvPr/>
        </p:nvSpPr>
        <p:spPr>
          <a:xfrm>
            <a:off x="7330747" y="2377735"/>
            <a:ext cx="3850105" cy="63526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5;p17">
            <a:extLst>
              <a:ext uri="{FF2B5EF4-FFF2-40B4-BE49-F238E27FC236}">
                <a16:creationId xmlns:a16="http://schemas.microsoft.com/office/drawing/2014/main" id="{1E78ACED-A2B7-4FE8-9F98-BC6A4DCE91D2}"/>
              </a:ext>
            </a:extLst>
          </p:cNvPr>
          <p:cNvSpPr/>
          <p:nvPr/>
        </p:nvSpPr>
        <p:spPr>
          <a:xfrm>
            <a:off x="7330746" y="3287759"/>
            <a:ext cx="3850105" cy="63526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6;p17">
            <a:extLst>
              <a:ext uri="{FF2B5EF4-FFF2-40B4-BE49-F238E27FC236}">
                <a16:creationId xmlns:a16="http://schemas.microsoft.com/office/drawing/2014/main" id="{0B50E15D-830B-4E14-9C74-05776739204E}"/>
              </a:ext>
            </a:extLst>
          </p:cNvPr>
          <p:cNvSpPr/>
          <p:nvPr/>
        </p:nvSpPr>
        <p:spPr>
          <a:xfrm>
            <a:off x="7330745" y="4201281"/>
            <a:ext cx="3850105" cy="63526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7;p17">
            <a:extLst>
              <a:ext uri="{FF2B5EF4-FFF2-40B4-BE49-F238E27FC236}">
                <a16:creationId xmlns:a16="http://schemas.microsoft.com/office/drawing/2014/main" id="{C249B3F2-BA9A-4DF3-89E7-999760A55155}"/>
              </a:ext>
            </a:extLst>
          </p:cNvPr>
          <p:cNvSpPr txBox="1"/>
          <p:nvPr/>
        </p:nvSpPr>
        <p:spPr>
          <a:xfrm>
            <a:off x="7517294" y="1499076"/>
            <a:ext cx="3526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A42B6"/>
                </a:solidFill>
                <a:latin typeface="Calibri"/>
                <a:ea typeface="Calibri"/>
                <a:cs typeface="Calibri"/>
                <a:sym typeface="Calibri"/>
              </a:rPr>
              <a:t>Личная ответственность каждого сотрудника за качество продукта</a:t>
            </a:r>
            <a:endParaRPr b="1" dirty="0"/>
          </a:p>
        </p:txBody>
      </p:sp>
      <p:sp>
        <p:nvSpPr>
          <p:cNvPr id="24" name="Google Shape;128;p17">
            <a:extLst>
              <a:ext uri="{FF2B5EF4-FFF2-40B4-BE49-F238E27FC236}">
                <a16:creationId xmlns:a16="http://schemas.microsoft.com/office/drawing/2014/main" id="{A124CD8C-3FAA-4CF9-91C8-52CA5F61E036}"/>
              </a:ext>
            </a:extLst>
          </p:cNvPr>
          <p:cNvSpPr txBox="1"/>
          <p:nvPr/>
        </p:nvSpPr>
        <p:spPr>
          <a:xfrm>
            <a:off x="7517294" y="2417810"/>
            <a:ext cx="33861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A42B6"/>
                </a:solidFill>
                <a:latin typeface="Calibri"/>
                <a:ea typeface="Calibri"/>
                <a:cs typeface="Calibri"/>
                <a:sym typeface="Calibri"/>
              </a:rPr>
              <a:t>Высокий уровень вовлеченности и квалификации персонала</a:t>
            </a:r>
          </a:p>
        </p:txBody>
      </p:sp>
      <p:sp>
        <p:nvSpPr>
          <p:cNvPr id="25" name="Google Shape;129;p17">
            <a:extLst>
              <a:ext uri="{FF2B5EF4-FFF2-40B4-BE49-F238E27FC236}">
                <a16:creationId xmlns:a16="http://schemas.microsoft.com/office/drawing/2014/main" id="{8569987F-97B9-4111-926C-7EAA8AAA1153}"/>
              </a:ext>
            </a:extLst>
          </p:cNvPr>
          <p:cNvSpPr txBox="1"/>
          <p:nvPr/>
        </p:nvSpPr>
        <p:spPr>
          <a:xfrm>
            <a:off x="7517294" y="3340036"/>
            <a:ext cx="3526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A42B6"/>
                </a:solidFill>
                <a:latin typeface="Calibri"/>
                <a:ea typeface="Calibri"/>
                <a:cs typeface="Calibri"/>
                <a:sym typeface="Calibri"/>
              </a:rPr>
              <a:t>Ориентация на профилактику, а не устранение нарушений</a:t>
            </a:r>
            <a:endParaRPr b="1" dirty="0"/>
          </a:p>
        </p:txBody>
      </p:sp>
      <p:sp>
        <p:nvSpPr>
          <p:cNvPr id="26" name="Google Shape;130;p17">
            <a:extLst>
              <a:ext uri="{FF2B5EF4-FFF2-40B4-BE49-F238E27FC236}">
                <a16:creationId xmlns:a16="http://schemas.microsoft.com/office/drawing/2014/main" id="{11E32023-8828-4C59-AB37-70373BE65797}"/>
              </a:ext>
            </a:extLst>
          </p:cNvPr>
          <p:cNvSpPr txBox="1"/>
          <p:nvPr/>
        </p:nvSpPr>
        <p:spPr>
          <a:xfrm>
            <a:off x="7517294" y="4234397"/>
            <a:ext cx="36635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A42B6"/>
                </a:solidFill>
                <a:latin typeface="Calibri"/>
                <a:ea typeface="Calibri"/>
                <a:cs typeface="Calibri"/>
                <a:sym typeface="Calibri"/>
              </a:rPr>
              <a:t>Избегание фразы «так исторически сложилось» как причины или обоснования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64683B7-A226-422E-933B-03BAD7E57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4" y="1499076"/>
            <a:ext cx="2493495" cy="38456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21;p17"/>
          <p:cNvSpPr/>
          <p:nvPr/>
        </p:nvSpPr>
        <p:spPr>
          <a:xfrm>
            <a:off x="4263320" y="1308077"/>
            <a:ext cx="3628822" cy="4143490"/>
          </a:xfrm>
          <a:prstGeom prst="roundRect">
            <a:avLst>
              <a:gd name="adj" fmla="val 8607"/>
            </a:avLst>
          </a:prstGeom>
          <a:solidFill>
            <a:schemeClr val="accent5"/>
          </a:solidFill>
          <a:ln>
            <a:noFill/>
          </a:ln>
          <a:effectLst>
            <a:outerShdw blurRad="38100" dist="63500" dir="4200000" sx="99000" sy="99000" algn="ctr" rotWithShape="0">
              <a:schemeClr val="dk1">
                <a:alpha val="6666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0;p17"/>
          <p:cNvSpPr/>
          <p:nvPr/>
        </p:nvSpPr>
        <p:spPr>
          <a:xfrm>
            <a:off x="8023246" y="1308076"/>
            <a:ext cx="3628822" cy="4143490"/>
          </a:xfrm>
          <a:prstGeom prst="roundRect">
            <a:avLst>
              <a:gd name="adj" fmla="val 8607"/>
            </a:avLst>
          </a:prstGeom>
          <a:solidFill>
            <a:srgbClr val="2A42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21;p17"/>
          <p:cNvSpPr/>
          <p:nvPr/>
        </p:nvSpPr>
        <p:spPr>
          <a:xfrm>
            <a:off x="503395" y="1308078"/>
            <a:ext cx="3628822" cy="4143490"/>
          </a:xfrm>
          <a:prstGeom prst="roundRect">
            <a:avLst>
              <a:gd name="adj" fmla="val 8607"/>
            </a:avLst>
          </a:prstGeom>
          <a:solidFill>
            <a:schemeClr val="accent5"/>
          </a:solidFill>
          <a:ln>
            <a:noFill/>
          </a:ln>
          <a:effectLst>
            <a:outerShdw blurRad="38100" dist="63500" dir="4200000" sx="99000" sy="99000" algn="ctr" rotWithShape="0">
              <a:schemeClr val="dk1">
                <a:alpha val="6666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503395" y="332716"/>
            <a:ext cx="111486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+mj-lt"/>
              </a:rPr>
              <a:t>Инфраструктура полного цикла: от идеи — к молекуле, </a:t>
            </a:r>
          </a:p>
          <a:p>
            <a:r>
              <a:rPr lang="ru-RU" sz="2400" b="1" dirty="0">
                <a:solidFill>
                  <a:schemeClr val="bg2"/>
                </a:solidFill>
                <a:latin typeface="+mj-lt"/>
              </a:rPr>
              <a:t>от молекулы — к пациенту</a:t>
            </a:r>
            <a:endParaRPr lang="ru-RU" sz="24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21" y="6078791"/>
            <a:ext cx="1344656" cy="37591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97;p21"/>
          <p:cNvSpPr/>
          <p:nvPr/>
        </p:nvSpPr>
        <p:spPr>
          <a:xfrm>
            <a:off x="2612902" y="1628837"/>
            <a:ext cx="1376085" cy="54724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46" y="6078791"/>
            <a:ext cx="1313848" cy="412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3419" y="1733186"/>
            <a:ext cx="902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600" b="1" dirty="0">
                <a:solidFill>
                  <a:schemeClr val="accent5"/>
                </a:solidFill>
                <a:latin typeface="+mj-lt"/>
              </a:rPr>
              <a:t>Саранск</a:t>
            </a:r>
            <a:endParaRPr lang="ru-RU" sz="16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02" y="1615245"/>
            <a:ext cx="569355" cy="608620"/>
          </a:xfrm>
          <a:prstGeom prst="rect">
            <a:avLst/>
          </a:prstGeom>
        </p:spPr>
      </p:pic>
      <p:sp>
        <p:nvSpPr>
          <p:cNvPr id="36" name="Google Shape;197;p21"/>
          <p:cNvSpPr/>
          <p:nvPr/>
        </p:nvSpPr>
        <p:spPr>
          <a:xfrm>
            <a:off x="6392398" y="1623925"/>
            <a:ext cx="1376085" cy="54724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58079" y="1728274"/>
            <a:ext cx="949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600" b="1" dirty="0">
                <a:solidFill>
                  <a:schemeClr val="accent5"/>
                </a:solidFill>
                <a:latin typeface="+mj-lt"/>
              </a:rPr>
              <a:t>Обнинск</a:t>
            </a:r>
            <a:endParaRPr lang="ru-RU" sz="1600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98" y="1610333"/>
            <a:ext cx="569355" cy="608620"/>
          </a:xfrm>
          <a:prstGeom prst="rect">
            <a:avLst/>
          </a:prstGeom>
        </p:spPr>
      </p:pic>
      <p:sp>
        <p:nvSpPr>
          <p:cNvPr id="39" name="Google Shape;197;p21"/>
          <p:cNvSpPr/>
          <p:nvPr/>
        </p:nvSpPr>
        <p:spPr>
          <a:xfrm>
            <a:off x="10186423" y="1623796"/>
            <a:ext cx="1376085" cy="54724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569522" y="1728145"/>
            <a:ext cx="902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600" b="1" dirty="0">
                <a:solidFill>
                  <a:schemeClr val="bg2"/>
                </a:solidFill>
                <a:latin typeface="+mj-lt"/>
              </a:rPr>
              <a:t>Саранск</a:t>
            </a:r>
            <a:endParaRPr lang="ru-RU" sz="16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23" y="1610204"/>
            <a:ext cx="569355" cy="6086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241" y="1662226"/>
            <a:ext cx="19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/>
                </a:solidFill>
              </a:rPr>
              <a:t>УНИКАЛЬНЫЙ </a:t>
            </a:r>
            <a:r>
              <a:rPr lang="en-US" sz="1600" b="1" dirty="0">
                <a:solidFill>
                  <a:schemeClr val="accent5"/>
                </a:solidFill>
              </a:rPr>
              <a:t>R&amp;D-</a:t>
            </a:r>
            <a:r>
              <a:rPr lang="ru-RU" sz="1600" b="1" dirty="0">
                <a:solidFill>
                  <a:schemeClr val="accent5"/>
                </a:solidFill>
              </a:rPr>
              <a:t>ЦЕНТР</a:t>
            </a:r>
            <a:endParaRPr lang="ru-RU" sz="1600" b="1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8" y="1647081"/>
            <a:ext cx="1704544" cy="458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38" y="1662226"/>
            <a:ext cx="1731804" cy="428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4337" y="2351314"/>
            <a:ext cx="3233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«</a:t>
            </a:r>
            <a:r>
              <a:rPr lang="ru-RU" dirty="0" err="1">
                <a:solidFill>
                  <a:schemeClr val="tx1">
                    <a:lumMod val="75000"/>
                  </a:schemeClr>
                </a:solidFill>
              </a:rPr>
              <a:t>Берахим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» осуществляет разработку и производство </a:t>
            </a:r>
            <a:r>
              <a:rPr lang="ru-RU" dirty="0" err="1">
                <a:solidFill>
                  <a:schemeClr val="tx1">
                    <a:lumMod val="75000"/>
                  </a:schemeClr>
                </a:solidFill>
              </a:rPr>
              <a:t>интермедиатов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 и АФС*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796" y="2351314"/>
            <a:ext cx="3233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АО «Биохимик» — предприятие полного цикла производства:</a:t>
            </a:r>
          </a:p>
          <a:p>
            <a:r>
              <a:rPr lang="ru-RU" dirty="0"/>
              <a:t>от молекулы до готовой лекарственной формы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9898" y="3432870"/>
            <a:ext cx="102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/>
                </a:solidFill>
              </a:rPr>
              <a:t>22 га</a:t>
            </a:r>
            <a:endParaRPr lang="ru-RU" sz="2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796" y="3822964"/>
            <a:ext cx="157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индустриальных площадей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9898" y="4452725"/>
            <a:ext cx="102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/>
                </a:solidFill>
              </a:rPr>
              <a:t>6</a:t>
            </a:r>
            <a:endParaRPr lang="ru-RU" sz="2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6413" y="4607649"/>
            <a:ext cx="721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цехов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54127" y="3432870"/>
            <a:ext cx="102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/>
                </a:solidFill>
              </a:rPr>
              <a:t>23</a:t>
            </a:r>
            <a:endParaRPr lang="ru-RU" sz="2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57025" y="3822964"/>
            <a:ext cx="2001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линии с новейшим оборудованием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75241" y="2548726"/>
            <a:ext cx="102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</a:rPr>
              <a:t>250</a:t>
            </a:r>
            <a:endParaRPr lang="ru-RU" sz="28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78139" y="2938820"/>
            <a:ext cx="164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4"/>
                </a:solidFill>
              </a:rPr>
              <a:t>человек научно-исследовательского персонала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30641" y="2548726"/>
            <a:ext cx="102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</a:rPr>
              <a:t>&gt;</a:t>
            </a:r>
            <a:r>
              <a:rPr lang="ru-RU" sz="2800" b="1" dirty="0">
                <a:solidFill>
                  <a:schemeClr val="accent4"/>
                </a:solidFill>
              </a:rPr>
              <a:t>200</a:t>
            </a:r>
            <a:endParaRPr lang="ru-RU" sz="28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33539" y="2938820"/>
            <a:ext cx="164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4"/>
                </a:solidFill>
              </a:rPr>
              <a:t>докторов </a:t>
            </a:r>
          </a:p>
          <a:p>
            <a:r>
              <a:rPr lang="ru-RU" sz="1200" dirty="0">
                <a:solidFill>
                  <a:schemeClr val="accent4"/>
                </a:solidFill>
              </a:rPr>
              <a:t>и кандидатов </a:t>
            </a:r>
          </a:p>
          <a:p>
            <a:r>
              <a:rPr lang="ru-RU" sz="1200" dirty="0">
                <a:solidFill>
                  <a:schemeClr val="accent4"/>
                </a:solidFill>
              </a:rPr>
              <a:t>наук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74337" y="4893565"/>
            <a:ext cx="3233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* Активные фармацевтические субстанции</a:t>
            </a:r>
            <a:endParaRPr lang="ru-RU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9863">
            <a:off x="8205510" y="3377043"/>
            <a:ext cx="5325042" cy="5298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43" y="3054611"/>
            <a:ext cx="1080081" cy="10598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4" y="3793275"/>
            <a:ext cx="794372" cy="7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AF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21" y="6078791"/>
            <a:ext cx="1344656" cy="37591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/>
          <p:nvPr/>
        </p:nvSpPr>
        <p:spPr>
          <a:xfrm>
            <a:off x="447708" y="325603"/>
            <a:ext cx="4992630" cy="5471318"/>
          </a:xfrm>
          <a:prstGeom prst="roundRect">
            <a:avLst>
              <a:gd name="adj" fmla="val 8607"/>
            </a:avLst>
          </a:prstGeom>
          <a:solidFill>
            <a:srgbClr val="2A42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5698156" y="332717"/>
            <a:ext cx="5990448" cy="1870552"/>
          </a:xfrm>
          <a:prstGeom prst="roundRect">
            <a:avLst>
              <a:gd name="adj" fmla="val 8607"/>
            </a:avLst>
          </a:prstGeom>
          <a:solidFill>
            <a:schemeClr val="accent5"/>
          </a:solidFill>
          <a:ln>
            <a:noFill/>
          </a:ln>
          <a:effectLst>
            <a:outerShdw blurRad="38100" dist="63500" dir="4200000" sx="99000" sy="99000" algn="ctr" rotWithShape="0">
              <a:schemeClr val="dk1">
                <a:alpha val="6666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943276" y="750771"/>
            <a:ext cx="4186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Регуляторная база для процессов Фармацевтической системы качества</a:t>
            </a:r>
          </a:p>
        </p:txBody>
      </p:sp>
      <p:sp>
        <p:nvSpPr>
          <p:cNvPr id="141" name="Google Shape;141;p18"/>
          <p:cNvSpPr txBox="1"/>
          <p:nvPr/>
        </p:nvSpPr>
        <p:spPr>
          <a:xfrm>
            <a:off x="1355678" y="1459659"/>
            <a:ext cx="329521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Решение Совета ЕЭК №77 Об утверждении Правил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надлежащей производственной практики ЕЭС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1355678" y="2463576"/>
            <a:ext cx="329521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PIC/S Guide to Good Manufacturing Practice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for Medicinal Products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1355678" y="3232019"/>
            <a:ext cx="32952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WНО Guidelines for Good Manufacturing Practice 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6902223" y="750771"/>
            <a:ext cx="431051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2A42B6"/>
                </a:solidFill>
                <a:latin typeface="Calibri"/>
                <a:ea typeface="Calibri"/>
                <a:cs typeface="Calibri"/>
                <a:sym typeface="Calibri"/>
              </a:rPr>
              <a:t>Регуляторная база для процессов Фармацевтической системы качества</a:t>
            </a:r>
            <a:endParaRPr b="1" dirty="0"/>
          </a:p>
        </p:txBody>
      </p:sp>
      <p:sp>
        <p:nvSpPr>
          <p:cNvPr id="147" name="Google Shape;147;p18"/>
          <p:cNvSpPr txBox="1"/>
          <p:nvPr/>
        </p:nvSpPr>
        <p:spPr>
          <a:xfrm>
            <a:off x="1355678" y="3826286"/>
            <a:ext cx="3295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EudraLex Good Manufacturing Practice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1355678" y="4393560"/>
            <a:ext cx="3295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ru-RU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СН </a:t>
            </a:r>
            <a:r>
              <a:rPr lang="en-US" sz="14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Guidelines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1013708" y="1486560"/>
            <a:ext cx="306762" cy="3067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1061313" y="1468367"/>
            <a:ext cx="1514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A42B6"/>
                </a:solidFill>
                <a:latin typeface="Onest SemiBold"/>
                <a:ea typeface="Onest SemiBold"/>
                <a:cs typeface="Onest SemiBold"/>
                <a:sym typeface="Onest SemiBold"/>
              </a:rPr>
              <a:t>1</a:t>
            </a:r>
            <a:endParaRPr dirty="0"/>
          </a:p>
        </p:txBody>
      </p:sp>
      <p:sp>
        <p:nvSpPr>
          <p:cNvPr id="153" name="Google Shape;153;p18"/>
          <p:cNvSpPr txBox="1"/>
          <p:nvPr/>
        </p:nvSpPr>
        <p:spPr>
          <a:xfrm>
            <a:off x="1073272" y="1973021"/>
            <a:ext cx="1514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A42B6"/>
                </a:solidFill>
                <a:latin typeface="Onest SemiBold"/>
                <a:ea typeface="Onest SemiBold"/>
                <a:cs typeface="Onest SemiBold"/>
                <a:sym typeface="Onest SemiBold"/>
              </a:rPr>
              <a:t>2</a:t>
            </a:r>
            <a:endParaRPr dirty="0"/>
          </a:p>
        </p:txBody>
      </p:sp>
      <p:sp>
        <p:nvSpPr>
          <p:cNvPr id="154" name="Google Shape;154;p18"/>
          <p:cNvSpPr/>
          <p:nvPr/>
        </p:nvSpPr>
        <p:spPr>
          <a:xfrm>
            <a:off x="1048916" y="2464621"/>
            <a:ext cx="306762" cy="3067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1048916" y="3192114"/>
            <a:ext cx="306762" cy="3067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1053780" y="3185996"/>
            <a:ext cx="1514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A42B6"/>
                </a:solidFill>
                <a:latin typeface="Onest SemiBold"/>
                <a:sym typeface="Onest SemiBold"/>
              </a:rPr>
              <a:t>3</a:t>
            </a:r>
            <a:endParaRPr dirty="0"/>
          </a:p>
        </p:txBody>
      </p:sp>
      <p:sp>
        <p:nvSpPr>
          <p:cNvPr id="158" name="Google Shape;158;p18"/>
          <p:cNvSpPr/>
          <p:nvPr/>
        </p:nvSpPr>
        <p:spPr>
          <a:xfrm>
            <a:off x="1051864" y="3787119"/>
            <a:ext cx="306762" cy="3067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1067948" y="3777902"/>
            <a:ext cx="1514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A42B6"/>
                </a:solidFill>
                <a:latin typeface="Onest SemiBold"/>
                <a:sym typeface="Onest SemiBold"/>
              </a:rPr>
              <a:t>4</a:t>
            </a:r>
            <a:endParaRPr dirty="0"/>
          </a:p>
        </p:txBody>
      </p:sp>
      <p:sp>
        <p:nvSpPr>
          <p:cNvPr id="160" name="Google Shape;160;p18"/>
          <p:cNvSpPr/>
          <p:nvPr/>
        </p:nvSpPr>
        <p:spPr>
          <a:xfrm>
            <a:off x="1051864" y="4366218"/>
            <a:ext cx="306762" cy="3067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1067948" y="4357001"/>
            <a:ext cx="1514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A42B6"/>
                </a:solidFill>
                <a:latin typeface="Onest SemiBold"/>
                <a:sym typeface="Onest SemiBold"/>
              </a:rPr>
              <a:t>5</a:t>
            </a:r>
            <a:endParaRPr dirty="0"/>
          </a:p>
        </p:txBody>
      </p:sp>
      <p:sp>
        <p:nvSpPr>
          <p:cNvPr id="163" name="Google Shape;163;p18"/>
          <p:cNvSpPr txBox="1"/>
          <p:nvPr/>
        </p:nvSpPr>
        <p:spPr>
          <a:xfrm>
            <a:off x="1084778" y="4940468"/>
            <a:ext cx="1514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2A42B6"/>
                </a:solidFill>
                <a:latin typeface="Onest SemiBold"/>
                <a:ea typeface="Onest SemiBold"/>
                <a:cs typeface="Onest SemiBold"/>
                <a:sym typeface="Onest SemiBold"/>
              </a:rPr>
              <a:t>7</a:t>
            </a:r>
            <a:endParaRPr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46" y="6078791"/>
            <a:ext cx="1313848" cy="412008"/>
          </a:xfrm>
          <a:prstGeom prst="rect">
            <a:avLst/>
          </a:prstGeom>
        </p:spPr>
      </p:pic>
      <p:pic>
        <p:nvPicPr>
          <p:cNvPr id="30" name="Google Shape;186;p20">
            <a:extLst>
              <a:ext uri="{FF2B5EF4-FFF2-40B4-BE49-F238E27FC236}">
                <a16:creationId xmlns:a16="http://schemas.microsoft.com/office/drawing/2014/main" id="{3C9E7FED-0F54-4F24-909A-D26AADC457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2534" y="2311575"/>
            <a:ext cx="5936069" cy="349246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F1C9DC-E510-45BF-ABCE-DD26C9811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06" y="827171"/>
            <a:ext cx="891985" cy="9535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21;p17"/>
          <p:cNvSpPr/>
          <p:nvPr/>
        </p:nvSpPr>
        <p:spPr>
          <a:xfrm>
            <a:off x="4263320" y="1308077"/>
            <a:ext cx="3628822" cy="4143490"/>
          </a:xfrm>
          <a:prstGeom prst="roundRect">
            <a:avLst>
              <a:gd name="adj" fmla="val 8607"/>
            </a:avLst>
          </a:prstGeom>
          <a:solidFill>
            <a:schemeClr val="accent5"/>
          </a:solidFill>
          <a:ln>
            <a:noFill/>
          </a:ln>
          <a:effectLst>
            <a:outerShdw blurRad="38100" dist="63500" dir="4200000" sx="99000" sy="99000" algn="ctr" rotWithShape="0">
              <a:schemeClr val="dk1">
                <a:alpha val="6666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0;p17"/>
          <p:cNvSpPr/>
          <p:nvPr/>
        </p:nvSpPr>
        <p:spPr>
          <a:xfrm>
            <a:off x="8023246" y="1308077"/>
            <a:ext cx="3628822" cy="4143490"/>
          </a:xfrm>
          <a:prstGeom prst="roundRect">
            <a:avLst>
              <a:gd name="adj" fmla="val 8607"/>
            </a:avLst>
          </a:prstGeom>
          <a:solidFill>
            <a:srgbClr val="2A42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503395" y="332716"/>
            <a:ext cx="1114867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600" b="1" dirty="0">
                <a:solidFill>
                  <a:schemeClr val="bg2"/>
                </a:solidFill>
                <a:latin typeface="+mj-lt"/>
              </a:rPr>
              <a:t>Цифровизация и автоматизация процессов контроля</a:t>
            </a:r>
            <a:r>
              <a:rPr lang="en-US" sz="26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ru-RU" sz="2600" b="1" dirty="0">
                <a:solidFill>
                  <a:schemeClr val="bg2"/>
                </a:solidFill>
                <a:latin typeface="+mj-lt"/>
              </a:rPr>
              <a:t>качества и производства</a:t>
            </a:r>
            <a:endParaRPr lang="ru-RU" sz="26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96" name="Google Shape;19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21" y="6078791"/>
            <a:ext cx="1344656" cy="37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46" y="6078791"/>
            <a:ext cx="1313848" cy="412008"/>
          </a:xfrm>
          <a:prstGeom prst="rect">
            <a:avLst/>
          </a:prstGeom>
        </p:spPr>
      </p:pic>
      <p:sp>
        <p:nvSpPr>
          <p:cNvPr id="36" name="Google Shape;197;p21"/>
          <p:cNvSpPr/>
          <p:nvPr/>
        </p:nvSpPr>
        <p:spPr>
          <a:xfrm>
            <a:off x="4482353" y="2837539"/>
            <a:ext cx="3123759" cy="1896305"/>
          </a:xfrm>
          <a:prstGeom prst="roundRect">
            <a:avLst>
              <a:gd name="adj" fmla="val 2272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Мы создаем надежные механизмы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отслеживания метаданных, такие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электронные подписи с отметками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даты и времени, для прозрачного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мониторинга данных. </a:t>
            </a:r>
            <a:r>
              <a:rPr lang="ru-RU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PMdoc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97;p21"/>
          <p:cNvSpPr/>
          <p:nvPr/>
        </p:nvSpPr>
        <p:spPr>
          <a:xfrm>
            <a:off x="8171438" y="2837539"/>
            <a:ext cx="3348209" cy="1896305"/>
          </a:xfrm>
          <a:prstGeom prst="roundRect">
            <a:avLst>
              <a:gd name="adj" fmla="val 1879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Мы внедряем безопасные цифровые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системы, которые автоматизируют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вычисления, сбор и обмен данными для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минимизации человеческих ошибок в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контроле качества и производстве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LIMS,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eQMS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ERP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</a:t>
            </a:r>
            <a:endParaRPr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75240" y="1662226"/>
            <a:ext cx="290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/>
                </a:solidFill>
              </a:rPr>
              <a:t>Безопасные цифровые</a:t>
            </a:r>
          </a:p>
          <a:p>
            <a:pPr algn="ctr"/>
            <a:r>
              <a:rPr lang="ru-RU" sz="1600" b="1" dirty="0">
                <a:solidFill>
                  <a:schemeClr val="accent5"/>
                </a:solidFill>
              </a:rPr>
              <a:t>решения</a:t>
            </a:r>
            <a:endParaRPr lang="ru-RU" sz="1600" b="1" dirty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9863">
            <a:off x="8558867" y="4129868"/>
            <a:ext cx="4697696" cy="4674302"/>
          </a:xfrm>
          <a:prstGeom prst="rect">
            <a:avLst/>
          </a:prstGeom>
        </p:spPr>
      </p:pic>
      <p:sp>
        <p:nvSpPr>
          <p:cNvPr id="44" name="Google Shape;120;p17">
            <a:extLst>
              <a:ext uri="{FF2B5EF4-FFF2-40B4-BE49-F238E27FC236}">
                <a16:creationId xmlns:a16="http://schemas.microsoft.com/office/drawing/2014/main" id="{B9B33DDA-94A5-42A6-9107-538EFA8241A5}"/>
              </a:ext>
            </a:extLst>
          </p:cNvPr>
          <p:cNvSpPr/>
          <p:nvPr/>
        </p:nvSpPr>
        <p:spPr>
          <a:xfrm>
            <a:off x="513021" y="1308077"/>
            <a:ext cx="3628822" cy="4143490"/>
          </a:xfrm>
          <a:prstGeom prst="roundRect">
            <a:avLst>
              <a:gd name="adj" fmla="val 8607"/>
            </a:avLst>
          </a:prstGeom>
          <a:solidFill>
            <a:srgbClr val="2A42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FDE0D-1548-415C-8508-2AB91CB4217D}"/>
              </a:ext>
            </a:extLst>
          </p:cNvPr>
          <p:cNvSpPr txBox="1"/>
          <p:nvPr/>
        </p:nvSpPr>
        <p:spPr>
          <a:xfrm>
            <a:off x="833718" y="1631576"/>
            <a:ext cx="2985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/>
                </a:solidFill>
              </a:rPr>
              <a:t>Непрерывный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ru-RU" sz="1600" b="1" dirty="0">
                <a:solidFill>
                  <a:schemeClr val="accent5"/>
                </a:solidFill>
              </a:rPr>
              <a:t>мониторинг</a:t>
            </a:r>
          </a:p>
          <a:p>
            <a:pPr algn="ctr"/>
            <a:r>
              <a:rPr lang="ru-RU" sz="1600" b="1" dirty="0">
                <a:solidFill>
                  <a:schemeClr val="accent5"/>
                </a:solidFill>
              </a:rPr>
              <a:t>производства лекарственных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ru-RU" sz="1600" b="1" dirty="0">
                <a:solidFill>
                  <a:schemeClr val="accent5"/>
                </a:solidFill>
              </a:rPr>
              <a:t>препаратов</a:t>
            </a:r>
          </a:p>
        </p:txBody>
      </p:sp>
      <p:sp>
        <p:nvSpPr>
          <p:cNvPr id="46" name="Google Shape;197;p21">
            <a:extLst>
              <a:ext uri="{FF2B5EF4-FFF2-40B4-BE49-F238E27FC236}">
                <a16:creationId xmlns:a16="http://schemas.microsoft.com/office/drawing/2014/main" id="{FD46FD6F-3E9E-4C4C-855B-4CB7B7A3BB8A}"/>
              </a:ext>
            </a:extLst>
          </p:cNvPr>
          <p:cNvSpPr/>
          <p:nvPr/>
        </p:nvSpPr>
        <p:spPr>
          <a:xfrm>
            <a:off x="623160" y="2837539"/>
            <a:ext cx="3348209" cy="1896305"/>
          </a:xfrm>
          <a:prstGeom prst="roundRect">
            <a:avLst>
              <a:gd name="adj" fmla="val 1879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Мы используем современные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инструменты мониторинга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производственной среды,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оперативно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реагируем на изменения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Цифровая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диспетчерская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</a:t>
            </a:r>
            <a:endParaRPr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AC2006-113A-44B9-BE17-2412795B5532}"/>
              </a:ext>
            </a:extLst>
          </p:cNvPr>
          <p:cNvSpPr txBox="1"/>
          <p:nvPr/>
        </p:nvSpPr>
        <p:spPr>
          <a:xfrm>
            <a:off x="4545101" y="1703291"/>
            <a:ext cx="298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Метаданные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и контрольные журналы</a:t>
            </a:r>
          </a:p>
        </p:txBody>
      </p:sp>
    </p:spTree>
    <p:extLst>
      <p:ext uri="{BB962C8B-B14F-4D97-AF65-F5344CB8AC3E}">
        <p14:creationId xmlns:p14="http://schemas.microsoft.com/office/powerpoint/2010/main" val="3585033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65DCD5-7460-4245-A746-0354A4887648}"/>
              </a:ext>
            </a:extLst>
          </p:cNvPr>
          <p:cNvSpPr/>
          <p:nvPr/>
        </p:nvSpPr>
        <p:spPr>
          <a:xfrm>
            <a:off x="479772" y="1041734"/>
            <a:ext cx="11232456" cy="5351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Manrope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B528E3-42A0-420C-ADDF-CA93DA5413DA}"/>
              </a:ext>
            </a:extLst>
          </p:cNvPr>
          <p:cNvSpPr/>
          <p:nvPr/>
        </p:nvSpPr>
        <p:spPr>
          <a:xfrm>
            <a:off x="2751528" y="5401211"/>
            <a:ext cx="2638645" cy="470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anose="020B0604020202020204" charset="0"/>
              <a:ea typeface="+mn-ea"/>
              <a:cs typeface="+mn-cs"/>
              <a:sym typeface="Arial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45FC54-E7B7-46E5-9FED-391EBF647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8" t="-182" r="782" b="1488"/>
          <a:stretch/>
        </p:blipFill>
        <p:spPr>
          <a:xfrm>
            <a:off x="1101378" y="1374040"/>
            <a:ext cx="1211004" cy="17220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FCC947-1BB8-43CA-9D60-7EC3DBE61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9"/>
          <a:stretch/>
        </p:blipFill>
        <p:spPr>
          <a:xfrm>
            <a:off x="2390720" y="1377132"/>
            <a:ext cx="1216816" cy="17189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134421-92B0-471F-8989-83850DC71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823" y="1369112"/>
            <a:ext cx="1200624" cy="17329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AC0AF07-70D8-4510-A261-27536EA1A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388" y="1375091"/>
            <a:ext cx="1163786" cy="1732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B95476-F89C-4739-9795-96D60E275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567" y="1372218"/>
            <a:ext cx="1171781" cy="16930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22E42D1-1403-4FCC-BFC2-9DF66CE4F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329" y="1369974"/>
            <a:ext cx="1171780" cy="169068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E21C9BC-4FF5-42FF-8947-0036820F09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872" y="4323794"/>
            <a:ext cx="1213510" cy="173761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548556D-053C-4B22-B208-EEC8E6BC94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47" t="695" r="1328" b="1456"/>
          <a:stretch/>
        </p:blipFill>
        <p:spPr>
          <a:xfrm>
            <a:off x="6684810" y="4323794"/>
            <a:ext cx="1217417" cy="1745454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6E26B95D-B1A9-48AF-8379-86E22DAEDE94}"/>
              </a:ext>
            </a:extLst>
          </p:cNvPr>
          <p:cNvSpPr txBox="1">
            <a:spLocks/>
          </p:cNvSpPr>
          <p:nvPr/>
        </p:nvSpPr>
        <p:spPr>
          <a:xfrm>
            <a:off x="665986" y="3415546"/>
            <a:ext cx="3292792" cy="44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313C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Система менеджмента качества компании сертифицирована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313C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на соответствие требованиям ГОСТ ИСО 9001 – 2015 (ISO 9001:2015) от 13.09.2021.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6B8AB3A7-EBEA-4161-B906-AE35CC3761CE}"/>
              </a:ext>
            </a:extLst>
          </p:cNvPr>
          <p:cNvSpPr txBox="1">
            <a:spLocks/>
          </p:cNvSpPr>
          <p:nvPr/>
        </p:nvSpPr>
        <p:spPr>
          <a:xfrm>
            <a:off x="4473707" y="3410208"/>
            <a:ext cx="3199442" cy="42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313C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Лицензия Л012-00102-77/00010672 на производство продукции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313C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для медицинского применения и (или) использования в клинических исследованиях (испытаниях) от 11 апреля 2024 г.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0F0BFB9E-F5A0-4933-960A-EFAD82744679}"/>
              </a:ext>
            </a:extLst>
          </p:cNvPr>
          <p:cNvSpPr txBox="1">
            <a:spLocks/>
          </p:cNvSpPr>
          <p:nvPr/>
        </p:nvSpPr>
        <p:spPr>
          <a:xfrm>
            <a:off x="8034885" y="3338227"/>
            <a:ext cx="3507927" cy="76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313C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Сертификат GMP/EAEU/RU/0001244-2024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313C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от 14.03.2024 о соответствии производителя лекарственных средств требованиям Правил надлежащей производственной практики (GMP) Евразийского экономического союза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2CE11D-3FBC-4107-87F8-FD4CA857D4AF}"/>
              </a:ext>
            </a:extLst>
          </p:cNvPr>
          <p:cNvSpPr/>
          <p:nvPr/>
        </p:nvSpPr>
        <p:spPr>
          <a:xfrm>
            <a:off x="6216303" y="4092929"/>
            <a:ext cx="5338764" cy="218695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5E36E83-391A-429B-8999-3C2F145A09C8}"/>
              </a:ext>
            </a:extLst>
          </p:cNvPr>
          <p:cNvSpPr/>
          <p:nvPr/>
        </p:nvSpPr>
        <p:spPr>
          <a:xfrm>
            <a:off x="601316" y="4090349"/>
            <a:ext cx="5338764" cy="218695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 panose="020B0604020202020204" charset="0"/>
              <a:ea typeface="+mn-ea"/>
              <a:cs typeface="+mn-cs"/>
              <a:sym typeface="Arial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EA0785A-AFF5-48C3-B14D-5486C409B082}"/>
              </a:ext>
            </a:extLst>
          </p:cNvPr>
          <p:cNvGrpSpPr/>
          <p:nvPr/>
        </p:nvGrpSpPr>
        <p:grpSpPr>
          <a:xfrm>
            <a:off x="601316" y="1168996"/>
            <a:ext cx="10944225" cy="2815962"/>
            <a:chOff x="646932" y="1213113"/>
            <a:chExt cx="10662549" cy="2815962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7A47B52-E408-4239-BB38-24E0B5D0F01D}"/>
                </a:ext>
              </a:extLst>
            </p:cNvPr>
            <p:cNvSpPr/>
            <p:nvPr/>
          </p:nvSpPr>
          <p:spPr>
            <a:xfrm>
              <a:off x="646932" y="1213996"/>
              <a:ext cx="3380238" cy="2815079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anose="020B060402020202020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3C388B71-051D-41D5-9DE0-8C3D6DFB927E}"/>
                </a:ext>
              </a:extLst>
            </p:cNvPr>
            <p:cNvSpPr/>
            <p:nvPr/>
          </p:nvSpPr>
          <p:spPr>
            <a:xfrm>
              <a:off x="4288088" y="1213996"/>
              <a:ext cx="3380238" cy="2815079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anose="020B060402020202020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641066D4-BF34-4258-AE9A-30A818320BD0}"/>
                </a:ext>
              </a:extLst>
            </p:cNvPr>
            <p:cNvSpPr/>
            <p:nvPr/>
          </p:nvSpPr>
          <p:spPr>
            <a:xfrm>
              <a:off x="7929243" y="1213113"/>
              <a:ext cx="3380238" cy="2815079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" panose="020B060402020202020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E51A9867-4009-47D1-85C4-26294C35AE12}"/>
              </a:ext>
            </a:extLst>
          </p:cNvPr>
          <p:cNvSpPr txBox="1">
            <a:spLocks/>
          </p:cNvSpPr>
          <p:nvPr/>
        </p:nvSpPr>
        <p:spPr>
          <a:xfrm>
            <a:off x="2809938" y="4500011"/>
            <a:ext cx="2681382" cy="49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GMP</a:t>
            </a: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-сертификат о соответствии производителя лекарственных средств для медицинского применения требованиям правил надлежащей производственной практики Министерства Здравоохранения Республики Ирак номер 272 от 07.01.2025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353F48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Manrope" panose="020B0604020202020204" charset="0"/>
                <a:ea typeface="Calibri" panose="020F0502020204030204" pitchFamily="34" charset="0"/>
                <a:cs typeface="Helvetica" panose="020B0604020202020204" pitchFamily="34" charset="0"/>
                <a:sym typeface="Calibri"/>
              </a:rPr>
              <a:t> 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353F48"/>
              </a:solidFill>
              <a:effectLst/>
              <a:uLnTx/>
              <a:uFillTx/>
              <a:latin typeface="Manrope" panose="020B0604020202020204" charset="0"/>
              <a:ea typeface="Calibri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54A66341-C32E-4EC1-B487-83BB619099D0}"/>
              </a:ext>
            </a:extLst>
          </p:cNvPr>
          <p:cNvSpPr txBox="1">
            <a:spLocks/>
          </p:cNvSpPr>
          <p:nvPr/>
        </p:nvSpPr>
        <p:spPr>
          <a:xfrm>
            <a:off x="8406760" y="4501210"/>
            <a:ext cx="2705393" cy="90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313C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Заключение о соответствии производителя лекарственных средств для ветеринарного применения требованиям правил надлежащей производственной практики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GMP </a:t>
            </a: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171/24 от 23.12.2024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353F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8B992A26-84EE-44F8-8E11-BFB5802529D2}"/>
              </a:ext>
            </a:extLst>
          </p:cNvPr>
          <p:cNvSpPr txBox="1">
            <a:spLocks/>
          </p:cNvSpPr>
          <p:nvPr/>
        </p:nvSpPr>
        <p:spPr>
          <a:xfrm>
            <a:off x="2905313" y="5507962"/>
            <a:ext cx="1923510" cy="30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Соответствие международным стандартам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GMP</a:t>
            </a:r>
            <a:endParaRPr kumimoji="0" lang="ru-RU" sz="900" b="1" i="0" u="none" strike="noStrike" kern="0" cap="none" spc="0" normalizeH="0" baseline="0" noProof="0" dirty="0">
              <a:ln>
                <a:noFill/>
              </a:ln>
              <a:solidFill>
                <a:srgbClr val="353F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353F48"/>
                </a:solidFill>
                <a:effectLst/>
                <a:uLnTx/>
                <a:uFillTx/>
                <a:latin typeface="Manrope" panose="020B0604020202020204" charset="0"/>
                <a:ea typeface="Calibri" panose="020F0502020204030204" pitchFamily="34" charset="0"/>
                <a:cs typeface="Helvetica" panose="020B0604020202020204" pitchFamily="34" charset="0"/>
                <a:sym typeface="Calibri"/>
              </a:rPr>
              <a:t> </a:t>
            </a:r>
            <a:endParaRPr kumimoji="0" lang="ru-RU" sz="900" b="1" i="0" u="none" strike="noStrike" kern="0" cap="none" spc="0" normalizeH="0" baseline="0" noProof="0" dirty="0">
              <a:ln>
                <a:noFill/>
              </a:ln>
              <a:solidFill>
                <a:srgbClr val="353F48"/>
              </a:solidFill>
              <a:effectLst/>
              <a:uLnTx/>
              <a:uFillTx/>
              <a:latin typeface="Manrope" panose="020B0604020202020204" charset="0"/>
              <a:ea typeface="Calibri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4C96992A-3740-4E03-B8FC-5BE6C12F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03" y="190445"/>
            <a:ext cx="10440675" cy="522620"/>
          </a:xfrm>
        </p:spPr>
        <p:txBody>
          <a:bodyPr lIns="0" tIns="0" rIns="0" bIns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Лицензии и сертификаты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0DAE591-9FD5-4E38-9BB6-798D1E70D4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9767" y="-35356"/>
            <a:ext cx="2540014" cy="7995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234550F-4A4B-49C7-8937-77BF6276C2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54" y="5020401"/>
            <a:ext cx="1073410" cy="14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AF2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80" y="332716"/>
            <a:ext cx="11293024" cy="613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115" y="773155"/>
            <a:ext cx="2597597" cy="72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7663479" y="1976846"/>
            <a:ext cx="2906484" cy="2891245"/>
          </a:xfrm>
          <a:prstGeom prst="roundRect">
            <a:avLst/>
          </a:prstGeom>
          <a:solidFill>
            <a:srgbClr val="FA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6" name="Google Shape;39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8972" y="2152137"/>
            <a:ext cx="2576617" cy="257661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8"/>
          <p:cNvSpPr txBox="1"/>
          <p:nvPr/>
        </p:nvSpPr>
        <p:spPr>
          <a:xfrm>
            <a:off x="878115" y="2614888"/>
            <a:ext cx="47588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dirty="0">
                <a:solidFill>
                  <a:schemeClr val="accent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Переходите на сайт ПРОМОМЕД, чтобы узнать больше о компании и её продуктах</a:t>
            </a:r>
            <a:endParaRPr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Google Shape;398;p28"/>
          <p:cNvSpPr txBox="1"/>
          <p:nvPr/>
        </p:nvSpPr>
        <p:spPr>
          <a:xfrm>
            <a:off x="7663479" y="5008971"/>
            <a:ext cx="290648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100" b="0" dirty="0">
                <a:solidFill>
                  <a:schemeClr val="accent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ru-RU" sz="1100" b="0" i="0" u="none" strike="noStrike" dirty="0">
                <a:solidFill>
                  <a:schemeClr val="accent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Россия, Москва, Проспект Мира 13, стр.1</a:t>
            </a:r>
            <a:endParaRPr sz="1100" b="0" dirty="0">
              <a:solidFill>
                <a:schemeClr val="accent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1100" b="0" i="0" u="none" strike="noStrike" dirty="0">
                <a:solidFill>
                  <a:schemeClr val="accent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+7 (495) 640-25-28</a:t>
            </a:r>
            <a:endParaRPr sz="1100" b="0" dirty="0">
              <a:solidFill>
                <a:schemeClr val="accent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1100" b="0" i="0" u="none" strike="noStrike" dirty="0">
                <a:solidFill>
                  <a:schemeClr val="accent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www.promomed.ru</a:t>
            </a:r>
            <a:endParaRPr sz="1100" b="0" dirty="0">
              <a:solidFill>
                <a:schemeClr val="accent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050" b="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50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46" y="773155"/>
            <a:ext cx="2303729" cy="7224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ромомед">
      <a:dk1>
        <a:srgbClr val="343434"/>
      </a:dk1>
      <a:lt1>
        <a:srgbClr val="E0EAF2"/>
      </a:lt1>
      <a:dk2>
        <a:srgbClr val="2A42B6"/>
      </a:dk2>
      <a:lt2>
        <a:srgbClr val="E0EAF2"/>
      </a:lt2>
      <a:accent1>
        <a:srgbClr val="568AE0"/>
      </a:accent1>
      <a:accent2>
        <a:srgbClr val="E02B2E"/>
      </a:accent2>
      <a:accent3>
        <a:srgbClr val="A1C7FF"/>
      </a:accent3>
      <a:accent4>
        <a:srgbClr val="FFFFFF"/>
      </a:accent4>
      <a:accent5>
        <a:srgbClr val="FFFFFF"/>
      </a:accent5>
      <a:accent6>
        <a:srgbClr val="2A42B6"/>
      </a:accent6>
      <a:hlink>
        <a:srgbClr val="568AE0"/>
      </a:hlink>
      <a:folHlink>
        <a:srgbClr val="568A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омомед.potx" id="{9F6E95F7-10B1-4A4E-8CE3-72B5AB1868A3}" vid="{AC528C30-8C19-4DB5-B8FA-48CCAD6434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484</Words>
  <Application>Microsoft Office PowerPoint</Application>
  <PresentationFormat>Широкоэкранный</PresentationFormat>
  <Paragraphs>87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 Bold</vt:lpstr>
      <vt:lpstr>Onest SemiBold</vt:lpstr>
      <vt:lpstr>Calibri</vt:lpstr>
      <vt:lpstr>Manrope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Лицензии и сертификаты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Phoenix</dc:creator>
  <cp:lastModifiedBy>Казакова Екатерина Александровна</cp:lastModifiedBy>
  <cp:revision>32</cp:revision>
  <dcterms:modified xsi:type="dcterms:W3CDTF">2025-11-18T15:08:45Z</dcterms:modified>
</cp:coreProperties>
</file>