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73" r:id="rId3"/>
    <p:sldId id="274" r:id="rId4"/>
    <p:sldId id="276" r:id="rId5"/>
    <p:sldId id="278" r:id="rId6"/>
    <p:sldId id="279" r:id="rId7"/>
    <p:sldId id="280" r:id="rId8"/>
    <p:sldId id="269" r:id="rId9"/>
    <p:sldId id="272" r:id="rId10"/>
    <p:sldId id="271" r:id="rId11"/>
    <p:sldId id="270" r:id="rId12"/>
    <p:sldId id="277" r:id="rId13"/>
    <p:sldId id="260" r:id="rId14"/>
  </p:sldIdLst>
  <p:sldSz cx="12190413" cy="6858000"/>
  <p:notesSz cx="6858000" cy="9144000"/>
  <p:embeddedFontLst>
    <p:embeddedFont>
      <p:font typeface="Gotham Pro" pitchFamily="2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Gotham Pro Medium" pitchFamily="2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85"/>
    <a:srgbClr val="114C7D"/>
    <a:srgbClr val="1663A4"/>
    <a:srgbClr val="00ADD9"/>
    <a:srgbClr val="00B0F0"/>
    <a:srgbClr val="0070C0"/>
    <a:srgbClr val="A3C7EB"/>
    <a:srgbClr val="008DB4"/>
    <a:srgbClr val="C9DEF3"/>
    <a:srgbClr val="0097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0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281" y="2130426"/>
            <a:ext cx="10361851" cy="1470025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1663A4"/>
                </a:solidFill>
                <a:latin typeface="Gotham Pro" pitchFamily="2" charset="0"/>
                <a:cs typeface="Gotham Pr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EE997-5520-408B-BD30-2B944799F37E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2400" b="1" kern="1200" dirty="0">
          <a:solidFill>
            <a:srgbClr val="1663A4"/>
          </a:solidFill>
          <a:latin typeface="Gotham Pro" pitchFamily="2" charset="0"/>
          <a:ea typeface="+mj-ea"/>
          <a:cs typeface="Gotham Pro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DD9"/>
        </a:buClr>
        <a:buSzPct val="130000"/>
        <a:buFont typeface="Wingdings" pitchFamily="2" charset="2"/>
        <a:buChar char="§"/>
        <a:defRPr sz="2000" kern="1200">
          <a:solidFill>
            <a:srgbClr val="00498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63A4"/>
        </a:buClr>
        <a:buSzPct val="13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98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105206" y="260648"/>
              <a:ext cx="1980000" cy="1980000"/>
            </a:xfrm>
            <a:prstGeom prst="rect">
              <a:avLst/>
            </a:prstGeom>
            <a:noFill/>
          </p:spPr>
        </p:pic>
        <p:pic>
          <p:nvPicPr>
            <p:cNvPr id="1034" name="Picture 10" descr="E:\РАБОТА\3 конгресс ВСП\2025\XVI Конгресс шаблон презентации\элементы презентации\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319737" cy="1620000"/>
            </a:xfrm>
            <a:prstGeom prst="rect">
              <a:avLst/>
            </a:prstGeom>
            <a:noFill/>
          </p:spPr>
        </p:pic>
        <p:pic>
          <p:nvPicPr>
            <p:cNvPr id="1035" name="Picture 11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 l="-834"/>
            <a:stretch>
              <a:fillRect/>
            </a:stretch>
          </p:blipFill>
          <p:spPr bwMode="auto">
            <a:xfrm>
              <a:off x="6746186" y="4698000"/>
              <a:ext cx="5444227" cy="2160000"/>
            </a:xfrm>
            <a:prstGeom prst="rect">
              <a:avLst/>
            </a:prstGeom>
            <a:noFill/>
          </p:spPr>
        </p:pic>
        <p:pic>
          <p:nvPicPr>
            <p:cNvPr id="1037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9490833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" y="5778000"/>
              <a:ext cx="5007082" cy="108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2130426"/>
            <a:ext cx="12190412" cy="1946646"/>
          </a:xfrm>
        </p:spPr>
        <p:txBody>
          <a:bodyPr>
            <a:noAutofit/>
          </a:bodyPr>
          <a:lstStyle/>
          <a:p>
            <a:r>
              <a:rPr lang="ru-RU" sz="3600" b="1" smtClean="0">
                <a:solidFill>
                  <a:srgbClr val="00ADD9"/>
                </a:solidFill>
                <a:latin typeface="Gotham Pro" pitchFamily="2" charset="0"/>
                <a:cs typeface="Gotham Pro" pitchFamily="2" charset="0"/>
              </a:rPr>
              <a:t>Институт уполномоченного общественного </a:t>
            </a:r>
            <a:br>
              <a:rPr lang="ru-RU" sz="3600" b="1" smtClean="0">
                <a:solidFill>
                  <a:srgbClr val="00ADD9"/>
                </a:solidFill>
                <a:latin typeface="Gotham Pro" pitchFamily="2" charset="0"/>
                <a:cs typeface="Gotham Pro" pitchFamily="2" charset="0"/>
              </a:rPr>
            </a:br>
            <a:r>
              <a:rPr lang="ru-RU" sz="3600" b="1" smtClean="0">
                <a:solidFill>
                  <a:srgbClr val="00ADD9"/>
                </a:solidFill>
                <a:latin typeface="Gotham Pro" pitchFamily="2" charset="0"/>
                <a:cs typeface="Gotham Pro" pitchFamily="2" charset="0"/>
              </a:rPr>
              <a:t>эксперта ООО ИБРС 2007-2012. </a:t>
            </a:r>
            <a:br>
              <a:rPr lang="ru-RU" sz="3600" b="1" smtClean="0">
                <a:solidFill>
                  <a:srgbClr val="00ADD9"/>
                </a:solidFill>
                <a:latin typeface="Gotham Pro" pitchFamily="2" charset="0"/>
                <a:cs typeface="Gotham Pro" pitchFamily="2" charset="0"/>
              </a:rPr>
            </a:br>
            <a:r>
              <a:rPr lang="ru-RU" sz="3600" b="1" smtClean="0">
                <a:solidFill>
                  <a:srgbClr val="00ADD9"/>
                </a:solidFill>
                <a:latin typeface="Gotham Pro" pitchFamily="2" charset="0"/>
                <a:cs typeface="Gotham Pro" pitchFamily="2" charset="0"/>
              </a:rPr>
              <a:t>Уроки деятельности.</a:t>
            </a:r>
            <a:endParaRPr lang="ru-RU" sz="3600" b="1" dirty="0">
              <a:solidFill>
                <a:srgbClr val="00ADD9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4149080"/>
            <a:ext cx="8533289" cy="1152128"/>
          </a:xfrm>
        </p:spPr>
        <p:txBody>
          <a:bodyPr>
            <a:noAutofit/>
          </a:bodyPr>
          <a:lstStyle/>
          <a:p>
            <a:pPr defTabSz="685800">
              <a:buClr>
                <a:srgbClr val="35A5D6"/>
              </a:buClr>
            </a:pPr>
            <a:r>
              <a:rPr lang="ru-RU" sz="2400" b="1" dirty="0" err="1" smtClean="0">
                <a:solidFill>
                  <a:srgbClr val="004985"/>
                </a:solidFill>
              </a:rPr>
              <a:t>Шишлянников</a:t>
            </a:r>
            <a:r>
              <a:rPr lang="ru-RU" sz="2400" b="1" dirty="0" smtClean="0">
                <a:solidFill>
                  <a:srgbClr val="004985"/>
                </a:solidFill>
              </a:rPr>
              <a:t> Федор Владимирович</a:t>
            </a:r>
            <a:endParaRPr lang="ru-RU" sz="2400" b="1" dirty="0">
              <a:solidFill>
                <a:srgbClr val="004985"/>
              </a:solidFill>
            </a:endParaRPr>
          </a:p>
          <a:p>
            <a:pPr defTabSz="685800">
              <a:buClr>
                <a:srgbClr val="35A5D6"/>
              </a:buClr>
            </a:pPr>
            <a:r>
              <a:rPr lang="ru-RU" sz="1600" dirty="0" smtClean="0">
                <a:solidFill>
                  <a:srgbClr val="004985"/>
                </a:solidFill>
              </a:rPr>
              <a:t>Вице-президент ООО ИБРС </a:t>
            </a:r>
          </a:p>
          <a:p>
            <a:pPr defTabSz="685800">
              <a:buClr>
                <a:srgbClr val="35A5D6"/>
              </a:buClr>
            </a:pPr>
            <a:r>
              <a:rPr lang="ru-RU" sz="1600" dirty="0" smtClean="0">
                <a:solidFill>
                  <a:srgbClr val="004985"/>
                </a:solidFill>
              </a:rPr>
              <a:t>по Уральскому, Сибирскому, Дальневосточному федеральным округам</a:t>
            </a:r>
            <a:endParaRPr lang="ru-RU" sz="1600" dirty="0">
              <a:solidFill>
                <a:srgbClr val="004985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233142" y="5517232"/>
            <a:ext cx="5724128" cy="4746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buClr>
                <a:srgbClr val="35A5D6"/>
              </a:buClr>
            </a:pPr>
            <a:r>
              <a:rPr lang="ru-RU" sz="1400" dirty="0">
                <a:solidFill>
                  <a:srgbClr val="41A8DC"/>
                </a:solidFill>
                <a:latin typeface="Gotham Pro Medium" pitchFamily="2" charset="0"/>
                <a:ea typeface="+mj-ea"/>
                <a:cs typeface="Gotham Pro Medium" pitchFamily="2" charset="0"/>
              </a:rPr>
              <a:t>Москва, </a:t>
            </a:r>
            <a:r>
              <a:rPr lang="ru-RU" sz="1400" dirty="0" smtClean="0">
                <a:solidFill>
                  <a:srgbClr val="41A8DC"/>
                </a:solidFill>
                <a:latin typeface="Gotham Pro Medium" pitchFamily="2" charset="0"/>
                <a:ea typeface="+mj-ea"/>
                <a:cs typeface="Gotham Pro Medium" pitchFamily="2" charset="0"/>
              </a:rPr>
              <a:t>20–25 </a:t>
            </a:r>
            <a:r>
              <a:rPr lang="ru-RU" sz="1400" dirty="0">
                <a:solidFill>
                  <a:srgbClr val="41A8DC"/>
                </a:solidFill>
                <a:latin typeface="Gotham Pro Medium" pitchFamily="2" charset="0"/>
                <a:ea typeface="+mj-ea"/>
                <a:cs typeface="Gotham Pro Medium" pitchFamily="2" charset="0"/>
              </a:rPr>
              <a:t>ноября </a:t>
            </a:r>
            <a:r>
              <a:rPr lang="ru-RU" sz="1400" dirty="0" smtClean="0">
                <a:solidFill>
                  <a:srgbClr val="41A8DC"/>
                </a:solidFill>
                <a:latin typeface="Gotham Pro Medium" pitchFamily="2" charset="0"/>
                <a:ea typeface="+mj-ea"/>
                <a:cs typeface="Gotham Pro Medium" pitchFamily="2" charset="0"/>
              </a:rPr>
              <a:t>2025</a:t>
            </a:r>
            <a:endParaRPr lang="ru-RU" sz="1400" dirty="0">
              <a:solidFill>
                <a:srgbClr val="41A8DC"/>
              </a:solidFill>
              <a:latin typeface="Gotham Pro Medium" pitchFamily="2" charset="0"/>
              <a:ea typeface="+mj-ea"/>
              <a:cs typeface="Gotham Pro Medium" pitchFamily="2" charset="0"/>
            </a:endParaRPr>
          </a:p>
          <a:p>
            <a:pPr algn="ctr" defTabSz="685800">
              <a:buClr>
                <a:srgbClr val="35A5D6"/>
              </a:buClr>
            </a:pPr>
            <a:r>
              <a:rPr lang="en-US" sz="1400" dirty="0">
                <a:solidFill>
                  <a:srgbClr val="41A8DC"/>
                </a:solidFill>
                <a:latin typeface="Gotham Pro Medium" pitchFamily="2" charset="0"/>
                <a:ea typeface="+mj-ea"/>
                <a:cs typeface="Gotham Pro Medium" pitchFamily="2" charset="0"/>
              </a:rPr>
              <a:t>https://</a:t>
            </a:r>
            <a:r>
              <a:rPr lang="en-US" sz="1400" dirty="0" smtClean="0">
                <a:solidFill>
                  <a:srgbClr val="41A8DC"/>
                </a:solidFill>
                <a:latin typeface="Gotham Pro Medium" pitchFamily="2" charset="0"/>
                <a:ea typeface="+mj-ea"/>
                <a:cs typeface="Gotham Pro Medium" pitchFamily="2" charset="0"/>
              </a:rPr>
              <a:t>congress-vsp.ru/xvi</a:t>
            </a:r>
            <a:r>
              <a:rPr lang="en-US" sz="1400" dirty="0">
                <a:solidFill>
                  <a:srgbClr val="41A8DC"/>
                </a:solidFill>
                <a:latin typeface="Gotham Pro Medium" pitchFamily="2" charset="0"/>
                <a:ea typeface="+mj-ea"/>
                <a:cs typeface="Gotham Pro Medium" pitchFamily="2" charset="0"/>
              </a:rPr>
              <a:t>/</a:t>
            </a:r>
            <a:endParaRPr lang="ru-RU" sz="1400" dirty="0">
              <a:solidFill>
                <a:srgbClr val="41A8DC"/>
              </a:solidFill>
              <a:latin typeface="Gotham Pro Medium" pitchFamily="2" charset="0"/>
              <a:ea typeface="+mj-ea"/>
              <a:cs typeface="Gotham Pro Medium" pitchFamily="2" charset="0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endParaRPr lang="ru-RU" sz="1400" dirty="0">
              <a:solidFill>
                <a:srgbClr val="41A8DC"/>
              </a:solidFill>
              <a:latin typeface="Gotham Pro Medium" pitchFamily="2" charset="0"/>
              <a:ea typeface="+mj-ea"/>
              <a:cs typeface="Gotham Pro Medium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3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r="39062" b="3850"/>
          <a:stretch>
            <a:fillRect/>
          </a:stretch>
        </p:blipFill>
        <p:spPr bwMode="auto">
          <a:xfrm>
            <a:off x="2494806" y="260648"/>
            <a:ext cx="5475784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 r="39062" b="3850"/>
          <a:stretch>
            <a:fillRect/>
          </a:stretch>
        </p:blipFill>
        <p:spPr bwMode="auto">
          <a:xfrm>
            <a:off x="5951191" y="1556792"/>
            <a:ext cx="5475784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190550" y="2132856"/>
            <a:ext cx="2376264" cy="2376264"/>
            <a:chOff x="766614" y="2132856"/>
            <a:chExt cx="2376264" cy="23762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66614" y="2132856"/>
              <a:ext cx="2376264" cy="936104"/>
            </a:xfrm>
            <a:prstGeom prst="rect">
              <a:avLst/>
            </a:prstGeom>
            <a:noFill/>
          </p:spPr>
          <p:txBody>
            <a:bodyPr wrap="none" anchor="t">
              <a:noAutofit/>
            </a:bodyPr>
            <a:lstStyle/>
            <a:p>
              <a:pPr algn="ctr"/>
              <a:r>
                <a:rPr lang="ru-RU" sz="2400" b="1" dirty="0" smtClean="0">
                  <a:solidFill>
                    <a:srgbClr val="1663A4"/>
                  </a:solidFill>
                  <a:latin typeface="Gotham Pro Medium" pitchFamily="2" charset="0"/>
                  <a:cs typeface="Gotham Pro Medium" pitchFamily="2" charset="0"/>
                </a:rPr>
                <a:t>ОТЧЕТ</a:t>
              </a:r>
            </a:p>
            <a:p>
              <a:pPr algn="ctr"/>
              <a:r>
                <a:rPr lang="ru-RU" sz="2400" b="1" dirty="0" smtClean="0">
                  <a:solidFill>
                    <a:srgbClr val="1663A4"/>
                  </a:solidFill>
                  <a:latin typeface="Gotham Pro Medium" pitchFamily="2" charset="0"/>
                  <a:cs typeface="Gotham Pro Medium" pitchFamily="2" charset="0"/>
                </a:rPr>
                <a:t>УОЭ</a:t>
              </a:r>
              <a:endParaRPr lang="ru-RU" sz="2400" b="1" dirty="0" smtClean="0">
                <a:solidFill>
                  <a:srgbClr val="1663A4"/>
                </a:solidFill>
                <a:latin typeface="Gotham Pro Medium" pitchFamily="2" charset="0"/>
                <a:cs typeface="Gotham Pro Medium" pitchFamily="2" charset="0"/>
              </a:endParaRPr>
            </a:p>
          </p:txBody>
        </p:sp>
        <p:pic>
          <p:nvPicPr>
            <p:cNvPr id="13" name="Picture 2" descr="E:\РАБОТА\1 ОООИБРС\1ФИРМЕННЫЙ_СТИЛЬ_ОООИБРС\лого\лого ОООИБРС  2024 новый цвет\logoMS 2.png"/>
            <p:cNvPicPr>
              <a:picLocks noChangeAspect="1" noChangeArrowheads="1"/>
            </p:cNvPicPr>
            <p:nvPr/>
          </p:nvPicPr>
          <p:blipFill>
            <a:blip r:embed="rId8" cstate="print"/>
            <a:srcRect l="18532" r="17929" b="19688"/>
            <a:stretch>
              <a:fillRect/>
            </a:stretch>
          </p:blipFill>
          <p:spPr bwMode="auto">
            <a:xfrm>
              <a:off x="1054646" y="3068960"/>
              <a:ext cx="1728192" cy="1440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9119542" y="6568694"/>
              <a:ext cx="2232248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100" dirty="0" smtClean="0">
                  <a:solidFill>
                    <a:srgbClr val="41A8DC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100" dirty="0" smtClean="0">
                <a:solidFill>
                  <a:srgbClr val="41A8DC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13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14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15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b="3850"/>
          <a:stretch>
            <a:fillRect/>
          </a:stretch>
        </p:blipFill>
        <p:spPr bwMode="auto">
          <a:xfrm>
            <a:off x="466987" y="260648"/>
            <a:ext cx="1131685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0919742" y="188640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68694"/>
              <a:ext cx="2232248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100" dirty="0" smtClean="0">
                  <a:solidFill>
                    <a:srgbClr val="1663A4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100" dirty="0" smtClean="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</p:grpSp>
      <p:sp>
        <p:nvSpPr>
          <p:cNvPr id="13" name="Прямоугольник 12"/>
          <p:cNvSpPr/>
          <p:nvPr/>
        </p:nvSpPr>
        <p:spPr>
          <a:xfrm>
            <a:off x="1342678" y="1196752"/>
            <a:ext cx="2268031" cy="4608512"/>
          </a:xfrm>
          <a:prstGeom prst="rect">
            <a:avLst/>
          </a:prstGeom>
          <a:solidFill>
            <a:srgbClr val="1663A4"/>
          </a:solidFill>
        </p:spPr>
        <p:txBody>
          <a:bodyPr wrap="none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Gotham Pro Medium" pitchFamily="2" charset="0"/>
                <a:cs typeface="Gotham Pro Medium" pitchFamily="2" charset="0"/>
              </a:rPr>
              <a:t>ИТОГИ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Gotham Pro Medium" pitchFamily="2" charset="0"/>
                <a:cs typeface="Gotham Pro Medium" pitchFamily="2" charset="0"/>
              </a:rPr>
              <a:t>УРОКОВ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Gotham Pro Medium" pitchFamily="2" charset="0"/>
                <a:cs typeface="Gotham Pro Medium" pitchFamily="2" charset="0"/>
              </a:rPr>
              <a:t>ДЕЯТЕЛЬНОСТИ</a:t>
            </a:r>
            <a:r>
              <a:rPr lang="ru-RU" b="1" dirty="0" smtClean="0">
                <a:solidFill>
                  <a:schemeClr val="bg1"/>
                </a:solidFill>
                <a:latin typeface="Gotham Pro Medium" pitchFamily="2" charset="0"/>
                <a:cs typeface="Gotham Pro Medium" pitchFamily="2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Gotham Pro Medium" pitchFamily="2" charset="0"/>
              <a:cs typeface="Gotham Pro Medium" pitchFamily="2" charset="0"/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  <a:latin typeface="Gotham Pro Medium" pitchFamily="2" charset="0"/>
              <a:cs typeface="Gotham Pro Medium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0950" y="1196752"/>
            <a:ext cx="7128792" cy="648000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ADD9"/>
              </a:buClr>
              <a:buSzPct val="130000"/>
            </a:pPr>
            <a:r>
              <a:rPr lang="ru-RU" b="1" dirty="0" smtClean="0">
                <a:solidFill>
                  <a:srgbClr val="114C7D"/>
                </a:solidFill>
              </a:rPr>
              <a:t>Подготовлены </a:t>
            </a:r>
            <a:r>
              <a:rPr lang="ru-RU" b="1" dirty="0" smtClean="0">
                <a:solidFill>
                  <a:srgbClr val="114C7D"/>
                </a:solidFill>
              </a:rPr>
              <a:t>и </a:t>
            </a:r>
            <a:r>
              <a:rPr lang="ru-RU" b="1" dirty="0" smtClean="0">
                <a:solidFill>
                  <a:srgbClr val="114C7D"/>
                </a:solidFill>
              </a:rPr>
              <a:t>обучены </a:t>
            </a:r>
            <a:r>
              <a:rPr lang="ru-RU" b="1" dirty="0" smtClean="0">
                <a:solidFill>
                  <a:srgbClr val="114C7D"/>
                </a:solidFill>
              </a:rPr>
              <a:t>люди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90950" y="1988854"/>
            <a:ext cx="7128792" cy="648000"/>
          </a:xfrm>
          <a:prstGeom prst="rect">
            <a:avLst/>
          </a:prstGeom>
          <a:solidFill>
            <a:srgbClr val="00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ADD9"/>
              </a:buClr>
              <a:buSzPct val="130000"/>
            </a:pPr>
            <a:r>
              <a:rPr lang="ru-RU" b="1" dirty="0" smtClean="0"/>
              <a:t>Создана программа и отработаны формы обучения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90950" y="2780956"/>
            <a:ext cx="7128792" cy="64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ADD9"/>
              </a:buClr>
              <a:buSzPct val="130000"/>
            </a:pPr>
            <a:r>
              <a:rPr lang="ru-RU" b="1" dirty="0" smtClean="0"/>
              <a:t>Выстроены отношения с властью и медицинским сообществом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90950" y="3573058"/>
            <a:ext cx="7128792" cy="64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ADD9"/>
              </a:buClr>
              <a:buSzPct val="130000"/>
            </a:pPr>
            <a:r>
              <a:rPr lang="ru-RU" b="1" dirty="0" smtClean="0"/>
              <a:t>Созданы условия и предпосылки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для </a:t>
            </a:r>
            <a:r>
              <a:rPr lang="ru-RU" b="1" dirty="0" smtClean="0"/>
              <a:t>дальнейшего развития пациентского сообщества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90950" y="4365160"/>
            <a:ext cx="7128792" cy="648000"/>
          </a:xfrm>
          <a:prstGeom prst="rect">
            <a:avLst/>
          </a:prstGeom>
          <a:solidFill>
            <a:srgbClr val="166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ADD9"/>
              </a:buClr>
              <a:buSzPct val="130000"/>
            </a:pPr>
            <a:r>
              <a:rPr lang="ru-RU" b="1" dirty="0" smtClean="0"/>
              <a:t>Проработана и эффективно действует </a:t>
            </a:r>
            <a:r>
              <a:rPr lang="ru-RU" b="1" dirty="0" smtClean="0"/>
              <a:t>система контроля </a:t>
            </a:r>
            <a:br>
              <a:rPr lang="ru-RU" b="1" dirty="0" smtClean="0"/>
            </a:br>
            <a:r>
              <a:rPr lang="ru-RU" b="1" dirty="0" smtClean="0"/>
              <a:t>за </a:t>
            </a:r>
            <a:r>
              <a:rPr lang="ru-RU" b="1" dirty="0" smtClean="0"/>
              <a:t>лекарственным, медицинским обеспечением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790950" y="5157264"/>
            <a:ext cx="7128792" cy="648000"/>
          </a:xfrm>
          <a:prstGeom prst="rect">
            <a:avLst/>
          </a:prstGeom>
          <a:solidFill>
            <a:srgbClr val="004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ADD9"/>
              </a:buClr>
              <a:buSzPct val="130000"/>
            </a:pPr>
            <a:r>
              <a:rPr lang="ru-RU" b="1" dirty="0" smtClean="0"/>
              <a:t>Заложены основы эффективно работающей системы </a:t>
            </a:r>
            <a:r>
              <a:rPr lang="ru-RU" b="1" dirty="0" smtClean="0"/>
              <a:t>защиты </a:t>
            </a:r>
            <a:br>
              <a:rPr lang="ru-RU" b="1" dirty="0" smtClean="0"/>
            </a:br>
            <a:r>
              <a:rPr lang="ru-RU" b="1" dirty="0" smtClean="0"/>
              <a:t>прав </a:t>
            </a:r>
            <a:r>
              <a:rPr lang="ru-RU" b="1" dirty="0" smtClean="0"/>
              <a:t>пациентов с РС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22598" y="1953056"/>
              <a:ext cx="1980000" cy="1980000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8831510" y="6309320"/>
              <a:ext cx="3014206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dirty="0">
                  <a:solidFill>
                    <a:srgbClr val="114C7D"/>
                  </a:solidFill>
                  <a:latin typeface="Gotham Pro" pitchFamily="2" charset="0"/>
                  <a:cs typeface="Gotham Pro" pitchFamily="2" charset="0"/>
                </a:rPr>
                <a:t>congress-vsp.ru/xvi/</a:t>
              </a:r>
              <a:endParaRPr lang="ru-RU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pic>
          <p:nvPicPr>
            <p:cNvPr id="8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1079579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4698000"/>
              <a:ext cx="5399214" cy="2160000"/>
            </a:xfrm>
            <a:prstGeom prst="rect">
              <a:avLst/>
            </a:prstGeom>
            <a:noFill/>
          </p:spPr>
        </p:pic>
        <p:pic>
          <p:nvPicPr>
            <p:cNvPr id="1028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110413" y="0"/>
              <a:ext cx="1080000" cy="1080000"/>
            </a:xfrm>
            <a:prstGeom prst="rect">
              <a:avLst/>
            </a:prstGeom>
            <a:noFill/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358902" y="2358008"/>
            <a:ext cx="8149983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0" dirty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0919742" y="188640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68694"/>
              <a:ext cx="2232248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100" dirty="0" smtClean="0">
                  <a:solidFill>
                    <a:srgbClr val="1663A4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100" dirty="0" smtClean="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702" y="0"/>
            <a:ext cx="9361040" cy="1484784"/>
          </a:xfrm>
        </p:spPr>
        <p:txBody>
          <a:bodyPr>
            <a:noAutofit/>
          </a:bodyPr>
          <a:lstStyle/>
          <a:p>
            <a:r>
              <a:rPr lang="ru-RU" dirty="0" smtClean="0"/>
              <a:t>СОЗДАНИЕ ИНСТИТУТА УПОЛНОМОЧЕННОГО ОБЩЕСТВЕННОГО ЭКСПЕРТА ООО ИБРС (УОЭ)</a:t>
            </a:r>
            <a:endParaRPr lang="ru-RU" sz="2400" b="1" dirty="0">
              <a:solidFill>
                <a:srgbClr val="1663A4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0709" y="1484784"/>
            <a:ext cx="1980000" cy="4320480"/>
          </a:xfrm>
          <a:prstGeom prst="rect">
            <a:avLst/>
          </a:prstGeom>
          <a:solidFill>
            <a:srgbClr val="00ADD9"/>
          </a:solidFill>
        </p:spPr>
        <p:txBody>
          <a:bodyPr wrap="none" anchor="ctr"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ОТ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ИДЕИ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ДО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РЕЗУЛЬТАТА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790950" y="1484784"/>
            <a:ext cx="7128792" cy="864096"/>
          </a:xfrm>
          <a:prstGeom prst="downArrowCallout">
            <a:avLst>
              <a:gd name="adj1" fmla="val 64524"/>
              <a:gd name="adj2" fmla="val 49899"/>
              <a:gd name="adj3" fmla="val 25000"/>
              <a:gd name="adj4" fmla="val 64977"/>
            </a:avLst>
          </a:prstGeom>
          <a:solidFill>
            <a:srgbClr val="00ADD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14C7D"/>
                </a:solidFill>
              </a:rPr>
              <a:t>Все с нуля, отсутствие опыта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3790950" y="2348880"/>
            <a:ext cx="7128792" cy="864096"/>
          </a:xfrm>
          <a:prstGeom prst="downArrowCallout">
            <a:avLst>
              <a:gd name="adj1" fmla="val 64524"/>
              <a:gd name="adj2" fmla="val 49899"/>
              <a:gd name="adj3" fmla="val 25000"/>
              <a:gd name="adj4" fmla="val 64977"/>
            </a:avLst>
          </a:prstGeom>
          <a:solidFill>
            <a:srgbClr val="00AD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ADD9"/>
              </a:buClr>
              <a:buSzPct val="130000"/>
            </a:pPr>
            <a:r>
              <a:rPr lang="ru-RU" b="1" dirty="0" smtClean="0">
                <a:solidFill>
                  <a:srgbClr val="114C7D"/>
                </a:solidFill>
              </a:rPr>
              <a:t>Определение цели и задач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790950" y="3212976"/>
            <a:ext cx="7128792" cy="864096"/>
          </a:xfrm>
          <a:prstGeom prst="downArrowCallout">
            <a:avLst>
              <a:gd name="adj1" fmla="val 64524"/>
              <a:gd name="adj2" fmla="val 49899"/>
              <a:gd name="adj3" fmla="val 25000"/>
              <a:gd name="adj4" fmla="val 64977"/>
            </a:avLst>
          </a:prstGeom>
          <a:solidFill>
            <a:srgbClr val="00AD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ADD9"/>
              </a:buClr>
              <a:buSzPct val="130000"/>
            </a:pPr>
            <a:r>
              <a:rPr lang="ru-RU" b="1" dirty="0" smtClean="0">
                <a:solidFill>
                  <a:srgbClr val="114C7D"/>
                </a:solidFill>
              </a:rPr>
              <a:t>Поиск людей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90950" y="5229200"/>
            <a:ext cx="7128792" cy="576064"/>
          </a:xfrm>
          <a:prstGeom prst="rect">
            <a:avLst/>
          </a:prstGeom>
          <a:solidFill>
            <a:srgbClr val="008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ADD9"/>
              </a:buClr>
              <a:buSzPct val="130000"/>
            </a:pPr>
            <a:r>
              <a:rPr lang="ru-RU" b="1" dirty="0" smtClean="0"/>
              <a:t>Разработка структуры, правил взаимодействия, строгая дисциплина, оперативное реагирование на поставленные задачи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790950" y="4077072"/>
            <a:ext cx="7128792" cy="1152128"/>
            <a:chOff x="3790950" y="4077072"/>
            <a:chExt cx="7128792" cy="1152128"/>
          </a:xfrm>
        </p:grpSpPr>
        <p:sp>
          <p:nvSpPr>
            <p:cNvPr id="17" name="Выноска со стрелкой вниз 16"/>
            <p:cNvSpPr/>
            <p:nvPr/>
          </p:nvSpPr>
          <p:spPr>
            <a:xfrm>
              <a:off x="3790950" y="4077072"/>
              <a:ext cx="7128792" cy="1152128"/>
            </a:xfrm>
            <a:prstGeom prst="downArrowCallout">
              <a:avLst>
                <a:gd name="adj1" fmla="val 41181"/>
                <a:gd name="adj2" fmla="val 39006"/>
                <a:gd name="adj3" fmla="val 25000"/>
                <a:gd name="adj4" fmla="val 66533"/>
              </a:avLst>
            </a:prstGeom>
            <a:solidFill>
              <a:srgbClr val="00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buClr>
                  <a:srgbClr val="00ADD9"/>
                </a:buClr>
                <a:buSzPct val="130000"/>
              </a:pPr>
              <a:r>
                <a:rPr lang="ru-RU" b="1" dirty="0" smtClean="0"/>
                <a:t>Разработка программы обучения двух уровней:</a:t>
              </a: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5591150" y="4437112"/>
              <a:ext cx="1579217" cy="338554"/>
              <a:chOff x="5591150" y="4437112"/>
              <a:chExt cx="1579217" cy="33855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5591150" y="4536000"/>
                <a:ext cx="151676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735166" y="4437112"/>
                <a:ext cx="14352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lt1"/>
                    </a:solidFill>
                  </a:rPr>
                  <a:t>Федеральные</a:t>
                </a: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7607374" y="4437112"/>
              <a:ext cx="1617304" cy="338554"/>
              <a:chOff x="7607374" y="4437112"/>
              <a:chExt cx="1617304" cy="338554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7607374" y="4536000"/>
                <a:ext cx="151676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7751390" y="4437112"/>
                <a:ext cx="14732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>
                  <a:buClr>
                    <a:schemeClr val="bg1"/>
                  </a:buClr>
                </a:pPr>
                <a:r>
                  <a:rPr lang="ru-RU" sz="1600" b="1" dirty="0" smtClean="0">
                    <a:solidFill>
                      <a:schemeClr val="lt1"/>
                    </a:solidFill>
                  </a:rPr>
                  <a:t>Региональные</a:t>
                </a: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0919742" y="188640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68694"/>
              <a:ext cx="2232248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100" dirty="0" smtClean="0">
                  <a:solidFill>
                    <a:srgbClr val="1663A4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100" dirty="0" smtClean="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702" y="0"/>
            <a:ext cx="9361040" cy="1484784"/>
          </a:xfrm>
        </p:spPr>
        <p:txBody>
          <a:bodyPr>
            <a:noAutofit/>
          </a:bodyPr>
          <a:lstStyle/>
          <a:p>
            <a:r>
              <a:rPr lang="ru-RU" dirty="0" smtClean="0"/>
              <a:t>СОЗДАНИЕ ИНСТИТУТА УПОЛНОМОЧЕННОГО ОБЩЕСТВЕННОГО ЭКСПЕРТА ООО ИБРС (УОЭ)</a:t>
            </a:r>
            <a:endParaRPr lang="ru-RU" sz="2400" b="1" dirty="0">
              <a:solidFill>
                <a:srgbClr val="1663A4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0709" y="1484784"/>
            <a:ext cx="1980000" cy="4824536"/>
          </a:xfrm>
          <a:prstGeom prst="rect">
            <a:avLst/>
          </a:prstGeom>
          <a:solidFill>
            <a:srgbClr val="1663A4"/>
          </a:solidFill>
        </p:spPr>
        <p:txBody>
          <a:bodyPr wrap="none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ОБУЧЕНИЕ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ЭКСПЕРТОВ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90950" y="1484784"/>
            <a:ext cx="7128792" cy="540000"/>
          </a:xfrm>
          <a:prstGeom prst="rect">
            <a:avLst/>
          </a:prstGeom>
          <a:solidFill>
            <a:srgbClr val="A3C7E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14C7D"/>
                </a:solidFill>
              </a:rPr>
              <a:t>Наработка навыков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90950" y="5769320"/>
            <a:ext cx="7128792" cy="540000"/>
          </a:xfrm>
          <a:prstGeom prst="rect">
            <a:avLst/>
          </a:prstGeom>
          <a:solidFill>
            <a:srgbClr val="004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ADD9"/>
              </a:buClr>
              <a:buSzPct val="130000"/>
            </a:pPr>
            <a:r>
              <a:rPr lang="ru-RU" b="1" dirty="0" smtClean="0"/>
              <a:t>Умение работать в команде под эгидой Росздравнадзора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90950" y="2198873"/>
            <a:ext cx="7128792" cy="540000"/>
          </a:xfrm>
          <a:prstGeom prst="rect">
            <a:avLst/>
          </a:prstGeom>
          <a:solidFill>
            <a:srgbClr val="A3C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ADD9"/>
              </a:buClr>
              <a:buSzPct val="130000"/>
            </a:pPr>
            <a:r>
              <a:rPr lang="ru-RU" b="1" dirty="0" smtClean="0">
                <a:solidFill>
                  <a:srgbClr val="114C7D"/>
                </a:solidFill>
              </a:rPr>
              <a:t>Формирование знаний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90950" y="2912962"/>
            <a:ext cx="7128792" cy="540000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Clr>
                <a:srgbClr val="00ADD9"/>
              </a:buClr>
              <a:buSzPct val="130000"/>
            </a:pPr>
            <a:r>
              <a:rPr lang="ru-RU" b="1" dirty="0" smtClean="0">
                <a:solidFill>
                  <a:srgbClr val="114C7D"/>
                </a:solidFill>
              </a:rPr>
              <a:t>Формирование облика НКО, эксперта, как серьезного партнера, способного решать большие задачи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90950" y="3627051"/>
            <a:ext cx="7128792" cy="540000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ADD9"/>
              </a:buClr>
              <a:buSzPct val="130000"/>
            </a:pPr>
            <a:r>
              <a:rPr lang="ru-RU" b="1" dirty="0" smtClean="0">
                <a:solidFill>
                  <a:schemeClr val="bg1"/>
                </a:solidFill>
              </a:rPr>
              <a:t>Завоевание авторитета и доверия у власти, врачебного сообщества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90950" y="4341140"/>
            <a:ext cx="7128792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ADD9"/>
              </a:buClr>
              <a:buSzPct val="130000"/>
            </a:pPr>
            <a:r>
              <a:rPr lang="ru-RU" b="1" dirty="0" smtClean="0"/>
              <a:t>Контроль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790950" y="5055229"/>
            <a:ext cx="7128792" cy="540000"/>
          </a:xfrm>
          <a:prstGeom prst="rect">
            <a:avLst/>
          </a:prstGeom>
          <a:solidFill>
            <a:srgbClr val="166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ADD9"/>
              </a:buClr>
              <a:buSzPct val="130000"/>
            </a:pPr>
            <a:r>
              <a:rPr lang="ru-RU" b="1" dirty="0" smtClean="0"/>
              <a:t>Сбор информации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0919742" y="188640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68694"/>
              <a:ext cx="2232248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100" dirty="0" smtClean="0">
                  <a:solidFill>
                    <a:srgbClr val="1663A4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100" dirty="0" smtClean="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 l="25593" t="7700" r="4919" b="45635"/>
          <a:stretch>
            <a:fillRect/>
          </a:stretch>
        </p:blipFill>
        <p:spPr bwMode="auto">
          <a:xfrm>
            <a:off x="1918742" y="2639061"/>
            <a:ext cx="8208912" cy="316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l="25593" t="57580" r="6138" b="20901"/>
          <a:stretch>
            <a:fillRect/>
          </a:stretch>
        </p:blipFill>
        <p:spPr bwMode="auto">
          <a:xfrm>
            <a:off x="1846734" y="910869"/>
            <a:ext cx="8064896" cy="146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0919742" y="188640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68694"/>
              <a:ext cx="2232248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100" dirty="0" smtClean="0">
                  <a:solidFill>
                    <a:srgbClr val="1663A4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100" dirty="0" smtClean="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</p:grpSp>
      <p:sp>
        <p:nvSpPr>
          <p:cNvPr id="13" name="Прямоугольник 12"/>
          <p:cNvSpPr/>
          <p:nvPr/>
        </p:nvSpPr>
        <p:spPr>
          <a:xfrm>
            <a:off x="1018966" y="1053256"/>
            <a:ext cx="4536000" cy="4680000"/>
          </a:xfrm>
          <a:prstGeom prst="rect">
            <a:avLst/>
          </a:prstGeom>
          <a:solidFill>
            <a:srgbClr val="00ADD9"/>
          </a:solidFill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ПОЛОЖЕНИЕ</a:t>
            </a:r>
            <a:endParaRPr lang="ru-RU" sz="2400" b="1" dirty="0" smtClean="0">
              <a:solidFill>
                <a:schemeClr val="bg1"/>
              </a:solidFill>
              <a:latin typeface="Gotham Pro" pitchFamily="2" charset="0"/>
              <a:cs typeface="Gotham Pro" pitchFamily="2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Об </a:t>
            </a:r>
            <a:r>
              <a:rPr lang="ru-RU" sz="24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уполномоченных </a:t>
            </a:r>
            <a:endParaRPr lang="ru-RU" sz="2400" b="1" dirty="0" smtClean="0">
              <a:solidFill>
                <a:schemeClr val="bg1"/>
              </a:solidFill>
              <a:latin typeface="Gotham Pro" pitchFamily="2" charset="0"/>
              <a:cs typeface="Gotham Pro" pitchFamily="2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общественных </a:t>
            </a:r>
            <a:r>
              <a:rPr lang="ru-RU" sz="24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экспертах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63158" y="1053256"/>
            <a:ext cx="5256584" cy="4680000"/>
          </a:xfrm>
          <a:prstGeom prst="rect">
            <a:avLst/>
          </a:prstGeom>
          <a:noFill/>
          <a:ln>
            <a:solidFill>
              <a:srgbClr val="00ADD9"/>
            </a:solidFill>
          </a:ln>
        </p:spPr>
        <p:txBody>
          <a:bodyPr wrap="square" anchor="ctr"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114C7D"/>
                </a:solidFill>
              </a:rPr>
              <a:t>I. Общие положения</a:t>
            </a:r>
          </a:p>
          <a:p>
            <a:pPr marL="179388">
              <a:buNone/>
            </a:pPr>
            <a:r>
              <a:rPr lang="ru-RU" b="1" dirty="0" smtClean="0">
                <a:solidFill>
                  <a:srgbClr val="114C7D"/>
                </a:solidFill>
              </a:rPr>
              <a:t>1</a:t>
            </a:r>
            <a:r>
              <a:rPr lang="ru-RU" b="1" dirty="0" smtClean="0">
                <a:solidFill>
                  <a:srgbClr val="114C7D"/>
                </a:solidFill>
              </a:rPr>
              <a:t>. </a:t>
            </a:r>
            <a:r>
              <a:rPr lang="ru-RU" dirty="0" smtClean="0">
                <a:solidFill>
                  <a:srgbClr val="114C7D"/>
                </a:solidFill>
              </a:rPr>
              <a:t>Уполномоченный </a:t>
            </a:r>
            <a:r>
              <a:rPr lang="ru-RU" dirty="0" smtClean="0">
                <a:solidFill>
                  <a:srgbClr val="114C7D"/>
                </a:solidFill>
              </a:rPr>
              <a:t>общественный эксперт является должностным лицом, представляющим интересы Общероссийской общественной организации инвалидов – больных рассеянным склерозом в пределах соответствующего Субъекта РФ и являющийся членом регионального отделения Общероссийской общественной организации инвалидов – больных рассеянным склерозом или другой общественной организации инвалидов, представляющей интересы Общероссийской общественной организации инвалидов – больных рассеянным склерозом в данном регионе </a:t>
            </a:r>
            <a:r>
              <a:rPr lang="ru-RU" dirty="0" smtClean="0">
                <a:solidFill>
                  <a:srgbClr val="114C7D"/>
                </a:solidFill>
              </a:rPr>
              <a:t>РФ.</a:t>
            </a:r>
            <a:endParaRPr lang="ru-RU" b="1" dirty="0" smtClean="0">
              <a:solidFill>
                <a:srgbClr val="114C7D"/>
              </a:solidFill>
              <a:latin typeface="Gotham Pro Medium" pitchFamily="2" charset="0"/>
              <a:cs typeface="Gotham Pro Medium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0919742" y="188640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68694"/>
              <a:ext cx="2232248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100" dirty="0" smtClean="0">
                  <a:solidFill>
                    <a:srgbClr val="1663A4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100" dirty="0" smtClean="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</p:grpSp>
      <p:sp>
        <p:nvSpPr>
          <p:cNvPr id="13" name="Прямоугольник 12"/>
          <p:cNvSpPr/>
          <p:nvPr/>
        </p:nvSpPr>
        <p:spPr>
          <a:xfrm>
            <a:off x="1018966" y="1053256"/>
            <a:ext cx="4536000" cy="4680000"/>
          </a:xfrm>
          <a:prstGeom prst="rect">
            <a:avLst/>
          </a:prstGeom>
          <a:solidFill>
            <a:srgbClr val="1663A4"/>
          </a:solidFill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ЭТИЧЕСКИЙ КОДЕКС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Уполномоченного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Общественного </a:t>
            </a:r>
            <a:r>
              <a:rPr lang="ru-RU" sz="24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Эксперта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63158" y="1053256"/>
            <a:ext cx="5256584" cy="4680000"/>
          </a:xfrm>
          <a:prstGeom prst="rect">
            <a:avLst/>
          </a:prstGeom>
          <a:noFill/>
          <a:ln>
            <a:solidFill>
              <a:srgbClr val="1663A4"/>
            </a:solidFill>
          </a:ln>
        </p:spPr>
        <p:txBody>
          <a:bodyPr wrap="square" anchor="ctr"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sz="2000" dirty="0" smtClean="0">
                <a:solidFill>
                  <a:srgbClr val="114C7D"/>
                </a:solidFill>
              </a:rPr>
              <a:t>Этический кодекс Уполномоченного Общественного Эксперта объясняет расстановку акцентов в системах отношений </a:t>
            </a:r>
            <a:endParaRPr lang="ru-RU" sz="1600" b="1" dirty="0" smtClean="0">
              <a:solidFill>
                <a:srgbClr val="114C7D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u-RU" sz="1600" b="1" dirty="0" smtClean="0">
                <a:solidFill>
                  <a:srgbClr val="114C7D"/>
                </a:solidFill>
              </a:rPr>
              <a:t>«</a:t>
            </a:r>
            <a:r>
              <a:rPr lang="ru-RU" sz="1600" b="1" dirty="0" smtClean="0">
                <a:solidFill>
                  <a:srgbClr val="114C7D"/>
                </a:solidFill>
              </a:rPr>
              <a:t>Уполномоченный Общественный Эксперт - Пациент», </a:t>
            </a:r>
            <a:endParaRPr lang="ru-RU" sz="1600" b="1" dirty="0" smtClean="0">
              <a:solidFill>
                <a:srgbClr val="114C7D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u-RU" sz="1600" b="1" dirty="0" smtClean="0">
                <a:solidFill>
                  <a:srgbClr val="114C7D"/>
                </a:solidFill>
              </a:rPr>
              <a:t>«</a:t>
            </a:r>
            <a:r>
              <a:rPr lang="ru-RU" sz="1600" b="1" dirty="0" smtClean="0">
                <a:solidFill>
                  <a:srgbClr val="114C7D"/>
                </a:solidFill>
              </a:rPr>
              <a:t>Уполномоченный Общественный Эксперт - Общество», </a:t>
            </a:r>
            <a:endParaRPr lang="ru-RU" sz="1600" b="1" dirty="0" smtClean="0">
              <a:solidFill>
                <a:srgbClr val="114C7D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u-RU" sz="1600" b="1" dirty="0" smtClean="0">
                <a:solidFill>
                  <a:srgbClr val="114C7D"/>
                </a:solidFill>
              </a:rPr>
              <a:t>«</a:t>
            </a:r>
            <a:r>
              <a:rPr lang="ru-RU" sz="1600" b="1" dirty="0" smtClean="0">
                <a:solidFill>
                  <a:srgbClr val="114C7D"/>
                </a:solidFill>
              </a:rPr>
              <a:t>Уполномоченный Общественный Эксперт - Врач», </a:t>
            </a:r>
            <a:endParaRPr lang="ru-RU" sz="1600" b="1" dirty="0" smtClean="0">
              <a:solidFill>
                <a:srgbClr val="114C7D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u-RU" sz="1600" b="1" dirty="0" smtClean="0">
                <a:solidFill>
                  <a:srgbClr val="114C7D"/>
                </a:solidFill>
              </a:rPr>
              <a:t>«</a:t>
            </a:r>
            <a:r>
              <a:rPr lang="ru-RU" sz="1600" b="1" dirty="0" smtClean="0">
                <a:solidFill>
                  <a:srgbClr val="114C7D"/>
                </a:solidFill>
              </a:rPr>
              <a:t>Уполномоченный Общественный Эксперт </a:t>
            </a:r>
            <a:r>
              <a:rPr lang="ru-RU" sz="1600" b="1" dirty="0" smtClean="0">
                <a:solidFill>
                  <a:srgbClr val="114C7D"/>
                </a:solidFill>
              </a:rPr>
              <a:t>-</a:t>
            </a:r>
            <a:br>
              <a:rPr lang="ru-RU" sz="1600" b="1" dirty="0" smtClean="0">
                <a:solidFill>
                  <a:srgbClr val="114C7D"/>
                </a:solidFill>
              </a:rPr>
            </a:br>
            <a:r>
              <a:rPr lang="ru-RU" sz="1600" b="1" dirty="0" smtClean="0">
                <a:solidFill>
                  <a:srgbClr val="114C7D"/>
                </a:solidFill>
              </a:rPr>
              <a:t>Уполномоченный </a:t>
            </a:r>
            <a:r>
              <a:rPr lang="ru-RU" sz="1600" b="1" dirty="0" smtClean="0">
                <a:solidFill>
                  <a:srgbClr val="114C7D"/>
                </a:solidFill>
              </a:rPr>
              <a:t>Общественный Эксперт».</a:t>
            </a:r>
            <a:endParaRPr lang="ru-RU" sz="1400" b="1" dirty="0" smtClean="0">
              <a:solidFill>
                <a:srgbClr val="114C7D"/>
              </a:solidFill>
              <a:latin typeface="Gotham Pro Medium" pitchFamily="2" charset="0"/>
              <a:cs typeface="Gotham Pro Medium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0919742" y="188640"/>
              <a:ext cx="1080000" cy="1080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8903518" y="6568694"/>
              <a:ext cx="2232248" cy="244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sz="1100" dirty="0" smtClean="0">
                  <a:solidFill>
                    <a:srgbClr val="1663A4"/>
                  </a:solidFill>
                  <a:latin typeface="Gotham Pro" pitchFamily="2" charset="0"/>
                  <a:ea typeface="+mj-ea"/>
                  <a:cs typeface="Gotham Pro" pitchFamily="2" charset="0"/>
                </a:rPr>
                <a:t>congress-vsp.ru/xvi/</a:t>
              </a:r>
              <a:endParaRPr lang="ru-RU" sz="1100" dirty="0" smtClean="0">
                <a:solidFill>
                  <a:srgbClr val="1663A4"/>
                </a:solidFill>
                <a:latin typeface="Gotham Pro" pitchFamily="2" charset="0"/>
                <a:ea typeface="+mj-ea"/>
                <a:cs typeface="Gotham Pro" pitchFamily="2" charset="0"/>
              </a:endParaRPr>
            </a:p>
          </p:txBody>
        </p:sp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1020527" y="5688114"/>
              <a:ext cx="1404000" cy="935772"/>
            </a:xfrm>
            <a:prstGeom prst="rect">
              <a:avLst/>
            </a:prstGeom>
            <a:noFill/>
          </p:spPr>
        </p:pic>
        <p:pic>
          <p:nvPicPr>
            <p:cNvPr id="3074" name="Picture 2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04000" cy="3275270"/>
            </a:xfrm>
            <a:prstGeom prst="rect">
              <a:avLst/>
            </a:prstGeom>
            <a:noFill/>
          </p:spPr>
        </p:pic>
        <p:pic>
          <p:nvPicPr>
            <p:cNvPr id="3075" name="Picture 3" descr="E:\РАБОТА\3 конгресс ВСП\2025\XVI Конгресс шаблон презентации\элементы презентации\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467698" y="4986302"/>
              <a:ext cx="2339397" cy="1404000"/>
            </a:xfrm>
            <a:prstGeom prst="rect">
              <a:avLst/>
            </a:prstGeom>
            <a:noFill/>
          </p:spPr>
        </p:pic>
      </p:grpSp>
      <p:sp>
        <p:nvSpPr>
          <p:cNvPr id="13" name="Прямоугольник 12"/>
          <p:cNvSpPr/>
          <p:nvPr/>
        </p:nvSpPr>
        <p:spPr>
          <a:xfrm>
            <a:off x="1018966" y="1053256"/>
            <a:ext cx="4536000" cy="4680000"/>
          </a:xfrm>
          <a:prstGeom prst="rect">
            <a:avLst/>
          </a:prstGeom>
          <a:solidFill>
            <a:srgbClr val="004985"/>
          </a:solidFill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ПРИНЦИПЫ РАБОТЫ УОЭ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сфере проблемы </a:t>
            </a:r>
            <a:endParaRPr lang="ru-RU" sz="2400" b="1" dirty="0" smtClean="0">
              <a:solidFill>
                <a:schemeClr val="bg1"/>
              </a:solidFill>
              <a:latin typeface="Gotham Pro" pitchFamily="2" charset="0"/>
              <a:cs typeface="Gotham Pro" pitchFamily="2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рассеянного </a:t>
            </a:r>
            <a:r>
              <a:rPr lang="ru-RU" sz="2400" b="1" dirty="0" smtClean="0">
                <a:solidFill>
                  <a:schemeClr val="bg1"/>
                </a:solidFill>
                <a:latin typeface="Gotham Pro" pitchFamily="2" charset="0"/>
                <a:cs typeface="Gotham Pro" pitchFamily="2" charset="0"/>
              </a:rPr>
              <a:t>склероза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63158" y="1053256"/>
            <a:ext cx="5256584" cy="4680000"/>
          </a:xfrm>
          <a:prstGeom prst="rect">
            <a:avLst/>
          </a:prstGeom>
          <a:noFill/>
          <a:ln>
            <a:solidFill>
              <a:srgbClr val="004985"/>
            </a:solidFill>
          </a:ln>
        </p:spPr>
        <p:txBody>
          <a:bodyPr wrap="square" anchor="ctr">
            <a:noAutofit/>
          </a:bodyPr>
          <a:lstStyle/>
          <a:p>
            <a:r>
              <a:rPr lang="ru-RU" sz="2000" b="1" dirty="0" smtClean="0">
                <a:solidFill>
                  <a:srgbClr val="004985"/>
                </a:solidFill>
              </a:rPr>
              <a:t>1</a:t>
            </a:r>
            <a:r>
              <a:rPr lang="ru-RU" sz="2000" b="1" dirty="0" smtClean="0">
                <a:solidFill>
                  <a:srgbClr val="004985"/>
                </a:solidFill>
              </a:rPr>
              <a:t>. </a:t>
            </a:r>
            <a:r>
              <a:rPr lang="ru-RU" sz="2000" dirty="0" smtClean="0">
                <a:solidFill>
                  <a:srgbClr val="004985"/>
                </a:solidFill>
              </a:rPr>
              <a:t>Основной </a:t>
            </a:r>
            <a:r>
              <a:rPr lang="ru-RU" sz="2000" dirty="0" smtClean="0">
                <a:solidFill>
                  <a:srgbClr val="004985"/>
                </a:solidFill>
              </a:rPr>
              <a:t>обязанностью Уполномоченного Общественного Эксперта является </a:t>
            </a:r>
            <a:r>
              <a:rPr lang="ru-RU" sz="2000" dirty="0" smtClean="0">
                <a:solidFill>
                  <a:srgbClr val="004985"/>
                </a:solidFill>
              </a:rPr>
              <a:t>забота </a:t>
            </a:r>
            <a:r>
              <a:rPr lang="ru-RU" sz="2000" dirty="0" smtClean="0">
                <a:solidFill>
                  <a:srgbClr val="004985"/>
                </a:solidFill>
              </a:rPr>
              <a:t>о здоровье и благе каждого пациента, больного рассеянным склерозом. </a:t>
            </a:r>
            <a:endParaRPr lang="ru-RU" sz="2000" dirty="0" smtClean="0">
              <a:solidFill>
                <a:srgbClr val="004985"/>
              </a:solidFill>
            </a:endParaRPr>
          </a:p>
          <a:p>
            <a:r>
              <a:rPr lang="ru-RU" sz="2000" dirty="0" smtClean="0">
                <a:solidFill>
                  <a:srgbClr val="004985"/>
                </a:solidFill>
              </a:rPr>
              <a:t>Уполномоченный </a:t>
            </a:r>
            <a:r>
              <a:rPr lang="ru-RU" sz="2000" dirty="0" smtClean="0">
                <a:solidFill>
                  <a:srgbClr val="004985"/>
                </a:solidFill>
              </a:rPr>
              <a:t>Общественный Эксперт должен быть объективным; ставить здоровье и благополучие больного РС, выше личных или коммерческих интересов; способствовать праву больного РС на безопасные и эффективные лечение и реабилитацию.</a:t>
            </a:r>
            <a:endParaRPr lang="ru-RU" sz="2000" dirty="0" smtClean="0">
              <a:solidFill>
                <a:srgbClr val="00498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4018" t="18131" r="25582" b="17534"/>
          <a:stretch>
            <a:fillRect/>
          </a:stretch>
        </p:blipFill>
        <p:spPr bwMode="auto">
          <a:xfrm>
            <a:off x="2998862" y="332656"/>
            <a:ext cx="8361836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7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2" name="Группа 11"/>
          <p:cNvGrpSpPr/>
          <p:nvPr/>
        </p:nvGrpSpPr>
        <p:grpSpPr>
          <a:xfrm>
            <a:off x="406574" y="2132856"/>
            <a:ext cx="2719908" cy="2729307"/>
            <a:chOff x="550590" y="2132856"/>
            <a:chExt cx="2719908" cy="272930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66614" y="2132856"/>
              <a:ext cx="2376264" cy="936104"/>
            </a:xfrm>
            <a:prstGeom prst="rect">
              <a:avLst/>
            </a:prstGeom>
            <a:noFill/>
          </p:spPr>
          <p:txBody>
            <a:bodyPr wrap="none" anchor="t">
              <a:noAutofit/>
            </a:bodyPr>
            <a:lstStyle/>
            <a:p>
              <a:pPr algn="ctr"/>
              <a:r>
                <a:rPr lang="ru-RU" b="1" dirty="0" smtClean="0">
                  <a:solidFill>
                    <a:srgbClr val="1663A4"/>
                  </a:solidFill>
                  <a:latin typeface="Gotham Pro Medium" pitchFamily="2" charset="0"/>
                  <a:cs typeface="Gotham Pro Medium" pitchFamily="2" charset="0"/>
                </a:rPr>
                <a:t>СТРУКТУРА</a:t>
              </a:r>
            </a:p>
            <a:p>
              <a:pPr algn="ctr"/>
              <a:r>
                <a:rPr lang="ru-RU" b="1" dirty="0" smtClean="0">
                  <a:solidFill>
                    <a:srgbClr val="1663A4"/>
                  </a:solidFill>
                  <a:latin typeface="Gotham Pro Medium" pitchFamily="2" charset="0"/>
                  <a:cs typeface="Gotham Pro Medium" pitchFamily="2" charset="0"/>
                </a:rPr>
                <a:t>ОРГАНИЗАЦИИ</a:t>
              </a:r>
              <a:endParaRPr lang="ru-RU" b="1" dirty="0" smtClean="0">
                <a:solidFill>
                  <a:srgbClr val="1663A4"/>
                </a:solidFill>
                <a:latin typeface="Gotham Pro Medium" pitchFamily="2" charset="0"/>
                <a:cs typeface="Gotham Pro Medium" pitchFamily="2" charset="0"/>
              </a:endParaRPr>
            </a:p>
          </p:txBody>
        </p:sp>
        <p:pic>
          <p:nvPicPr>
            <p:cNvPr id="1026" name="Picture 2" descr="E:\РАБОТА\1 ОООИБРС\1ФИРМЕННЫЙ_СТИЛЬ_ОООИБРС\лого\лого ОООИБРС  2024 новый цвет\logoMS 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0590" y="3068960"/>
              <a:ext cx="2719908" cy="17932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189025"/>
            <a:ext cx="12190413" cy="6668975"/>
            <a:chOff x="0" y="189025"/>
            <a:chExt cx="12190413" cy="6668975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8542" y="189025"/>
              <a:ext cx="720000" cy="719229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68837" y="6498000"/>
              <a:ext cx="721576" cy="360000"/>
            </a:xfrm>
            <a:prstGeom prst="rect">
              <a:avLst/>
            </a:prstGeom>
            <a:noFill/>
          </p:spPr>
        </p:pic>
        <p:grpSp>
          <p:nvGrpSpPr>
            <p:cNvPr id="3" name="Группа 9"/>
            <p:cNvGrpSpPr/>
            <p:nvPr/>
          </p:nvGrpSpPr>
          <p:grpSpPr>
            <a:xfrm>
              <a:off x="10478550" y="246294"/>
              <a:ext cx="1702718" cy="586402"/>
              <a:chOff x="10478550" y="404696"/>
              <a:chExt cx="1702718" cy="58640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10478550" y="746416"/>
                <a:ext cx="1702718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90000"/>
                  </a:lnSpc>
                  <a:spcBef>
                    <a:spcPts val="750"/>
                  </a:spcBef>
                  <a:buClr>
                    <a:srgbClr val="35A5D6"/>
                  </a:buClr>
                </a:pPr>
                <a:r>
                  <a:rPr lang="en-US" sz="1100" dirty="0">
                    <a:solidFill>
                      <a:srgbClr val="114C7D"/>
                    </a:solidFill>
                    <a:latin typeface="Gotham Pro" pitchFamily="2" charset="0"/>
                    <a:ea typeface="+mj-ea"/>
                    <a:cs typeface="Gotham Pro" pitchFamily="2" charset="0"/>
                  </a:rPr>
                  <a:t>congress-vsp.ru/xvi/</a:t>
                </a:r>
                <a:endParaRPr lang="ru-RU" sz="1100" dirty="0">
                  <a:solidFill>
                    <a:srgbClr val="114C7D"/>
                  </a:solidFill>
                  <a:latin typeface="Gotham Pro" pitchFamily="2" charset="0"/>
                  <a:ea typeface="+mj-ea"/>
                  <a:cs typeface="Gotham Pro" pitchFamily="2" charset="0"/>
                </a:endParaRPr>
              </a:p>
            </p:txBody>
          </p:sp>
          <p:pic>
            <p:nvPicPr>
              <p:cNvPr id="4098" name="Picture 2" descr="E:\РАБОТА\3 конгресс ВСП\2025\XVI Конгресс шаблон презентации\элементы презентации\07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0475" y="404696"/>
                <a:ext cx="1440243" cy="288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l="31804" t="19036" r="41865" b="21572"/>
          <a:stretch>
            <a:fillRect/>
          </a:stretch>
        </p:blipFill>
        <p:spPr bwMode="auto">
          <a:xfrm>
            <a:off x="5303654" y="260647"/>
            <a:ext cx="4751992" cy="6264697"/>
          </a:xfrm>
          <a:prstGeom prst="rect">
            <a:avLst/>
          </a:prstGeom>
          <a:ln>
            <a:solidFill>
              <a:srgbClr val="1663A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26654" y="1556792"/>
            <a:ext cx="4104456" cy="3429000"/>
          </a:xfrm>
          <a:prstGeom prst="rightArrowCallout">
            <a:avLst>
              <a:gd name="adj1" fmla="val 19771"/>
              <a:gd name="adj2" fmla="val 16112"/>
              <a:gd name="adj3" fmla="val 13758"/>
              <a:gd name="adj4" fmla="val 81432"/>
            </a:avLst>
          </a:prstGeom>
          <a:solidFill>
            <a:srgbClr val="1663A4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ea typeface="+mn-ea"/>
              </a:rPr>
              <a:t>ИНСТРУКЦИЯ </a:t>
            </a:r>
            <a:br>
              <a:rPr lang="ru-RU" dirty="0" smtClean="0">
                <a:solidFill>
                  <a:schemeClr val="bg1"/>
                </a:solidFill>
                <a:ea typeface="+mn-ea"/>
              </a:rPr>
            </a:br>
            <a:r>
              <a:rPr lang="ru-RU" dirty="0" smtClean="0">
                <a:solidFill>
                  <a:schemeClr val="bg1"/>
                </a:solidFill>
                <a:ea typeface="+mn-ea"/>
              </a:rPr>
              <a:t>ПО ЗАПОЛНЕНИЮ </a:t>
            </a:r>
            <a:br>
              <a:rPr lang="ru-RU" dirty="0" smtClean="0">
                <a:solidFill>
                  <a:schemeClr val="bg1"/>
                </a:solidFill>
                <a:ea typeface="+mn-ea"/>
              </a:rPr>
            </a:br>
            <a:r>
              <a:rPr lang="ru-RU" dirty="0" smtClean="0">
                <a:solidFill>
                  <a:schemeClr val="bg1"/>
                </a:solidFill>
                <a:ea typeface="+mn-ea"/>
              </a:rPr>
              <a:t>ОТЧЕТА УОЭ</a:t>
            </a:r>
            <a:endParaRPr lang="ru-RU" dirty="0">
              <a:solidFill>
                <a:schemeClr val="bg1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361</Words>
  <Application>Microsoft Office PowerPoint</Application>
  <PresentationFormat>Произвольный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Gotham Pro</vt:lpstr>
      <vt:lpstr>Calibri</vt:lpstr>
      <vt:lpstr>Wingdings</vt:lpstr>
      <vt:lpstr>Gotham Pro Medium</vt:lpstr>
      <vt:lpstr>Тема Office</vt:lpstr>
      <vt:lpstr>Институт уполномоченного общественного  эксперта ООО ИБРС 2007-2012.  Уроки деятельности.</vt:lpstr>
      <vt:lpstr>СОЗДАНИЕ ИНСТИТУТА УПОЛНОМОЧЕННОГО ОБЩЕСТВЕННОГО ЭКСПЕРТА ООО ИБРС (УОЭ)</vt:lpstr>
      <vt:lpstr>СОЗДАНИЕ ИНСТИТУТА УПОЛНОМОЧЕННОГО ОБЩЕСТВЕННОГО ЭКСПЕРТА ООО ИБРС (УОЭ)</vt:lpstr>
      <vt:lpstr>Слайд 4</vt:lpstr>
      <vt:lpstr>Слайд 5</vt:lpstr>
      <vt:lpstr>Слайд 6</vt:lpstr>
      <vt:lpstr>Слайд 7</vt:lpstr>
      <vt:lpstr>Слайд 8</vt:lpstr>
      <vt:lpstr>ИНСТРУКЦИЯ  ПО ЗАПОЛНЕНИЮ  ОТЧЕТА УОЭ</vt:lpstr>
      <vt:lpstr>Слайд 10</vt:lpstr>
      <vt:lpstr>Слайд 11</vt:lpstr>
      <vt:lpstr>Слайд 12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56</cp:revision>
  <dcterms:created xsi:type="dcterms:W3CDTF">2025-11-05T16:43:17Z</dcterms:created>
  <dcterms:modified xsi:type="dcterms:W3CDTF">2025-11-16T16:43:23Z</dcterms:modified>
</cp:coreProperties>
</file>