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6"/>
  </p:notesMasterIdLst>
  <p:sldIdLst>
    <p:sldId id="320" r:id="rId2"/>
    <p:sldId id="322" r:id="rId3"/>
    <p:sldId id="328" r:id="rId4"/>
    <p:sldId id="323" r:id="rId5"/>
    <p:sldId id="324" r:id="rId6"/>
    <p:sldId id="325" r:id="rId7"/>
    <p:sldId id="329" r:id="rId8"/>
    <p:sldId id="327" r:id="rId9"/>
    <p:sldId id="326" r:id="rId10"/>
    <p:sldId id="330" r:id="rId11"/>
    <p:sldId id="331" r:id="rId12"/>
    <p:sldId id="332" r:id="rId13"/>
    <p:sldId id="333" r:id="rId14"/>
    <p:sldId id="321" r:id="rId15"/>
  </p:sldIdLst>
  <p:sldSz cx="12190413" cy="6859588"/>
  <p:notesSz cx="6858000" cy="9144000"/>
  <p:defaultTextStyle>
    <a:defPPr>
      <a:defRPr lang="ru-RU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63A4"/>
    <a:srgbClr val="00ADD9"/>
    <a:srgbClr val="0070BA"/>
    <a:srgbClr val="000CBA"/>
    <a:srgbClr val="1E29A1"/>
    <a:srgbClr val="2B5D95"/>
    <a:srgbClr val="FFFFFF"/>
    <a:srgbClr val="FF0066"/>
    <a:srgbClr val="224B78"/>
    <a:srgbClr val="3068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59" autoAdjust="0"/>
    <p:restoredTop sz="86441" autoAdjust="0"/>
  </p:normalViewPr>
  <p:slideViewPr>
    <p:cSldViewPr>
      <p:cViewPr varScale="1">
        <p:scale>
          <a:sx n="112" d="100"/>
          <a:sy n="112" d="100"/>
        </p:scale>
        <p:origin x="224" y="600"/>
      </p:cViewPr>
      <p:guideLst>
        <p:guide orient="horz" pos="2161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44429-981D-460F-9465-8A917AE19331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9BCE6-DDF5-4102-A55F-F6CEC83301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281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BCE6-DDF5-4102-A55F-F6CEC833010E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4822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BCE6-DDF5-4102-A55F-F6CEC833010E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806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BCE6-DDF5-4102-A55F-F6CEC833010E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9948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BCE6-DDF5-4102-A55F-F6CEC833010E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954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BCE6-DDF5-4102-A55F-F6CEC833010E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339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BCE6-DDF5-4102-A55F-F6CEC833010E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341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BCE6-DDF5-4102-A55F-F6CEC833010E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764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BCE6-DDF5-4102-A55F-F6CEC833010E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31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BCE6-DDF5-4102-A55F-F6CEC833010E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816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BCE6-DDF5-4102-A55F-F6CEC833010E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610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BCE6-DDF5-4102-A55F-F6CEC833010E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190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BCE6-DDF5-4102-A55F-F6CEC833010E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084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281" y="2130919"/>
            <a:ext cx="10361851" cy="147036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562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66386-EE37-45FB-9ABA-88399FBC201B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263D-5D03-4CFC-837C-EE3DA46A6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66386-EE37-45FB-9ABA-88399FBC201B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263D-5D03-4CFC-837C-EE3DA46A6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8049" y="274702"/>
            <a:ext cx="2742843" cy="585288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521" y="274702"/>
            <a:ext cx="8025355" cy="58528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66386-EE37-45FB-9ABA-88399FBC201B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263D-5D03-4CFC-837C-EE3DA46A6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66386-EE37-45FB-9ABA-88399FBC201B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263D-5D03-4CFC-837C-EE3DA46A6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959" y="4407922"/>
            <a:ext cx="10361851" cy="1362390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959" y="2907386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66386-EE37-45FB-9ABA-88399FBC201B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263D-5D03-4CFC-837C-EE3DA46A6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521" y="1600572"/>
            <a:ext cx="5384099" cy="452701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6793" y="1600572"/>
            <a:ext cx="5384099" cy="452701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66386-EE37-45FB-9ABA-88399FBC201B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263D-5D03-4CFC-837C-EE3DA46A6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521" y="2175378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62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2562" y="2175378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66386-EE37-45FB-9ABA-88399FBC201B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263D-5D03-4CFC-837C-EE3DA46A6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66386-EE37-45FB-9ABA-88399FBC201B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263D-5D03-4CFC-837C-EE3DA46A6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E3AA988-6C53-F498-62D9-8FA7EDAFA1A0}"/>
              </a:ext>
            </a:extLst>
          </p:cNvPr>
          <p:cNvGrpSpPr/>
          <p:nvPr userDrawn="1"/>
        </p:nvGrpSpPr>
        <p:grpSpPr>
          <a:xfrm>
            <a:off x="0" y="0"/>
            <a:ext cx="12190413" cy="6859588"/>
            <a:chOff x="0" y="0"/>
            <a:chExt cx="12190413" cy="6859588"/>
          </a:xfrm>
        </p:grpSpPr>
        <p:pic>
          <p:nvPicPr>
            <p:cNvPr id="6" name="Picture 3" descr="E:\РАБОТА\3 конгресс ВСП\2024\Фир.стиль\лого+бланк\png\ru_logo1.png">
              <a:extLst>
                <a:ext uri="{FF2B5EF4-FFF2-40B4-BE49-F238E27FC236}">
                  <a16:creationId xmlns:a16="http://schemas.microsoft.com/office/drawing/2014/main" id="{4EFA7B96-7FC8-DDFC-67EB-1A22C5D5C0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8542" y="117426"/>
              <a:ext cx="828000" cy="828000"/>
            </a:xfrm>
            <a:prstGeom prst="rect">
              <a:avLst/>
            </a:prstGeom>
            <a:noFill/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3AD630FC-A5A4-CAFB-592F-062EE21CAB35}"/>
                </a:ext>
              </a:extLst>
            </p:cNvPr>
            <p:cNvSpPr/>
            <p:nvPr/>
          </p:nvSpPr>
          <p:spPr>
            <a:xfrm>
              <a:off x="3718942" y="6555013"/>
              <a:ext cx="8471471" cy="286232"/>
            </a:xfrm>
            <a:prstGeom prst="rect">
              <a:avLst/>
            </a:prstGeom>
            <a:solidFill>
              <a:srgbClr val="1663A4"/>
            </a:solidFill>
          </p:spPr>
          <p:txBody>
            <a:bodyPr wrap="square">
              <a:spAutoFit/>
            </a:bodyPr>
            <a:lstStyle/>
            <a:p>
              <a:pPr marL="179388" defTabSz="914377">
                <a:lnSpc>
                  <a:spcPct val="90000"/>
                </a:lnSpc>
                <a:spcBef>
                  <a:spcPts val="1000"/>
                </a:spcBef>
                <a:buClr>
                  <a:srgbClr val="35A5D6"/>
                </a:buClr>
              </a:pPr>
              <a:r>
                <a:rPr lang="ru-RU" sz="1400" dirty="0">
                  <a:solidFill>
                    <a:schemeClr val="bg1"/>
                  </a:solidFill>
                  <a:cs typeface="Arial" pitchFamily="34" charset="0"/>
                </a:rPr>
                <a:t>Тренинг общественных экспертов пациентского движения                                         </a:t>
              </a:r>
              <a:r>
                <a:rPr lang="en-US" sz="1300" dirty="0">
                  <a:solidFill>
                    <a:schemeClr val="bg1"/>
                  </a:solidFill>
                  <a:ea typeface="+mj-ea"/>
                  <a:cs typeface="+mj-cs"/>
                </a:rPr>
                <a:t>https://congress-vsp.ru/xv/</a:t>
              </a:r>
              <a:endParaRPr lang="ru-RU" sz="1300" dirty="0">
                <a:solidFill>
                  <a:schemeClr val="bg1"/>
                </a:solidFill>
                <a:ea typeface="+mj-ea"/>
                <a:cs typeface="+mj-cs"/>
              </a:endParaRPr>
            </a:p>
          </p:txBody>
        </p:sp>
        <p:pic>
          <p:nvPicPr>
            <p:cNvPr id="8" name="Picture 2" descr="E:\РАБОТА\3 конгресс ВСП\2024\презентации\05.png">
              <a:extLst>
                <a:ext uri="{FF2B5EF4-FFF2-40B4-BE49-F238E27FC236}">
                  <a16:creationId xmlns:a16="http://schemas.microsoft.com/office/drawing/2014/main" id="{EDF9E81E-3D95-5AD7-82EE-78AF29A16E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357954" y="5781634"/>
              <a:ext cx="720000" cy="1435908"/>
            </a:xfrm>
            <a:prstGeom prst="rect">
              <a:avLst/>
            </a:prstGeom>
            <a:noFill/>
          </p:spPr>
        </p:pic>
        <p:pic>
          <p:nvPicPr>
            <p:cNvPr id="9" name="Picture 3" descr="E:\РАБОТА\3 конгресс ВСП\2024\презентации\09.png">
              <a:extLst>
                <a:ext uri="{FF2B5EF4-FFF2-40B4-BE49-F238E27FC236}">
                  <a16:creationId xmlns:a16="http://schemas.microsoft.com/office/drawing/2014/main" id="{19C7E781-7F3F-B9C9-850F-A514FB743C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V="1">
              <a:off x="11470413" y="0"/>
              <a:ext cx="720000" cy="107567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3" y="273112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113" y="273114"/>
            <a:ext cx="6814779" cy="5854469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23" y="1435434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66386-EE37-45FB-9ABA-88399FBC201B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263D-5D03-4CFC-837C-EE3DA46A6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6" y="612916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66386-EE37-45FB-9ABA-88399FBC201B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263D-5D03-4CFC-837C-EE3DA46A6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521" y="6357822"/>
            <a:ext cx="2844430" cy="365210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66386-EE37-45FB-9ABA-88399FBC201B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D263D-5D03-4CFC-837C-EE3DA46A6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chatgpt.com/" TargetMode="Externa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hyperlink" Target="https://www.anthropic.com/claude" TargetMode="External"/><Relationship Id="rId4" Type="http://schemas.openxmlformats.org/officeDocument/2006/relationships/hyperlink" Target="https://www.perplexity.ai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djourney.com/hom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hyperlink" Target="https://chatgpt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9340" y="-6935"/>
            <a:ext cx="12193412" cy="6858794"/>
            <a:chOff x="-2206" y="794"/>
            <a:chExt cx="12193412" cy="6858794"/>
          </a:xfrm>
        </p:grpSpPr>
        <p:pic>
          <p:nvPicPr>
            <p:cNvPr id="1028" name="Picture 4" descr="E:\РАБОТА\3 конгресс ВСП\2024\презентации\010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2206" y="794"/>
              <a:ext cx="12193412" cy="6858794"/>
            </a:xfrm>
            <a:prstGeom prst="rect">
              <a:avLst/>
            </a:prstGeom>
            <a:noFill/>
          </p:spPr>
        </p:pic>
        <p:pic>
          <p:nvPicPr>
            <p:cNvPr id="3" name="Picture 2" descr="E:\РАБОТА\3 конгресс ВСП\2024\презентации\08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192849"/>
              <a:ext cx="1836000" cy="3666739"/>
            </a:xfrm>
            <a:prstGeom prst="rect">
              <a:avLst/>
            </a:prstGeom>
            <a:noFill/>
          </p:spPr>
        </p:pic>
        <p:pic>
          <p:nvPicPr>
            <p:cNvPr id="1027" name="Picture 3" descr="E:\РАБОТА\3 конгресс ВСП\2024\презентации\09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961486" y="4365898"/>
              <a:ext cx="1228927" cy="1836000"/>
            </a:xfrm>
            <a:prstGeom prst="rect">
              <a:avLst/>
            </a:prstGeom>
            <a:noFill/>
          </p:spPr>
        </p:pic>
      </p:grpSp>
      <p:pic>
        <p:nvPicPr>
          <p:cNvPr id="2" name="Picture 3" descr="E:\РАБОТА\3 конгресс ВСП\2024\Фир.стиль\лого+бланк\png\ru_logo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566" y="261442"/>
            <a:ext cx="1548000" cy="1548000"/>
          </a:xfrm>
          <a:prstGeom prst="rect">
            <a:avLst/>
          </a:prstGeom>
          <a:noFill/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5CA61B07-BDAC-8E40-A78F-CF9E4CB8763B}"/>
              </a:ext>
            </a:extLst>
          </p:cNvPr>
          <p:cNvSpPr txBox="1">
            <a:spLocks/>
          </p:cNvSpPr>
          <p:nvPr/>
        </p:nvSpPr>
        <p:spPr>
          <a:xfrm>
            <a:off x="1918742" y="837506"/>
            <a:ext cx="9433048" cy="43204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/>
          <a:p>
            <a:pPr algn="ctr" defTabSz="914377">
              <a:buClr>
                <a:srgbClr val="35A5D6"/>
              </a:buClr>
            </a:pPr>
            <a:r>
              <a:rPr lang="ru-RU" sz="2000" b="1" dirty="0">
                <a:solidFill>
                  <a:srgbClr val="1663A4"/>
                </a:solidFill>
                <a:latin typeface="Arial" pitchFamily="34" charset="0"/>
                <a:cs typeface="Arial" pitchFamily="34" charset="0"/>
              </a:rPr>
              <a:t>ТРЕНИНГ ОБЩЕСТВЕННЫХ ЭКСПЕРТОВ ПАЦИЕНТСКОГО ДВИЖЕНИЯ</a:t>
            </a:r>
            <a:endParaRPr lang="ru-RU" sz="2000" b="1" dirty="0">
              <a:solidFill>
                <a:srgbClr val="1663A4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412FAB5-BA62-E94E-8A9B-8D4FAB6B6CA3}"/>
              </a:ext>
            </a:extLst>
          </p:cNvPr>
          <p:cNvSpPr txBox="1">
            <a:spLocks/>
          </p:cNvSpPr>
          <p:nvPr/>
        </p:nvSpPr>
        <p:spPr>
          <a:xfrm>
            <a:off x="2206774" y="1701602"/>
            <a:ext cx="9983639" cy="2184532"/>
          </a:xfrm>
          <a:prstGeom prst="rect">
            <a:avLst/>
          </a:prstGeom>
          <a:solidFill>
            <a:srgbClr val="1663A4"/>
          </a:solidFill>
        </p:spPr>
        <p:txBody>
          <a:bodyPr vert="horz" lIns="91438" tIns="45719" rIns="91438" bIns="45719" rtlCol="0" anchor="ctr">
            <a:noAutofit/>
          </a:bodyPr>
          <a:lstStyle/>
          <a:p>
            <a:pPr marL="177800" defTabSz="914377">
              <a:lnSpc>
                <a:spcPct val="90000"/>
              </a:lnSpc>
              <a:spcBef>
                <a:spcPct val="0"/>
              </a:spcBef>
            </a:pPr>
            <a: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Искусственный интеллект как возможность: старт в будущее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CA61B07-BDAC-8E40-A78F-CF9E4CB8763B}"/>
              </a:ext>
            </a:extLst>
          </p:cNvPr>
          <p:cNvSpPr txBox="1">
            <a:spLocks/>
          </p:cNvSpPr>
          <p:nvPr/>
        </p:nvSpPr>
        <p:spPr>
          <a:xfrm>
            <a:off x="2422798" y="5582106"/>
            <a:ext cx="7272169" cy="633043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/>
          <a:p>
            <a:pPr defTabSz="914377">
              <a:buClr>
                <a:srgbClr val="35A5D6"/>
              </a:buClr>
            </a:pPr>
            <a:r>
              <a:rPr lang="ru-RU" sz="1700" b="1" dirty="0">
                <a:solidFill>
                  <a:srgbClr val="00ADD9"/>
                </a:solidFill>
                <a:ea typeface="+mj-ea"/>
                <a:cs typeface="+mj-cs"/>
              </a:rPr>
              <a:t>Москва, 2</a:t>
            </a:r>
            <a:r>
              <a:rPr lang="en-US" sz="1700" b="1" dirty="0">
                <a:solidFill>
                  <a:srgbClr val="00ADD9"/>
                </a:solidFill>
                <a:ea typeface="+mj-ea"/>
                <a:cs typeface="+mj-cs"/>
              </a:rPr>
              <a:t>7</a:t>
            </a:r>
            <a:r>
              <a:rPr lang="ru-RU" sz="1700" b="1" dirty="0">
                <a:solidFill>
                  <a:srgbClr val="00ADD9"/>
                </a:solidFill>
                <a:ea typeface="+mj-ea"/>
                <a:cs typeface="+mj-cs"/>
              </a:rPr>
              <a:t> ноября – 1 декабря 2024</a:t>
            </a:r>
          </a:p>
          <a:p>
            <a:pPr defTabSz="914377">
              <a:buClr>
                <a:srgbClr val="35A5D6"/>
              </a:buClr>
            </a:pPr>
            <a:r>
              <a:rPr lang="en-US" sz="1700" b="1" dirty="0">
                <a:solidFill>
                  <a:srgbClr val="00ADD9"/>
                </a:solidFill>
                <a:ea typeface="+mj-ea"/>
                <a:cs typeface="+mj-cs"/>
              </a:rPr>
              <a:t>https://congress-vsp.ru/xv/</a:t>
            </a:r>
            <a:endParaRPr lang="ru-RU" sz="1700" b="1" dirty="0">
              <a:solidFill>
                <a:srgbClr val="00ADD9"/>
              </a:solidFill>
              <a:ea typeface="+mj-ea"/>
              <a:cs typeface="+mj-cs"/>
            </a:endParaRPr>
          </a:p>
          <a:p>
            <a:pPr algn="ctr" defTabSz="914377">
              <a:lnSpc>
                <a:spcPct val="90000"/>
              </a:lnSpc>
              <a:spcBef>
                <a:spcPts val="1000"/>
              </a:spcBef>
              <a:buClr>
                <a:srgbClr val="35A5D6"/>
              </a:buClr>
            </a:pPr>
            <a:endParaRPr lang="ru-RU" sz="1600" dirty="0">
              <a:solidFill>
                <a:srgbClr val="00ADD9"/>
              </a:solidFill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CA61B07-BDAC-8E40-A78F-CF9E4CB8763B}"/>
              </a:ext>
            </a:extLst>
          </p:cNvPr>
          <p:cNvSpPr txBox="1">
            <a:spLocks/>
          </p:cNvSpPr>
          <p:nvPr/>
        </p:nvSpPr>
        <p:spPr>
          <a:xfrm>
            <a:off x="2422798" y="4102425"/>
            <a:ext cx="7272169" cy="1056362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/>
          <a:p>
            <a:r>
              <a:rPr lang="ru-RU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Эксперт: Куделин П.А.</a:t>
            </a:r>
          </a:p>
          <a:p>
            <a:r>
              <a:rPr lang="ru-RU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Модератор: Полищук Н.Г.</a:t>
            </a:r>
          </a:p>
        </p:txBody>
      </p:sp>
    </p:spTree>
    <p:extLst>
      <p:ext uri="{BB962C8B-B14F-4D97-AF65-F5344CB8AC3E}">
        <p14:creationId xmlns:p14="http://schemas.microsoft.com/office/powerpoint/2010/main" val="3891730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5ABAACB-E9A6-8748-84EA-C5F6AAD710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1855450" cy="1055688"/>
          </a:xfrm>
        </p:spPr>
        <p:txBody>
          <a:bodyPr>
            <a:normAutofit/>
          </a:bodyPr>
          <a:lstStyle/>
          <a:p>
            <a:pPr marL="1191654" algn="l"/>
            <a:r>
              <a:rPr lang="ru-RU" sz="2800" b="1" dirty="0">
                <a:solidFill>
                  <a:srgbClr val="1663A4"/>
                </a:solidFill>
                <a:latin typeface="Arial" pitchFamily="34" charset="0"/>
                <a:cs typeface="Arial" pitchFamily="34" charset="0"/>
              </a:rPr>
              <a:t>Изображения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1E3EF2-82E4-E493-096C-9D14FD66C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90" y="1055688"/>
            <a:ext cx="2448272" cy="53077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F2F42C-75FE-AA8A-B40A-4B951C30C8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725" y="646131"/>
            <a:ext cx="5567325" cy="5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350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5ABAACB-E9A6-8748-84EA-C5F6AAD710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1855450" cy="1055688"/>
          </a:xfrm>
        </p:spPr>
        <p:txBody>
          <a:bodyPr>
            <a:normAutofit/>
          </a:bodyPr>
          <a:lstStyle/>
          <a:p>
            <a:pPr marL="1191654" algn="l"/>
            <a:r>
              <a:rPr lang="ru-RU" sz="2800" b="1" dirty="0">
                <a:solidFill>
                  <a:srgbClr val="1663A4"/>
                </a:solidFill>
                <a:latin typeface="Arial" pitchFamily="34" charset="0"/>
                <a:cs typeface="Arial" pitchFamily="34" charset="0"/>
              </a:rPr>
              <a:t>Изображения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EA2C6A3-B144-CD6F-413C-A3E5C9BBE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30" y="909514"/>
            <a:ext cx="5374009" cy="537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5760F5FB-FCBA-44A0-314D-CABC75C00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246" y="893158"/>
            <a:ext cx="5374009" cy="537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464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5ABAACB-E9A6-8748-84EA-C5F6AAD710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1855450" cy="1055688"/>
          </a:xfrm>
        </p:spPr>
        <p:txBody>
          <a:bodyPr>
            <a:normAutofit/>
          </a:bodyPr>
          <a:lstStyle/>
          <a:p>
            <a:pPr marL="1191654" algn="l"/>
            <a:r>
              <a:rPr lang="ru-RU" sz="2800" b="1" dirty="0">
                <a:solidFill>
                  <a:srgbClr val="1663A4"/>
                </a:solidFill>
                <a:latin typeface="Arial" pitchFamily="34" charset="0"/>
                <a:cs typeface="Arial" pitchFamily="34" charset="0"/>
              </a:rPr>
              <a:t>Генерация видео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FC612C-C4C6-C74B-E38E-4748148555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7"/>
          <a:stretch/>
        </p:blipFill>
        <p:spPr>
          <a:xfrm>
            <a:off x="1342678" y="1047334"/>
            <a:ext cx="2412427" cy="49419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C311EC-7FA5-DE97-705D-C380A29AD9F8}"/>
              </a:ext>
            </a:extLst>
          </p:cNvPr>
          <p:cNvSpPr txBox="1"/>
          <p:nvPr/>
        </p:nvSpPr>
        <p:spPr>
          <a:xfrm>
            <a:off x="4841290" y="1125538"/>
            <a:ext cx="655272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dirty="0"/>
              <a:t>Снимаем на камеру 2 минутное видео</a:t>
            </a:r>
          </a:p>
          <a:p>
            <a:pPr marL="457200" indent="-457200">
              <a:buAutoNum type="arabicPeriod"/>
            </a:pPr>
            <a:r>
              <a:rPr lang="ru-RU" dirty="0"/>
              <a:t>Создаем аватара в </a:t>
            </a:r>
            <a:r>
              <a:rPr lang="ru-RU" dirty="0" err="1"/>
              <a:t>Hey</a:t>
            </a:r>
            <a:r>
              <a:rPr lang="en-US" dirty="0" err="1"/>
              <a:t>Gen.com</a:t>
            </a:r>
            <a:endParaRPr lang="en-US" dirty="0"/>
          </a:p>
          <a:p>
            <a:pPr marL="457200" indent="-457200">
              <a:buAutoNum type="arabicPeriod"/>
            </a:pPr>
            <a:r>
              <a:rPr lang="ru-RU" dirty="0"/>
              <a:t>Добавляем текст </a:t>
            </a:r>
          </a:p>
          <a:p>
            <a:pPr marL="457200" indent="-457200">
              <a:buAutoNum type="arabicPeriod"/>
            </a:pPr>
            <a:r>
              <a:rPr lang="ru-RU" dirty="0"/>
              <a:t>Получаем готовое видео </a:t>
            </a:r>
            <a:endParaRPr lang="en-US" dirty="0"/>
          </a:p>
          <a:p>
            <a:pPr marL="457200" indent="-457200">
              <a:buAutoNum type="arabicPeriod"/>
            </a:pP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9D814A-822F-9B43-5F2B-26781D53E11C}"/>
              </a:ext>
            </a:extLst>
          </p:cNvPr>
          <p:cNvSpPr txBox="1"/>
          <p:nvPr/>
        </p:nvSpPr>
        <p:spPr>
          <a:xfrm>
            <a:off x="4881935" y="3113224"/>
            <a:ext cx="38055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https</a:t>
            </a:r>
            <a:r>
              <a:rPr lang="ru-RU" dirty="0"/>
              <a:t>://</a:t>
            </a:r>
            <a:r>
              <a:rPr lang="ru-RU" dirty="0" err="1"/>
              <a:t>www.heygen.com</a:t>
            </a:r>
            <a:r>
              <a:rPr lang="ru-RU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111781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5ABAACB-E9A6-8748-84EA-C5F6AAD710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1855450" cy="1055688"/>
          </a:xfrm>
        </p:spPr>
        <p:txBody>
          <a:bodyPr>
            <a:normAutofit/>
          </a:bodyPr>
          <a:lstStyle/>
          <a:p>
            <a:pPr marL="1191654" algn="l"/>
            <a:r>
              <a:rPr lang="ru-RU" sz="2800" b="1" dirty="0">
                <a:solidFill>
                  <a:srgbClr val="1663A4"/>
                </a:solidFill>
                <a:latin typeface="Arial" pitchFamily="34" charset="0"/>
                <a:cs typeface="Arial" pitchFamily="34" charset="0"/>
              </a:rPr>
              <a:t>Изображения</a:t>
            </a:r>
          </a:p>
        </p:txBody>
      </p:sp>
      <p:pic>
        <p:nvPicPr>
          <p:cNvPr id="2" name="Анонс тренинга Куделин">
            <a:hlinkClick r:id="" action="ppaction://media"/>
            <a:extLst>
              <a:ext uri="{FF2B5EF4-FFF2-40B4-BE49-F238E27FC236}">
                <a16:creationId xmlns:a16="http://schemas.microsoft.com/office/drawing/2014/main" id="{528EC096-74D9-341D-8491-5B9FE6334A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69300" y="189434"/>
            <a:ext cx="3498114" cy="62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7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-2206" y="794"/>
            <a:ext cx="12193412" cy="6858794"/>
            <a:chOff x="-2206" y="794"/>
            <a:chExt cx="12193412" cy="6858794"/>
          </a:xfrm>
        </p:grpSpPr>
        <p:pic>
          <p:nvPicPr>
            <p:cNvPr id="1028" name="Picture 4" descr="E:\РАБОТА\3 конгресс ВСП\2024\презентации\010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flipH="1">
              <a:off x="-2206" y="794"/>
              <a:ext cx="12193412" cy="6858794"/>
            </a:xfrm>
            <a:prstGeom prst="rect">
              <a:avLst/>
            </a:prstGeom>
            <a:noFill/>
          </p:spPr>
        </p:pic>
        <p:pic>
          <p:nvPicPr>
            <p:cNvPr id="3" name="Picture 2" descr="E:\РАБОТА\3 конгресс ВСП\2024\презентации\08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192849"/>
              <a:ext cx="1836000" cy="3666739"/>
            </a:xfrm>
            <a:prstGeom prst="rect">
              <a:avLst/>
            </a:prstGeom>
            <a:noFill/>
          </p:spPr>
        </p:pic>
        <p:pic>
          <p:nvPicPr>
            <p:cNvPr id="1027" name="Picture 3" descr="E:\РАБОТА\3 конгресс ВСП\2024\презентации\09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961486" y="4365898"/>
              <a:ext cx="1228927" cy="1836000"/>
            </a:xfrm>
            <a:prstGeom prst="rect">
              <a:avLst/>
            </a:prstGeom>
            <a:noFill/>
          </p:spPr>
        </p:pic>
      </p:grpSp>
      <p:pic>
        <p:nvPicPr>
          <p:cNvPr id="2" name="Picture 3" descr="E:\РАБОТА\3 конгресс ВСП\2024\Фир.стиль\лого+бланк\png\ru_logo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271670" y="261442"/>
            <a:ext cx="1548000" cy="1548000"/>
          </a:xfrm>
          <a:prstGeom prst="rect">
            <a:avLst/>
          </a:prstGeom>
          <a:noFill/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5CA61B07-BDAC-8E40-A78F-CF9E4CB8763B}"/>
              </a:ext>
            </a:extLst>
          </p:cNvPr>
          <p:cNvSpPr txBox="1">
            <a:spLocks/>
          </p:cNvSpPr>
          <p:nvPr/>
        </p:nvSpPr>
        <p:spPr>
          <a:xfrm>
            <a:off x="1846734" y="5806058"/>
            <a:ext cx="8280920" cy="43204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/>
          <a:p>
            <a:pPr algn="r" defTabSz="914377">
              <a:buClr>
                <a:srgbClr val="35A5D6"/>
              </a:buClr>
            </a:pPr>
            <a:r>
              <a:rPr lang="ru-RU" sz="1800" b="1" dirty="0">
                <a:solidFill>
                  <a:srgbClr val="1663A4"/>
                </a:solidFill>
                <a:latin typeface="Arial" pitchFamily="34" charset="0"/>
                <a:cs typeface="Arial" pitchFamily="34" charset="0"/>
              </a:rPr>
              <a:t>ТРЕНИНГ ОБЩЕСТВЕННЫХ ЭКСПЕРТОВ ПАЦИЕНТСКОГО ДВИЖЕНИЯ</a:t>
            </a:r>
            <a:endParaRPr lang="ru-RU" sz="1800" b="1" dirty="0">
              <a:solidFill>
                <a:srgbClr val="1663A4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412FAB5-BA62-E94E-8A9B-8D4FAB6B6CA3}"/>
              </a:ext>
            </a:extLst>
          </p:cNvPr>
          <p:cNvSpPr txBox="1">
            <a:spLocks/>
          </p:cNvSpPr>
          <p:nvPr/>
        </p:nvSpPr>
        <p:spPr>
          <a:xfrm>
            <a:off x="0" y="1629594"/>
            <a:ext cx="10055645" cy="2184532"/>
          </a:xfrm>
          <a:prstGeom prst="rect">
            <a:avLst/>
          </a:prstGeom>
          <a:solidFill>
            <a:srgbClr val="1663A4"/>
          </a:solidFill>
        </p:spPr>
        <p:txBody>
          <a:bodyPr vert="horz" lIns="91438" tIns="45719" rIns="91438" bIns="45719" rtlCol="0" anchor="ctr">
            <a:noAutofit/>
          </a:bodyPr>
          <a:lstStyle/>
          <a:p>
            <a:pPr marL="2514600" defTabSz="914377">
              <a:spcBef>
                <a:spcPct val="0"/>
              </a:spcBef>
            </a:pPr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БЛАГОДАРЮ ЗА ВНИМАНИЕ!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CA61B07-BDAC-8E40-A78F-CF9E4CB8763B}"/>
              </a:ext>
            </a:extLst>
          </p:cNvPr>
          <p:cNvSpPr txBox="1">
            <a:spLocks/>
          </p:cNvSpPr>
          <p:nvPr/>
        </p:nvSpPr>
        <p:spPr>
          <a:xfrm>
            <a:off x="2854846" y="6238106"/>
            <a:ext cx="7272169" cy="367968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/>
          <a:p>
            <a:pPr algn="r" defTabSz="914377">
              <a:buClr>
                <a:srgbClr val="35A5D6"/>
              </a:buClr>
            </a:pPr>
            <a:r>
              <a:rPr lang="en-US" sz="1700" b="1" dirty="0">
                <a:solidFill>
                  <a:srgbClr val="00ADD9"/>
                </a:solidFill>
                <a:ea typeface="+mj-ea"/>
                <a:cs typeface="+mj-cs"/>
              </a:rPr>
              <a:t>https://congress-vsp.ru/xv/</a:t>
            </a:r>
            <a:endParaRPr lang="ru-RU" sz="1700" b="1" dirty="0">
              <a:solidFill>
                <a:srgbClr val="00ADD9"/>
              </a:solidFill>
              <a:ea typeface="+mj-ea"/>
              <a:cs typeface="+mj-cs"/>
            </a:endParaRPr>
          </a:p>
          <a:p>
            <a:pPr algn="r" defTabSz="914377">
              <a:lnSpc>
                <a:spcPct val="90000"/>
              </a:lnSpc>
              <a:spcBef>
                <a:spcPts val="1000"/>
              </a:spcBef>
              <a:buClr>
                <a:srgbClr val="35A5D6"/>
              </a:buClr>
            </a:pPr>
            <a:endParaRPr lang="ru-RU" sz="1600" dirty="0">
              <a:solidFill>
                <a:srgbClr val="00ADD9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91730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5ABAACB-E9A6-8748-84EA-C5F6AAD710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1855450" cy="1055688"/>
          </a:xfrm>
        </p:spPr>
        <p:txBody>
          <a:bodyPr>
            <a:normAutofit/>
          </a:bodyPr>
          <a:lstStyle/>
          <a:p>
            <a:pPr marL="1191654" algn="l"/>
            <a:r>
              <a:rPr lang="ru-RU" sz="2800" b="1" dirty="0">
                <a:solidFill>
                  <a:srgbClr val="1663A4"/>
                </a:solidFill>
                <a:latin typeface="Arial" pitchFamily="34" charset="0"/>
                <a:cs typeface="Arial" pitchFamily="34" charset="0"/>
              </a:rPr>
              <a:t>Как все это работает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724191-CEAD-F81D-2B05-6B6EF0486901}"/>
              </a:ext>
            </a:extLst>
          </p:cNvPr>
          <p:cNvSpPr txBox="1"/>
          <p:nvPr/>
        </p:nvSpPr>
        <p:spPr>
          <a:xfrm>
            <a:off x="766614" y="2637706"/>
            <a:ext cx="2037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Мама мыла 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BDDEAB-532D-556D-2172-DF6D3C816236}"/>
              </a:ext>
            </a:extLst>
          </p:cNvPr>
          <p:cNvSpPr txBox="1"/>
          <p:nvPr/>
        </p:nvSpPr>
        <p:spPr>
          <a:xfrm>
            <a:off x="757730" y="3544688"/>
            <a:ext cx="3673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Корова вышла на поле и 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23AAC0-4113-5100-596F-7E9071D1472E}"/>
              </a:ext>
            </a:extLst>
          </p:cNvPr>
          <p:cNvSpPr txBox="1"/>
          <p:nvPr/>
        </p:nvSpPr>
        <p:spPr>
          <a:xfrm>
            <a:off x="766614" y="4437906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Что я делал этим летом? Я был в деревне у бабушки. Ходил в поле. Купался в речке 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A10A3A-D3F2-7394-BEB3-AE41F0CB2DF7}"/>
              </a:ext>
            </a:extLst>
          </p:cNvPr>
          <p:cNvSpPr txBox="1"/>
          <p:nvPr/>
        </p:nvSpPr>
        <p:spPr>
          <a:xfrm>
            <a:off x="838622" y="1361392"/>
            <a:ext cx="10513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Нейросеть</a:t>
            </a:r>
            <a:r>
              <a:rPr lang="ru-RU" dirty="0"/>
              <a:t> – математическая модель, которая выполняет определенную задачу. Например: генерация текста,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2694163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5ABAACB-E9A6-8748-84EA-C5F6AAD710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1855450" cy="1055688"/>
          </a:xfrm>
        </p:spPr>
        <p:txBody>
          <a:bodyPr>
            <a:normAutofit/>
          </a:bodyPr>
          <a:lstStyle/>
          <a:p>
            <a:pPr marL="1191654" algn="l"/>
            <a:r>
              <a:rPr lang="en-US" sz="2800" b="1" dirty="0" err="1">
                <a:solidFill>
                  <a:srgbClr val="1663A4"/>
                </a:solidFill>
                <a:latin typeface="Arial" pitchFamily="34" charset="0"/>
                <a:cs typeface="Arial" pitchFamily="34" charset="0"/>
              </a:rPr>
              <a:t>Осн</a:t>
            </a:r>
            <a:r>
              <a:rPr lang="ru-RU" sz="2800" b="1" dirty="0" err="1">
                <a:solidFill>
                  <a:srgbClr val="1663A4"/>
                </a:solidFill>
                <a:latin typeface="Arial" pitchFamily="34" charset="0"/>
                <a:cs typeface="Arial" pitchFamily="34" charset="0"/>
              </a:rPr>
              <a:t>овные</a:t>
            </a:r>
            <a:r>
              <a:rPr lang="ru-RU" sz="2800" b="1" dirty="0">
                <a:solidFill>
                  <a:srgbClr val="1663A4"/>
                </a:solidFill>
                <a:latin typeface="Arial" pitchFamily="34" charset="0"/>
                <a:cs typeface="Arial" pitchFamily="34" charset="0"/>
              </a:rPr>
              <a:t> понятия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2C4F43-F024-1AC0-9B76-647544898A9D}"/>
              </a:ext>
            </a:extLst>
          </p:cNvPr>
          <p:cNvSpPr txBox="1"/>
          <p:nvPr/>
        </p:nvSpPr>
        <p:spPr>
          <a:xfrm>
            <a:off x="406574" y="1257503"/>
            <a:ext cx="10513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highlight>
                  <a:srgbClr val="00FF00"/>
                </a:highlight>
              </a:rPr>
              <a:t>Промпт</a:t>
            </a:r>
            <a:r>
              <a:rPr lang="ru-RU" dirty="0"/>
              <a:t> – специальная инструкция для ИИ, написанная с учетом функционала определенной нейросети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52E5FA-07A3-F0EA-F024-6F720B4EFC50}"/>
              </a:ext>
            </a:extLst>
          </p:cNvPr>
          <p:cNvSpPr txBox="1"/>
          <p:nvPr/>
        </p:nvSpPr>
        <p:spPr>
          <a:xfrm>
            <a:off x="406574" y="3014295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Пример 1 </a:t>
            </a:r>
          </a:p>
          <a:p>
            <a:r>
              <a:rPr lang="ru-RU" dirty="0"/>
              <a:t>Нарисуй кота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638EBB-4AFE-071A-3882-E8C675778263}"/>
              </a:ext>
            </a:extLst>
          </p:cNvPr>
          <p:cNvSpPr txBox="1"/>
          <p:nvPr/>
        </p:nvSpPr>
        <p:spPr>
          <a:xfrm>
            <a:off x="6527254" y="3014295"/>
            <a:ext cx="51125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Пример 2 </a:t>
            </a:r>
          </a:p>
          <a:p>
            <a:r>
              <a:rPr lang="ru-RU" dirty="0"/>
              <a:t>Нарисуй кота, который сидит на столе. На заднем фоне окно, в котором виден закат. Кот рыжий, с большими лапами. Максимально фотореалистично. Снято на объектив </a:t>
            </a:r>
            <a:r>
              <a:rPr lang="en" b="0" i="0" dirty="0">
                <a:solidFill>
                  <a:srgbClr val="000000"/>
                </a:solidFill>
                <a:effectLst/>
                <a:latin typeface="YS Text"/>
              </a:rPr>
              <a:t>Canon EF-S 24mm f/2.8</a:t>
            </a:r>
          </a:p>
        </p:txBody>
      </p:sp>
    </p:spTree>
    <p:extLst>
      <p:ext uri="{BB962C8B-B14F-4D97-AF65-F5344CB8AC3E}">
        <p14:creationId xmlns:p14="http://schemas.microsoft.com/office/powerpoint/2010/main" val="3938033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5ABAACB-E9A6-8748-84EA-C5F6AAD710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1855450" cy="1055688"/>
          </a:xfrm>
        </p:spPr>
        <p:txBody>
          <a:bodyPr>
            <a:normAutofit/>
          </a:bodyPr>
          <a:lstStyle/>
          <a:p>
            <a:pPr marL="1191654" algn="l"/>
            <a:r>
              <a:rPr lang="ru-RU" sz="2800" b="1" dirty="0">
                <a:solidFill>
                  <a:srgbClr val="1663A4"/>
                </a:solidFill>
                <a:latin typeface="Arial" pitchFamily="34" charset="0"/>
                <a:cs typeface="Arial" pitchFamily="34" charset="0"/>
              </a:rPr>
              <a:t>Как все это работает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311B8A-94CE-4C24-F39B-ADD8FC7536F7}"/>
              </a:ext>
            </a:extLst>
          </p:cNvPr>
          <p:cNvSpPr txBox="1"/>
          <p:nvPr/>
        </p:nvSpPr>
        <p:spPr>
          <a:xfrm>
            <a:off x="622598" y="1629594"/>
            <a:ext cx="609437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✹ Работа с текстами</a:t>
            </a:r>
          </a:p>
          <a:p>
            <a:r>
              <a:rPr lang="ru-RU" dirty="0"/>
              <a:t>✹ Работа с изображениями</a:t>
            </a:r>
          </a:p>
          <a:p>
            <a:r>
              <a:rPr lang="ru-RU" dirty="0"/>
              <a:t>✹ Работа с аудио</a:t>
            </a:r>
          </a:p>
          <a:p>
            <a:r>
              <a:rPr lang="ru-RU" dirty="0"/>
              <a:t>✹ Работа с голосом</a:t>
            </a:r>
          </a:p>
          <a:p>
            <a:r>
              <a:rPr lang="ru-RU" dirty="0"/>
              <a:t>✹ Работа с видео</a:t>
            </a:r>
          </a:p>
        </p:txBody>
      </p:sp>
    </p:spTree>
    <p:extLst>
      <p:ext uri="{BB962C8B-B14F-4D97-AF65-F5344CB8AC3E}">
        <p14:creationId xmlns:p14="http://schemas.microsoft.com/office/powerpoint/2010/main" val="3549487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5ABAACB-E9A6-8748-84EA-C5F6AAD710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1855450" cy="1055688"/>
          </a:xfrm>
        </p:spPr>
        <p:txBody>
          <a:bodyPr>
            <a:normAutofit/>
          </a:bodyPr>
          <a:lstStyle/>
          <a:p>
            <a:pPr marL="1191654" algn="l"/>
            <a:r>
              <a:rPr lang="ru-RU" sz="2800" b="1" dirty="0">
                <a:solidFill>
                  <a:srgbClr val="1663A4"/>
                </a:solidFill>
                <a:latin typeface="Arial" pitchFamily="34" charset="0"/>
                <a:cs typeface="Arial" pitchFamily="34" charset="0"/>
              </a:rPr>
              <a:t>Как все это работает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A78ADA-AD16-D69A-EAED-8885E14567BD}"/>
              </a:ext>
            </a:extLst>
          </p:cNvPr>
          <p:cNvSpPr txBox="1"/>
          <p:nvPr/>
        </p:nvSpPr>
        <p:spPr>
          <a:xfrm>
            <a:off x="478582" y="4437906"/>
            <a:ext cx="60943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>
                <a:hlinkClick r:id="rId3"/>
              </a:rPr>
              <a:t>https://chatgpt.com/</a:t>
            </a:r>
            <a:endParaRPr lang="en" dirty="0"/>
          </a:p>
          <a:p>
            <a:r>
              <a:rPr lang="en" dirty="0">
                <a:hlinkClick r:id="rId4"/>
              </a:rPr>
              <a:t>https://www.perplexity.ai/</a:t>
            </a:r>
            <a:endParaRPr lang="en" dirty="0"/>
          </a:p>
          <a:p>
            <a:r>
              <a:rPr lang="en" dirty="0">
                <a:hlinkClick r:id="rId5"/>
              </a:rPr>
              <a:t>https://www.anthropic.com/claude</a:t>
            </a:r>
            <a:endParaRPr lang="en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96814A-36C2-7078-63DE-DB30E3F67F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033" y="1168850"/>
            <a:ext cx="5855617" cy="280615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AF4BA5-BE4B-2486-9DC3-B48841E329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2959" y="653972"/>
            <a:ext cx="4319807" cy="215213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BAA0C89-5CAD-D2ED-E333-479848C5A1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2960" y="3655643"/>
            <a:ext cx="4319807" cy="21912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D8DA2E-813C-1C02-C81F-649BAF31DD56}"/>
              </a:ext>
            </a:extLst>
          </p:cNvPr>
          <p:cNvSpPr txBox="1"/>
          <p:nvPr/>
        </p:nvSpPr>
        <p:spPr>
          <a:xfrm>
            <a:off x="6824651" y="5743951"/>
            <a:ext cx="3816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https</a:t>
            </a:r>
            <a:r>
              <a:rPr lang="ru-RU" dirty="0"/>
              <a:t>://</a:t>
            </a:r>
            <a:r>
              <a:rPr lang="ru-RU" dirty="0" err="1"/>
              <a:t>ya.ru</a:t>
            </a:r>
            <a:r>
              <a:rPr lang="ru-RU" dirty="0"/>
              <a:t>/</a:t>
            </a:r>
            <a:r>
              <a:rPr lang="ru-RU" dirty="0" err="1"/>
              <a:t>ai</a:t>
            </a:r>
            <a:r>
              <a:rPr lang="ru-RU" dirty="0"/>
              <a:t>/gpt-4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9C0CF8-C92A-67E2-B8A5-FE531E684971}"/>
              </a:ext>
            </a:extLst>
          </p:cNvPr>
          <p:cNvSpPr txBox="1"/>
          <p:nvPr/>
        </p:nvSpPr>
        <p:spPr>
          <a:xfrm>
            <a:off x="6455246" y="3038180"/>
            <a:ext cx="24719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https</a:t>
            </a:r>
            <a:r>
              <a:rPr lang="ru-RU" dirty="0"/>
              <a:t>://</a:t>
            </a:r>
            <a:r>
              <a:rPr lang="ru-RU" dirty="0" err="1"/>
              <a:t>giga.chat</a:t>
            </a:r>
            <a:r>
              <a:rPr lang="ru-RU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337622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5ABAACB-E9A6-8748-84EA-C5F6AAD710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1855450" cy="1055688"/>
          </a:xfrm>
        </p:spPr>
        <p:txBody>
          <a:bodyPr>
            <a:normAutofit/>
          </a:bodyPr>
          <a:lstStyle/>
          <a:p>
            <a:pPr marL="1191654" algn="l"/>
            <a:r>
              <a:rPr lang="ru-RU" sz="2800" b="1" dirty="0">
                <a:solidFill>
                  <a:srgbClr val="1663A4"/>
                </a:solidFill>
                <a:latin typeface="Arial" pitchFamily="34" charset="0"/>
                <a:cs typeface="Arial" pitchFamily="34" charset="0"/>
              </a:rPr>
              <a:t>Как все это работает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DB03E1-BC71-1CF5-6F10-96067FB68D37}"/>
              </a:ext>
            </a:extLst>
          </p:cNvPr>
          <p:cNvSpPr txBox="1"/>
          <p:nvPr/>
        </p:nvSpPr>
        <p:spPr>
          <a:xfrm>
            <a:off x="334566" y="1773610"/>
            <a:ext cx="432048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Ты </a:t>
            </a:r>
            <a:r>
              <a:rPr lang="ru-RU" b="1" dirty="0"/>
              <a:t>{точное описание контекста и необходимых профессиональных навыков}</a:t>
            </a:r>
            <a:r>
              <a:rPr lang="ru-RU" dirty="0"/>
              <a:t>. Хочу, чтобы ты </a:t>
            </a:r>
            <a:r>
              <a:rPr lang="ru-RU" b="1" dirty="0"/>
              <a:t>{точное определение задачи}. </a:t>
            </a:r>
            <a:r>
              <a:rPr lang="ru-RU" dirty="0"/>
              <a:t>Сделай как в этом примере: </a:t>
            </a:r>
            <a:r>
              <a:rPr lang="ru-RU" b="1" dirty="0"/>
              <a:t>{пример}</a:t>
            </a:r>
            <a:r>
              <a:rPr lang="ru-RU" dirty="0"/>
              <a:t>. Обрати внимание, что: </a:t>
            </a:r>
            <a:r>
              <a:rPr lang="ru-RU" b="1" dirty="0"/>
              <a:t>{Дополнительные условия}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B430CD-1B7F-FB4D-D666-E5DAA44AAD10}"/>
              </a:ext>
            </a:extLst>
          </p:cNvPr>
          <p:cNvSpPr txBox="1"/>
          <p:nvPr/>
        </p:nvSpPr>
        <p:spPr>
          <a:xfrm>
            <a:off x="5424283" y="1055688"/>
            <a:ext cx="6094378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Пример: Ты – профессиональный копирайтер, который создает тексты для социальных проектов. Твои тексты привлекают внимание, являются достаточно дерзкими, но все же не переходящими грань приличия.</a:t>
            </a:r>
          </a:p>
          <a:p>
            <a:r>
              <a:rPr lang="ru-RU" sz="2000" dirty="0"/>
              <a:t>Сейчас я хочу, чтобы ты сгенерировал рекламный текст для нашей встречи по теме «Благотворительность как основа социального партнерства». Она пройдет 20 декабря 2024 года. Время и место будет сообщено дополнительно. Этот текст будет использоваться на сайте. Объем текста: 3 - 4 абзаца. Вначале сделай заголовок. А в конце пусть будет призыв зарегистрироваться.</a:t>
            </a:r>
          </a:p>
          <a:p>
            <a:r>
              <a:rPr lang="ru-RU" sz="2000" dirty="0"/>
              <a:t>Задай любые дополнительные вопросы, которые необходимы, чтобы точно выполнить задачу.</a:t>
            </a:r>
          </a:p>
        </p:txBody>
      </p:sp>
    </p:spTree>
    <p:extLst>
      <p:ext uri="{BB962C8B-B14F-4D97-AF65-F5344CB8AC3E}">
        <p14:creationId xmlns:p14="http://schemas.microsoft.com/office/powerpoint/2010/main" val="2152139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5ABAACB-E9A6-8748-84EA-C5F6AAD710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1855450" cy="1055688"/>
          </a:xfrm>
        </p:spPr>
        <p:txBody>
          <a:bodyPr>
            <a:normAutofit/>
          </a:bodyPr>
          <a:lstStyle/>
          <a:p>
            <a:pPr marL="1191654" algn="l"/>
            <a:r>
              <a:rPr lang="en-US" sz="2800" b="1" dirty="0" err="1">
                <a:solidFill>
                  <a:srgbClr val="1663A4"/>
                </a:solidFill>
                <a:latin typeface="Arial" pitchFamily="34" charset="0"/>
                <a:cs typeface="Arial" pitchFamily="34" charset="0"/>
              </a:rPr>
              <a:t>Пра</a:t>
            </a:r>
            <a:r>
              <a:rPr lang="ru-RU" sz="2800" b="1" dirty="0" err="1">
                <a:solidFill>
                  <a:srgbClr val="1663A4"/>
                </a:solidFill>
                <a:latin typeface="Arial" pitchFamily="34" charset="0"/>
                <a:cs typeface="Arial" pitchFamily="34" charset="0"/>
              </a:rPr>
              <a:t>ктика</a:t>
            </a:r>
            <a:endParaRPr lang="ru-RU" sz="2800" b="1" dirty="0">
              <a:solidFill>
                <a:srgbClr val="1663A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7170E4-DF9A-4046-4BF3-457A895CD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725" y="646131"/>
            <a:ext cx="5567325" cy="55673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DF2925-E273-BFB4-7CF3-D0D953AE34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8"/>
          <a:stretch/>
        </p:blipFill>
        <p:spPr>
          <a:xfrm>
            <a:off x="1198662" y="1269554"/>
            <a:ext cx="2501698" cy="506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750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5ABAACB-E9A6-8748-84EA-C5F6AAD710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1855450" cy="1055688"/>
          </a:xfrm>
        </p:spPr>
        <p:txBody>
          <a:bodyPr>
            <a:normAutofit/>
          </a:bodyPr>
          <a:lstStyle/>
          <a:p>
            <a:pPr marL="1191654" algn="l"/>
            <a:r>
              <a:rPr lang="ru-RU" sz="2800" b="1" dirty="0">
                <a:solidFill>
                  <a:srgbClr val="1663A4"/>
                </a:solidFill>
                <a:latin typeface="Arial" pitchFamily="34" charset="0"/>
                <a:cs typeface="Arial" pitchFamily="34" charset="0"/>
              </a:rPr>
              <a:t>Изображения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F56693-31DF-17FC-F820-E2E267E79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225" y="1341562"/>
            <a:ext cx="11421962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20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5ABAACB-E9A6-8748-84EA-C5F6AAD710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1855450" cy="1055688"/>
          </a:xfrm>
        </p:spPr>
        <p:txBody>
          <a:bodyPr>
            <a:normAutofit/>
          </a:bodyPr>
          <a:lstStyle/>
          <a:p>
            <a:pPr marL="1191654" algn="l"/>
            <a:r>
              <a:rPr lang="ru-RU" sz="2800" b="1" dirty="0">
                <a:solidFill>
                  <a:srgbClr val="1663A4"/>
                </a:solidFill>
                <a:latin typeface="Arial" pitchFamily="34" charset="0"/>
                <a:cs typeface="Arial" pitchFamily="34" charset="0"/>
              </a:rPr>
              <a:t>Изображения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9F08FE-EAFD-3522-C921-40151360A1AD}"/>
              </a:ext>
            </a:extLst>
          </p:cNvPr>
          <p:cNvSpPr txBox="1"/>
          <p:nvPr/>
        </p:nvSpPr>
        <p:spPr>
          <a:xfrm>
            <a:off x="406574" y="5085978"/>
            <a:ext cx="60943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>
                <a:hlinkClick r:id="rId3"/>
              </a:rPr>
              <a:t>https://www.midjourney.com/home</a:t>
            </a:r>
            <a:endParaRPr lang="en" dirty="0"/>
          </a:p>
          <a:p>
            <a:r>
              <a:rPr lang="en" dirty="0">
                <a:hlinkClick r:id="rId4"/>
              </a:rPr>
              <a:t>https://chatgpt.com/</a:t>
            </a:r>
            <a:endParaRPr lang="e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2E66B1-E107-2644-CB75-344481782E09}"/>
              </a:ext>
            </a:extLst>
          </p:cNvPr>
          <p:cNvSpPr txBox="1"/>
          <p:nvPr/>
        </p:nvSpPr>
        <p:spPr>
          <a:xfrm>
            <a:off x="7174249" y="5110078"/>
            <a:ext cx="489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https</a:t>
            </a:r>
            <a:r>
              <a:rPr lang="ru-RU" dirty="0"/>
              <a:t>://</a:t>
            </a:r>
            <a:r>
              <a:rPr lang="ru-RU" dirty="0" err="1"/>
              <a:t>shedevrum.ai</a:t>
            </a:r>
            <a:r>
              <a:rPr lang="ru-RU" dirty="0"/>
              <a:t>/</a:t>
            </a:r>
            <a:r>
              <a:rPr lang="ru-RU" dirty="0" err="1"/>
              <a:t>text-to-image</a:t>
            </a:r>
            <a:r>
              <a:rPr lang="ru-RU" dirty="0"/>
              <a:t>/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ADDD279-2396-0F12-156E-484409651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982" y="940675"/>
            <a:ext cx="3816424" cy="38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420574-D317-6D36-8B3F-69B4785209A1}"/>
              </a:ext>
            </a:extLst>
          </p:cNvPr>
          <p:cNvSpPr txBox="1"/>
          <p:nvPr/>
        </p:nvSpPr>
        <p:spPr>
          <a:xfrm>
            <a:off x="7175326" y="5686142"/>
            <a:ext cx="24719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https</a:t>
            </a:r>
            <a:r>
              <a:rPr lang="ru-RU" dirty="0"/>
              <a:t>://</a:t>
            </a:r>
            <a:r>
              <a:rPr lang="ru-RU" dirty="0" err="1"/>
              <a:t>giga.chat</a:t>
            </a:r>
            <a:r>
              <a:rPr lang="ru-RU" dirty="0"/>
              <a:t>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19062A-E861-A29F-7AE3-5B9E2A5E6E57}"/>
              </a:ext>
            </a:extLst>
          </p:cNvPr>
          <p:cNvSpPr txBox="1"/>
          <p:nvPr/>
        </p:nvSpPr>
        <p:spPr>
          <a:xfrm>
            <a:off x="406574" y="3789834"/>
            <a:ext cx="35283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https</a:t>
            </a:r>
            <a:r>
              <a:rPr lang="ru-RU" dirty="0"/>
              <a:t>://</a:t>
            </a:r>
            <a:r>
              <a:rPr lang="ru-RU" dirty="0" err="1"/>
              <a:t>fal.ai</a:t>
            </a:r>
            <a:r>
              <a:rPr lang="ru-RU" dirty="0"/>
              <a:t>/</a:t>
            </a:r>
            <a:r>
              <a:rPr lang="ru-RU" dirty="0" err="1"/>
              <a:t>models</a:t>
            </a:r>
            <a:r>
              <a:rPr lang="ru-RU" dirty="0"/>
              <a:t>/</a:t>
            </a:r>
            <a:r>
              <a:rPr lang="ru-RU" dirty="0" err="1"/>
              <a:t>fal-ai</a:t>
            </a:r>
            <a:r>
              <a:rPr lang="ru-RU" dirty="0"/>
              <a:t>/</a:t>
            </a:r>
            <a:r>
              <a:rPr lang="ru-RU" dirty="0" err="1"/>
              <a:t>flux</a:t>
            </a:r>
            <a:r>
              <a:rPr lang="ru-RU" dirty="0"/>
              <a:t>/</a:t>
            </a:r>
            <a:r>
              <a:rPr lang="ru-RU" dirty="0" err="1"/>
              <a:t>dev?ref</a:t>
            </a:r>
            <a:r>
              <a:rPr lang="ru-RU" dirty="0"/>
              <a:t>=</a:t>
            </a:r>
            <a:r>
              <a:rPr lang="ru-RU" dirty="0" err="1"/>
              <a:t>blog.fal.ai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47401DF-AD38-F9EF-B8B8-02ED062176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879" y="1503795"/>
            <a:ext cx="3429794" cy="342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5295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3944</TotalTime>
  <Words>480</Words>
  <Application>Microsoft Macintosh PowerPoint</Application>
  <PresentationFormat>Произвольный</PresentationFormat>
  <Paragraphs>66</Paragraphs>
  <Slides>14</Slides>
  <Notes>12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Helvetica Neue</vt:lpstr>
      <vt:lpstr>YS Text</vt:lpstr>
      <vt:lpstr>Тема Office</vt:lpstr>
      <vt:lpstr>Презентация PowerPoint</vt:lpstr>
      <vt:lpstr>Как все это работает</vt:lpstr>
      <vt:lpstr>Основные понятия </vt:lpstr>
      <vt:lpstr>Как все это работает</vt:lpstr>
      <vt:lpstr>Как все это работает</vt:lpstr>
      <vt:lpstr>Как все это работает</vt:lpstr>
      <vt:lpstr>Практика</vt:lpstr>
      <vt:lpstr>Изображения</vt:lpstr>
      <vt:lpstr>Изображения</vt:lpstr>
      <vt:lpstr>Изображения</vt:lpstr>
      <vt:lpstr>Изображения</vt:lpstr>
      <vt:lpstr>Генерация видео</vt:lpstr>
      <vt:lpstr>Изображения</vt:lpstr>
      <vt:lpstr>Презентация PowerPoint</vt:lpstr>
    </vt:vector>
  </TitlesOfParts>
  <Company>!!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Владелец</dc:creator>
  <cp:lastModifiedBy>Microsoft Office User</cp:lastModifiedBy>
  <cp:revision>318</cp:revision>
  <dcterms:created xsi:type="dcterms:W3CDTF">2019-11-22T11:09:28Z</dcterms:created>
  <dcterms:modified xsi:type="dcterms:W3CDTF">2024-11-30T08:34:53Z</dcterms:modified>
</cp:coreProperties>
</file>