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</p:sldMasterIdLst>
  <p:notesMasterIdLst>
    <p:notesMasterId r:id="rId23"/>
  </p:notesMasterIdLst>
  <p:sldIdLst>
    <p:sldId id="256" r:id="rId4"/>
    <p:sldId id="2147478853" r:id="rId5"/>
    <p:sldId id="2147483641" r:id="rId6"/>
    <p:sldId id="258" r:id="rId7"/>
    <p:sldId id="260" r:id="rId8"/>
    <p:sldId id="2147475262" r:id="rId9"/>
    <p:sldId id="2147483368" r:id="rId10"/>
    <p:sldId id="2147483644" r:id="rId11"/>
    <p:sldId id="2147483034" r:id="rId12"/>
    <p:sldId id="2147483647" r:id="rId13"/>
    <p:sldId id="263" r:id="rId14"/>
    <p:sldId id="261" r:id="rId15"/>
    <p:sldId id="259" r:id="rId16"/>
    <p:sldId id="2147483229" r:id="rId17"/>
    <p:sldId id="2147483240" r:id="rId18"/>
    <p:sldId id="264" r:id="rId19"/>
    <p:sldId id="262" r:id="rId20"/>
    <p:sldId id="2147475287" r:id="rId21"/>
    <p:sldId id="25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36E"/>
    <a:srgbClr val="548235"/>
    <a:srgbClr val="FF3162"/>
    <a:srgbClr val="61666A"/>
    <a:srgbClr val="E7E6E6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94" autoAdjust="0"/>
  </p:normalViewPr>
  <p:slideViewPr>
    <p:cSldViewPr snapToGrid="0" showGuides="1">
      <p:cViewPr>
        <p:scale>
          <a:sx n="75" d="100"/>
          <a:sy n="75" d="100"/>
        </p:scale>
        <p:origin x="1872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685162401574806E-2"/>
          <c:y val="0.1172696163096939"/>
          <c:w val="0.91266252460629926"/>
          <c:h val="0.8295113909011201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EF9D6"/>
              </a:solidFill>
              <a:ln w="9525">
                <a:noFill/>
              </a:ln>
              <a:effectLst/>
            </c:spPr>
          </c:marker>
          <c:xVal>
            <c:numRef>
              <c:f>Лист1!$A$2:$A$4</c:f>
              <c:numCache>
                <c:formatCode>General</c:formatCode>
                <c:ptCount val="3"/>
                <c:pt idx="0">
                  <c:v>0</c:v>
                </c:pt>
                <c:pt idx="2">
                  <c:v>90</c:v>
                </c:pt>
              </c:numCache>
            </c:numRef>
          </c:xVal>
          <c:y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2">
                  <c:v>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7E7-4C71-9D79-89155F3A6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7849847"/>
        <c:axId val="887850207"/>
      </c:scatterChart>
      <c:valAx>
        <c:axId val="887849847"/>
        <c:scaling>
          <c:orientation val="minMax"/>
          <c:max val="85"/>
          <c:min val="5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63666A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63666A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87850207"/>
        <c:crosses val="autoZero"/>
        <c:crossBetween val="midCat"/>
        <c:majorUnit val="5"/>
      </c:valAx>
      <c:valAx>
        <c:axId val="887850207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63666A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63666A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878498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685162401574806E-2"/>
          <c:y val="0.1172696163096939"/>
          <c:w val="0.91266252460629926"/>
          <c:h val="0.8295113909011201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EF9D6"/>
              </a:solidFill>
              <a:ln w="9525">
                <a:noFill/>
              </a:ln>
              <a:effectLst/>
            </c:spPr>
          </c:marker>
          <c:xVal>
            <c:numRef>
              <c:f>Лист1!$A$2:$A$4</c:f>
              <c:numCache>
                <c:formatCode>General</c:formatCode>
                <c:ptCount val="3"/>
                <c:pt idx="0">
                  <c:v>0</c:v>
                </c:pt>
                <c:pt idx="2">
                  <c:v>90</c:v>
                </c:pt>
              </c:numCache>
            </c:numRef>
          </c:xVal>
          <c:y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2">
                  <c:v>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7B4-43C3-9363-5A4754607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7849847"/>
        <c:axId val="887850207"/>
      </c:scatterChart>
      <c:valAx>
        <c:axId val="887849847"/>
        <c:scaling>
          <c:orientation val="minMax"/>
          <c:max val="80"/>
          <c:min val="45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63666A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63666A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87850207"/>
        <c:crosses val="autoZero"/>
        <c:crossBetween val="midCat"/>
        <c:majorUnit val="5"/>
      </c:valAx>
      <c:valAx>
        <c:axId val="887850207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63666A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63666A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878498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Скрининг - группа без ФР</c:v>
                </c:pt>
              </c:strCache>
            </c:strRef>
          </c:tx>
          <c:spPr>
            <a:solidFill>
              <a:srgbClr val="FF3162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Tabelle1!$A$2:$A$11</c:f>
              <c:strCache>
                <c:ptCount val="10"/>
                <c:pt idx="0">
                  <c:v>1-й</c:v>
                </c:pt>
                <c:pt idx="1">
                  <c:v>2-й</c:v>
                </c:pt>
                <c:pt idx="2">
                  <c:v>3-й</c:v>
                </c:pt>
                <c:pt idx="3">
                  <c:v>4-й</c:v>
                </c:pt>
                <c:pt idx="4">
                  <c:v>5-й</c:v>
                </c:pt>
                <c:pt idx="5">
                  <c:v>6-й</c:v>
                </c:pt>
                <c:pt idx="6">
                  <c:v>7-й</c:v>
                </c:pt>
                <c:pt idx="7">
                  <c:v>8-й</c:v>
                </c:pt>
                <c:pt idx="8">
                  <c:v>9-й</c:v>
                </c:pt>
                <c:pt idx="9">
                  <c:v>10-й</c:v>
                </c:pt>
              </c:strCache>
            </c:strRef>
          </c:cat>
          <c:val>
            <c:numRef>
              <c:f>Tabelle1!$B$2:$B$11</c:f>
              <c:numCache>
                <c:formatCode>0</c:formatCode>
                <c:ptCount val="10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350</c:v>
                </c:pt>
                <c:pt idx="4">
                  <c:v>440</c:v>
                </c:pt>
                <c:pt idx="5">
                  <c:v>490</c:v>
                </c:pt>
                <c:pt idx="6">
                  <c:v>590</c:v>
                </c:pt>
                <c:pt idx="7">
                  <c:v>650</c:v>
                </c:pt>
                <c:pt idx="8">
                  <c:v>770</c:v>
                </c:pt>
                <c:pt idx="9">
                  <c:v>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6A-4399-BE70-104FA8FD317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Без скрининга - группа без ФР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Tabelle1!$A$2:$A$11</c:f>
              <c:strCache>
                <c:ptCount val="10"/>
                <c:pt idx="0">
                  <c:v>1-й</c:v>
                </c:pt>
                <c:pt idx="1">
                  <c:v>2-й</c:v>
                </c:pt>
                <c:pt idx="2">
                  <c:v>3-й</c:v>
                </c:pt>
                <c:pt idx="3">
                  <c:v>4-й</c:v>
                </c:pt>
                <c:pt idx="4">
                  <c:v>5-й</c:v>
                </c:pt>
                <c:pt idx="5">
                  <c:v>6-й</c:v>
                </c:pt>
                <c:pt idx="6">
                  <c:v>7-й</c:v>
                </c:pt>
                <c:pt idx="7">
                  <c:v>8-й</c:v>
                </c:pt>
                <c:pt idx="8">
                  <c:v>9-й</c:v>
                </c:pt>
                <c:pt idx="9">
                  <c:v>10-й</c:v>
                </c:pt>
              </c:strCache>
            </c:strRef>
          </c:cat>
          <c:val>
            <c:numRef>
              <c:f>Tabelle1!$C$2:$C$11</c:f>
              <c:numCache>
                <c:formatCode>0</c:formatCode>
                <c:ptCount val="10"/>
                <c:pt idx="0">
                  <c:v>0</c:v>
                </c:pt>
                <c:pt idx="1">
                  <c:v>115</c:v>
                </c:pt>
                <c:pt idx="2">
                  <c:v>240</c:v>
                </c:pt>
                <c:pt idx="3">
                  <c:v>400</c:v>
                </c:pt>
                <c:pt idx="4">
                  <c:v>480</c:v>
                </c:pt>
                <c:pt idx="5">
                  <c:v>560</c:v>
                </c:pt>
                <c:pt idx="6">
                  <c:v>670</c:v>
                </c:pt>
                <c:pt idx="7">
                  <c:v>750</c:v>
                </c:pt>
                <c:pt idx="8">
                  <c:v>850</c:v>
                </c:pt>
                <c:pt idx="9">
                  <c:v>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6A-4399-BE70-104FA8FD317D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Скрининг при СД2</c:v>
                </c:pt>
              </c:strCache>
            </c:strRef>
          </c:tx>
          <c:spPr>
            <a:solidFill>
              <a:srgbClr val="FF316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Tabelle1!$A$2:$A$11</c:f>
              <c:strCache>
                <c:ptCount val="10"/>
                <c:pt idx="0">
                  <c:v>1-й</c:v>
                </c:pt>
                <c:pt idx="1">
                  <c:v>2-й</c:v>
                </c:pt>
                <c:pt idx="2">
                  <c:v>3-й</c:v>
                </c:pt>
                <c:pt idx="3">
                  <c:v>4-й</c:v>
                </c:pt>
                <c:pt idx="4">
                  <c:v>5-й</c:v>
                </c:pt>
                <c:pt idx="5">
                  <c:v>6-й</c:v>
                </c:pt>
                <c:pt idx="6">
                  <c:v>7-й</c:v>
                </c:pt>
                <c:pt idx="7">
                  <c:v>8-й</c:v>
                </c:pt>
                <c:pt idx="8">
                  <c:v>9-й</c:v>
                </c:pt>
                <c:pt idx="9">
                  <c:v>10-й</c:v>
                </c:pt>
              </c:strCache>
            </c:strRef>
          </c:cat>
          <c:val>
            <c:numRef>
              <c:f>Tabelle1!$D$2:$D$11</c:f>
              <c:numCache>
                <c:formatCode>0</c:formatCode>
                <c:ptCount val="10"/>
                <c:pt idx="0">
                  <c:v>0</c:v>
                </c:pt>
                <c:pt idx="1">
                  <c:v>300</c:v>
                </c:pt>
                <c:pt idx="2">
                  <c:v>500</c:v>
                </c:pt>
                <c:pt idx="3">
                  <c:v>750</c:v>
                </c:pt>
                <c:pt idx="4">
                  <c:v>1000</c:v>
                </c:pt>
                <c:pt idx="5">
                  <c:v>1230</c:v>
                </c:pt>
                <c:pt idx="6">
                  <c:v>1470</c:v>
                </c:pt>
                <c:pt idx="7">
                  <c:v>1700</c:v>
                </c:pt>
                <c:pt idx="8">
                  <c:v>1900</c:v>
                </c:pt>
                <c:pt idx="9">
                  <c:v>2100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6A-4399-BE70-104FA8FD317D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Без скрининга при СД2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Tabelle1!$A$2:$A$11</c:f>
              <c:strCache>
                <c:ptCount val="10"/>
                <c:pt idx="0">
                  <c:v>1-й</c:v>
                </c:pt>
                <c:pt idx="1">
                  <c:v>2-й</c:v>
                </c:pt>
                <c:pt idx="2">
                  <c:v>3-й</c:v>
                </c:pt>
                <c:pt idx="3">
                  <c:v>4-й</c:v>
                </c:pt>
                <c:pt idx="4">
                  <c:v>5-й</c:v>
                </c:pt>
                <c:pt idx="5">
                  <c:v>6-й</c:v>
                </c:pt>
                <c:pt idx="6">
                  <c:v>7-й</c:v>
                </c:pt>
                <c:pt idx="7">
                  <c:v>8-й</c:v>
                </c:pt>
                <c:pt idx="8">
                  <c:v>9-й</c:v>
                </c:pt>
                <c:pt idx="9">
                  <c:v>10-й</c:v>
                </c:pt>
              </c:strCache>
            </c:strRef>
          </c:cat>
          <c:val>
            <c:numRef>
              <c:f>Tabelle1!$E$2:$E$11</c:f>
              <c:numCache>
                <c:formatCode>0</c:formatCode>
                <c:ptCount val="10"/>
                <c:pt idx="0">
                  <c:v>0</c:v>
                </c:pt>
                <c:pt idx="1">
                  <c:v>400</c:v>
                </c:pt>
                <c:pt idx="2">
                  <c:v>750</c:v>
                </c:pt>
                <c:pt idx="3">
                  <c:v>1100</c:v>
                </c:pt>
                <c:pt idx="4">
                  <c:v>1410</c:v>
                </c:pt>
                <c:pt idx="5">
                  <c:v>1720</c:v>
                </c:pt>
                <c:pt idx="6">
                  <c:v>2000</c:v>
                </c:pt>
                <c:pt idx="7">
                  <c:v>2250</c:v>
                </c:pt>
                <c:pt idx="8">
                  <c:v>2500</c:v>
                </c:pt>
                <c:pt idx="9">
                  <c:v>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6A-4399-BE70-104FA8FD31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9831760"/>
        <c:axId val="290862760"/>
      </c:barChart>
      <c:catAx>
        <c:axId val="37983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862760"/>
        <c:crosses val="autoZero"/>
        <c:auto val="1"/>
        <c:lblAlgn val="ctr"/>
        <c:lblOffset val="100"/>
        <c:noMultiLvlLbl val="0"/>
      </c:catAx>
      <c:valAx>
        <c:axId val="290862760"/>
        <c:scaling>
          <c:orientation val="minMax"/>
          <c:max val="3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831760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212864253435134E-2"/>
          <c:y val="0.11268066404379173"/>
          <c:w val="0.89399668173026703"/>
          <c:h val="0.735312642113735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Диализ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DC-4E27-AD3C-4CBC2FEF53F5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DC-4E27-AD3C-4CBC2FEF53F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53,2%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BDC-4E27-AD3C-4CBC2FEF53F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35,8%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BDC-4E27-AD3C-4CBC2FEF5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Без скрининга</c:v>
                </c:pt>
                <c:pt idx="1">
                  <c:v>Со скринингом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53.2</c:v>
                </c:pt>
                <c:pt idx="1">
                  <c:v>35.799999999999997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DC-4E27-AD3C-4CBC2FEF53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Профилактика прогрессирования ХБП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46,8%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BDC-4E27-AD3C-4CBC2FEF53F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64,2%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FBDC-4E27-AD3C-4CBC2FEF5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Без скрининга</c:v>
                </c:pt>
                <c:pt idx="1">
                  <c:v>Со скринингом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46.8</c:v>
                </c:pt>
                <c:pt idx="1">
                  <c:v>64.180000000000007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BDC-4E27-AD3C-4CBC2FEF5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4457216"/>
        <c:axId val="304458752"/>
      </c:barChart>
      <c:catAx>
        <c:axId val="304457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4458752"/>
        <c:crosses val="autoZero"/>
        <c:auto val="1"/>
        <c:lblAlgn val="ctr"/>
        <c:lblOffset val="100"/>
        <c:noMultiLvlLbl val="0"/>
      </c:catAx>
      <c:valAx>
        <c:axId val="304458752"/>
        <c:scaling>
          <c:orientation val="minMax"/>
          <c:max val="100"/>
          <c:min val="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44572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685162401574806E-2"/>
          <c:y val="0.1172696163096939"/>
          <c:w val="0.91266252460629926"/>
          <c:h val="0.8295113909011201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EF9D6"/>
              </a:solidFill>
              <a:ln w="9525">
                <a:noFill/>
              </a:ln>
              <a:effectLst/>
            </c:spPr>
          </c:marker>
          <c:xVal>
            <c:numRef>
              <c:f>Лист1!$A$2:$A$4</c:f>
              <c:numCache>
                <c:formatCode>General</c:formatCode>
                <c:ptCount val="3"/>
                <c:pt idx="0">
                  <c:v>0</c:v>
                </c:pt>
                <c:pt idx="2">
                  <c:v>90</c:v>
                </c:pt>
              </c:numCache>
            </c:numRef>
          </c:xVal>
          <c:y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2">
                  <c:v>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309-429D-83E3-53D17FC03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7849847"/>
        <c:axId val="887850207"/>
      </c:scatterChart>
      <c:valAx>
        <c:axId val="887849847"/>
        <c:scaling>
          <c:orientation val="minMax"/>
          <c:max val="80"/>
          <c:min val="45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63666A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63666A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87850207"/>
        <c:crosses val="autoZero"/>
        <c:crossBetween val="midCat"/>
        <c:majorUnit val="5"/>
      </c:valAx>
      <c:valAx>
        <c:axId val="887850207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63666A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63666A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878498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0.57868</cdr:x>
      <cdr:y>0.35526</cdr:y>
    </cdr:from>
    <cdr:to>
      <cdr:x>0.57868</cdr:x>
      <cdr:y>0.4755</cdr:y>
    </cdr:to>
    <cdr:cxnSp macro="">
      <cdr:nvCxnSpPr>
        <cdr:cNvPr id="2" name="Прямая со стрелкой 1">
          <a:extLst xmlns:a="http://schemas.openxmlformats.org/drawingml/2006/main">
            <a:ext uri="{FF2B5EF4-FFF2-40B4-BE49-F238E27FC236}">
              <a16:creationId xmlns:a16="http://schemas.microsoft.com/office/drawing/2014/main" id="{6D697B7E-1A14-0506-EC3B-A03B7EE212DA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4785745" y="1503235"/>
          <a:ext cx="0" cy="50878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316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0.48692</cdr:x>
      <cdr:y>0.43349</cdr:y>
    </cdr:from>
    <cdr:to>
      <cdr:x>0.48692</cdr:x>
      <cdr:y>0.5322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:a16="http://schemas.microsoft.com/office/drawing/2014/main" id="{5B7BE3FF-C0F7-4FF8-4ED2-044925CF122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4026920" y="1834229"/>
          <a:ext cx="0" cy="41768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316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0.39603</cdr:x>
      <cdr:y>0.51227</cdr:y>
    </cdr:from>
    <cdr:to>
      <cdr:x>0.39603</cdr:x>
      <cdr:y>0.59653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id="{18E830DC-339D-83E3-5779-511CC259D02C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275239" y="2167604"/>
          <a:ext cx="0" cy="35651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316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0.30447</cdr:x>
      <cdr:y>0.5995</cdr:y>
    </cdr:from>
    <cdr:to>
      <cdr:x>0.30457</cdr:x>
      <cdr:y>0.65806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5946908A-8BF8-BC2F-D02A-428007414282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2517997" y="2536698"/>
          <a:ext cx="798" cy="24776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316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0.21281</cdr:x>
      <cdr:y>0.68504</cdr:y>
    </cdr:from>
    <cdr:to>
      <cdr:x>0.21281</cdr:x>
      <cdr:y>0.71002</cdr:y>
    </cdr:to>
    <cdr:cxnSp macro="">
      <cdr:nvCxnSpPr>
        <cdr:cNvPr id="10" name="Прямая со стрелкой 9">
          <a:extLst xmlns:a="http://schemas.openxmlformats.org/drawingml/2006/main">
            <a:ext uri="{FF2B5EF4-FFF2-40B4-BE49-F238E27FC236}">
              <a16:creationId xmlns:a16="http://schemas.microsoft.com/office/drawing/2014/main" id="{2B82EB18-B566-BEB9-1725-E9A821C5AC1D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759970" y="2898648"/>
          <a:ext cx="0" cy="10568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3162"/>
          </a:solidFill>
          <a:tailEnd type="triangle" w="sm" len="sm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B2B12-9378-49F3-ACC8-11BA0F3D5138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41CD2-1532-432C-AADE-80C24AD20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8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Вклад ХБП и СД, как причин потерянных лет жизни и преждевременной смерти, неуклонно растет. </a:t>
            </a:r>
          </a:p>
          <a:p>
            <a:endParaRPr lang="ru-RU" dirty="0"/>
          </a:p>
          <a:p>
            <a:r>
              <a:rPr lang="ru-RU" dirty="0"/>
              <a:t>Даже своевременная постановка диагноза ХБП не всегда влечет за собой понимание серьезности заболевания и рисков, которые оно несет – не только риска прогрессирования ХБП до самой поздней стадии - терминальной почечной недостаточности (ТПН), требующей хронического диализа или трансплантации почки, но и рисков развития сердечно-сосудистых заболеваний.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4D6F63-F627-4CEE-A04E-C91407F56DE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03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B77CF-BC1E-63FF-D048-BA40BDEB4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C54B680-CE73-B346-708A-58B71E9E0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213121A-A653-CC93-F9C2-420C93632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Данные, полученные в исследовании, подтверждают, что проведение скрининга на выявление ХБП с использованием теста на сывороточный креатинин является клинико-экономически целесообразным для российского здравоохранения в популяции пациентов как без факторов риска, так и с СД 2-го типа.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CF271B-6E5F-6632-D762-C893847693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439BA-20DC-48AA-B0DA-CEDC25E309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121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5A32B-95D1-FC1E-B22E-F24C19232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2B9770A-E7EB-FD05-0F3B-E6B9A3840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154DA5A-9529-0AC0-ABAC-2C572E935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ХБП не имеет явных клинических симптомов, при этом поражение почек многократно увеличивает СС риски и ухудшает прогноз коморбидных пациентов.</a:t>
            </a:r>
          </a:p>
          <a:p>
            <a:endParaRPr lang="ru-RU" dirty="0"/>
          </a:p>
          <a:p>
            <a:r>
              <a:rPr lang="ru-RU" dirty="0"/>
              <a:t>В правой части слайда отражены СС риски пациента, которые обусловлены именно наличием у него хронической болезни почек. Причем данный пациент имеет ХБП всего лишь 2-й стадии.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F410C1-3B49-2825-7DDE-726AEBD1D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411FF-BF70-4FE4-907F-3DF87BE1B43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025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01106-1C48-224F-50E3-CC831D965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5194E4-5D9C-BF8E-69CA-B590611E4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BE1C608-1A71-36E5-D3C5-8E4D2ED19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ХБП С2 А3 определяет высокий риск СС и почечных катастроф у данного пациента.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 появлением современных </a:t>
            </a:r>
            <a:r>
              <a:rPr lang="ru-RU" dirty="0" err="1"/>
              <a:t>кардионефропротективных</a:t>
            </a:r>
            <a:r>
              <a:rPr lang="ru-RU" dirty="0"/>
              <a:t> препаратов, таких как Фириалта, </a:t>
            </a:r>
            <a:r>
              <a:rPr lang="ru-RU" b="1" dirty="0"/>
              <a:t>ХБП должна рассматриваться как модифицируемый фактор риска развития ССЗ </a:t>
            </a:r>
            <a:r>
              <a:rPr lang="ru-RU" dirty="0"/>
              <a:t>у пациентов с СД2, что определяет необходимость лечения ХБП для снижения СС рисков.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9401C2-06B1-7966-1C21-C89C4FE3C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411FF-BF70-4FE4-907F-3DF87BE1B43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178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94A10-67DF-6F75-A0CE-D2F8B6EFC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23EE982-3B28-4EBA-5CE2-6C2F41C77F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F7B115F-06B0-8164-6E0B-182613079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B479F7-46BC-4C45-F9C9-FBA9C3F51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439BA-20DC-48AA-B0DA-CEDC25E309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9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5E35E-FBC1-5458-BB81-BB64D2055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4B1A370-88FD-E499-71DC-09AA91BDE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B4C8A9A-AA9A-E666-7639-E1E0A24FF6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3D0F72-0CB9-B25E-55D2-A1B936CCB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439BA-20DC-48AA-B0DA-CEDC25E309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021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ru-RU" sz="1200" spc="91" dirty="0">
                <a:latin typeface="Arial Nova Light" panose="020B0304020202020204" pitchFamily="34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006EA-55D4-47CE-AEB3-5E80762A0DC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98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7CC80-6274-86F3-BDA9-A0A19FC86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E420743-08BE-AD1E-94E1-710A734FE9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F815A3F-5526-484D-6415-76BE6AA1B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C09D34-3148-3472-0C7F-C50C8250AA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4C8DD-0F6D-40FF-8272-8CF98EBBA9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904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63512-9836-0F40-A304-DA550A56A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77F80E5-26D1-2176-78FF-6DA1491F63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6903ED8-F36A-F5F5-B198-0CD52A2F6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81C6E7-CC1D-95D8-50CA-40D3B7FA7F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4C8DD-0F6D-40FF-8272-8CF98EBBA9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5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411FF-BF70-4FE4-907F-3DF87BE1B43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145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6A067-643B-CCF9-D35A-92249777A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3DE63E3-CC21-6D49-C9AE-E5DE8FE768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E240C3F-71C4-ED10-C32C-CA44D7111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ХБП - «Немой убийца». ХБП не болит. Для ХБП нет характерных специфичных клинических симптомов. </a:t>
            </a:r>
          </a:p>
          <a:p>
            <a:endParaRPr lang="ru-RU" dirty="0"/>
          </a:p>
          <a:p>
            <a:r>
              <a:rPr lang="ru-RU" dirty="0"/>
              <a:t>В клинической практике повышенный уровень альбуминурии </a:t>
            </a:r>
            <a:r>
              <a:rPr lang="ru-RU" b="1" dirty="0"/>
              <a:t>и/или </a:t>
            </a:r>
            <a:r>
              <a:rPr lang="ru-RU" dirty="0"/>
              <a:t>снижение рСКФ являются показателями позволяющими поставить диагноз ХБП. В рамках скрининговых мероприятий и согласно действующим стандартам оказания медицинской помощи всем пациентам с сахарным диабетом необходимо проводить ежегодную оценку альбуминурии и рСКФ с целью своевременного выявления заболевания почек.</a:t>
            </a:r>
          </a:p>
          <a:p>
            <a:endParaRPr lang="ru-RU" dirty="0"/>
          </a:p>
          <a:p>
            <a:r>
              <a:rPr lang="ru-RU" dirty="0"/>
              <a:t>Диагноз ХБП определяется на основании персистенции альбуминурии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6B51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66B51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соотношение альбумин/креатинин мочи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6B51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≥30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66B51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мг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6B51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66B51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г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6B51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  <a:r>
              <a:rPr lang="ru-RU" dirty="0"/>
              <a:t> </a:t>
            </a:r>
            <a:r>
              <a:rPr lang="ru-RU" b="1" dirty="0"/>
              <a:t>ИЛИ</a:t>
            </a:r>
            <a:r>
              <a:rPr lang="ru-RU" dirty="0"/>
              <a:t> снижения рСКФ 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&lt;60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мл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мин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/1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73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</a:t>
            </a:r>
            <a:r>
              <a:rPr kumimoji="0" lang="en-US" sz="1200" b="0" i="0" u="none" strike="noStrike" kern="0" cap="none" spc="0" normalizeH="0" baseline="3000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lang="ru-RU" dirty="0"/>
              <a:t>) в течение ≥3 месяцев. То есть если у пациента отмечаются нарушения в любом из данных параметров (альбуминурия или рСКФ), которые сохраняются при повторной оценке, то данному пациенту необходимо выставить диагноз ХБП.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A7003D-92E8-FF41-3359-3F07E60B54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4D6F63-F627-4CEE-A04E-C91407F56DE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429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4BD12-0EDC-619C-EC94-5A6140F03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2AE6301-53F1-954D-CB73-1D3A73E154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522CED9-5ACE-33BD-DDD4-C2B16C13B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F6FB75-8487-51A2-DE5A-E4281F0B98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439BA-20DC-48AA-B0DA-CEDC25E309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35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4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все пациенты с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34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сд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4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имеют оба маркера почечного поражения: возможна изолированная альбуминурия или снижение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34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рскф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34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all" spc="0" normalizeH="0" baseline="0" noProof="0" dirty="0">
              <a:ln>
                <a:noFill/>
              </a:ln>
              <a:solidFill>
                <a:srgbClr val="0034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CDA77-6C17-469B-B2BC-6242249AE2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091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BAABB-7D14-8A36-2F1B-D9BF73A02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CC35C9B-6555-8BCD-D6EF-4451EA0B5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DDF50DA-8BDB-8353-9F28-DD0C8F351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DFA2BA-70F8-DC5A-8352-D49BC309E1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439BA-20DC-48AA-B0DA-CEDC25E309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452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4259A-D852-FA8B-3DCB-99F64E397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19690AF-21F7-63EF-78ED-B34AC67DC9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3B57927-463B-E128-EA3C-5073D129F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41EC98-85B6-7041-C302-A53AF8D6A8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439BA-20DC-48AA-B0DA-CEDC25E309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2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4A738-776A-9668-4A5E-5FA03C20C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5AAA46-65CE-A764-6A08-2300679E5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B55BBC-E262-C93A-82EE-D39CC918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F0A1-8519-4024-8A08-9F682AD345A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6E97E-BC3C-7D35-2AB4-B506DDC3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A66916-907B-96D2-5E4B-1D887D3F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98FF-26B4-4E91-A810-DB1332DC9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56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1C6E2-658C-9F78-3961-2E50B761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939316-6A6B-8A7A-139A-D9302E7E9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081813-8977-F118-A451-63176ED25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F0A1-8519-4024-8A08-9F682AD345A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F09D8-175B-6593-D22F-4D45E2E78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8E231A-A90C-460D-3BDC-A2688B7B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98FF-26B4-4E91-A810-DB1332DC9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48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B65C6A-7FA1-BEA5-4362-D931900C4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8A3EB2-D8D7-3832-60DC-3BAA4EF5D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F1A67-8C2B-B3DD-90CA-F52F3316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F0A1-8519-4024-8A08-9F682AD345A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35D6D2-8B77-6269-51BD-F1962AB04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BBB906-9F1E-3FCA-9844-5FBCA204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98FF-26B4-4E91-A810-DB1332DC9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04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18583-E205-9093-0EDA-37F1DE54A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37FCCB-E74D-9A98-65CC-9196D3894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51BEA-56DF-05FD-CC19-268B48369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3412-B809-433D-A43D-884F0308EF7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C84CDD-FFA1-6C8A-BACB-B28F76DAC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10F9D-0DDD-5C97-DB9E-A9A42408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5650-10BD-447F-8F1C-936041407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29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4989E-3A71-7E7F-591C-29FB525D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1996C8-CFB2-B204-73BC-60C77DABE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7FA03C-FBC2-A17D-A9E8-5F221E14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3412-B809-433D-A43D-884F0308EF7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74206E-E5EA-BC25-A5F5-9627DC1A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D7FEB-9443-CE77-67F5-7A8A0109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5650-10BD-447F-8F1C-936041407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95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3008F-2C7A-DE30-246B-F61F2099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8685CF-EA57-6A07-60ED-021A74E17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9DF14-0DA3-341D-C7B0-44D42653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3412-B809-433D-A43D-884F0308EF7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A48524-690A-0002-F689-6D3CDDB69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79D403-A761-B43A-4258-1B36FF52E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5650-10BD-447F-8F1C-936041407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22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5AE98-CA58-9AE6-2CFA-8BF64F9E3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5CB874-3F62-54AC-9249-6A1D5F472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1771-6ACB-B422-3879-F6BD107AC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C18BB2-547D-DF45-58EE-37718C731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3412-B809-433D-A43D-884F0308EF7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6E1459-D6A4-9CCC-52A0-ABC4B76E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DAABCC-509E-0E26-9612-DCA71814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5650-10BD-447F-8F1C-936041407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32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08769-D525-0CEF-376D-7A9CF2706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A23B30-DE20-B317-A187-8018EDF87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A98F45-F22E-0F63-4DBD-4BF8231BD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29521A-6B25-CE38-9AA6-ADC6F3060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CA2047-CEDD-E429-E494-8EC0BEBFE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F43E21-AF25-E324-2D9E-CB046DCBC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3412-B809-433D-A43D-884F0308EF7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ADBA05-AEF3-D528-CB16-57E0045AB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534626-67B5-A887-640B-C25E0D69F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5650-10BD-447F-8F1C-936041407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99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3DBC4-74C9-19C1-1BCE-FACA3984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B27697-4647-1127-6426-44AC6EA2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3412-B809-433D-A43D-884F0308EF7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CC2941-014B-114D-7345-550B6752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03B823-4377-27E5-8336-2F0A9004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5650-10BD-447F-8F1C-936041407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665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7F04A1-96B9-DC5E-8DB5-1636B8CB3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3412-B809-433D-A43D-884F0308EF7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27ECE9-B980-4821-5086-FAC86662F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630489-91EF-7FE0-5AF7-378E0301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5650-10BD-447F-8F1C-936041407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10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0533A-E58F-6C12-C2A5-9C8E7F47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077E2B-B22B-1E22-71BB-E7A56EF8E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152311-77C0-27B1-5049-F3F7C986E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F248EE-A4DF-8F7D-C5EF-9B04E87A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3412-B809-433D-A43D-884F0308EF7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D56EF-77F0-EB87-AF5C-37474221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29EB2A-86AD-8747-42F8-AD59BD00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5650-10BD-447F-8F1C-936041407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69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7DF25-EB94-0BAF-1EDB-113D93BE7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934D6-3643-859C-41CC-677BD162E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9A14A7-7134-B51F-3FCB-E2A0658E1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F0A1-8519-4024-8A08-9F682AD345A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1A8838-FE54-71FA-595B-70E96B5E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0C57F2-7718-ACA9-903C-F5617EB4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98FF-26B4-4E91-A810-DB1332DC9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794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B4F72-3873-A486-CBAD-C1C6FCE4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C95689-D387-E6AB-5CE3-8FF07F325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6D8246-5D87-40E9-CF57-5066065CD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868485-02EA-EB09-0C7D-F0910BC5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3412-B809-433D-A43D-884F0308EF7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64FA41-C957-F5E7-3868-0AA49930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5182B0-8529-A3D6-4BFB-70AC65C3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5650-10BD-447F-8F1C-936041407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936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E00B7-549A-8B3D-A138-AD37380BA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C2EC7A-371F-B5CA-AB7A-896B5706A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115B06-F07C-032C-104B-E93AADA9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3412-B809-433D-A43D-884F0308EF7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5423A-D6AF-C49F-6FE4-9757199BF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A39A6C-042B-7799-329E-97C6BFEE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5650-10BD-447F-8F1C-936041407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59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BC4E47-763C-20FC-8222-DCA8F2638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EAADA7-7A4A-7CA4-BE06-C431E69DB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A3223-E7C7-33ED-24B7-6D71EB44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3412-B809-433D-A43D-884F0308EF7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2C8FAC-6D4F-A780-C82A-0DAB8016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B73AF-5573-6ABF-BCDC-8CFED6C0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5650-10BD-447F-8F1C-936041407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79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134DDB9-B289-4787-825B-91EE28B5D9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96647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134DDB9-B289-4787-825B-91EE28B5D9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3631104-DBD0-ED47-9144-06E5B283C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20574-E5BA-D048-8057-2B5D2D57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1553" y="6325679"/>
            <a:ext cx="1867529" cy="36576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 algn="ctr" defTabSz="914309"/>
            <a:r>
              <a:rPr lang="en-GB">
                <a:solidFill>
                  <a:srgbClr val="636669"/>
                </a:solidFill>
              </a:rPr>
              <a:t>May 2021 /// Country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8BBA3-25EA-EA44-88A9-D97CF5C0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17890" y="6325679"/>
            <a:ext cx="419100" cy="36576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 defTabSz="914309"/>
            <a:fld id="{7AFE1B98-D160-974E-9F78-25C3B90E03DE}" type="slidenum">
              <a:rPr lang="en-GB" smtClean="0">
                <a:solidFill>
                  <a:srgbClr val="636669"/>
                </a:solidFill>
              </a:rPr>
              <a:pPr defTabSz="914309"/>
              <a:t>‹#›</a:t>
            </a:fld>
            <a:endParaRPr lang="en-GB">
              <a:solidFill>
                <a:srgbClr val="636669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8AE54D-3957-3344-B6F2-204C8E58DF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737" y="5648660"/>
            <a:ext cx="11082527" cy="365760"/>
          </a:xfrm>
        </p:spPr>
        <p:txBody>
          <a:bodyPr anchor="b">
            <a:noAutofit/>
          </a:bodyPr>
          <a:lstStyle>
            <a:lvl1pPr rtl="0">
              <a:lnSpc>
                <a:spcPts val="1000"/>
              </a:lnSpc>
              <a:spcAft>
                <a:spcPts val="0"/>
              </a:spcAft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764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9DEF8-043F-3746-F82E-8ADCFEC8B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BE1DB3-6098-F89A-B29D-F6D43D243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E418D-CA8C-B2E3-78A3-082EBEAC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820C-079D-4112-8686-FD03BB11C65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B93A0-8C4A-2AC9-F17B-78259067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A518EE-CAFD-3793-131D-B79FDC52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F16F-81EC-49EE-8EEB-91424DE1E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380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E1997-801E-C2BF-CC48-190EB36C4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46E398-F864-F1C6-D1DE-E00BAFC16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AA6455-AA07-5AA0-1EF6-08309543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820C-079D-4112-8686-FD03BB11C65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644CE7-3E16-D9A5-3517-A96A803E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6C802F-458A-0205-31CD-64A9DEFE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F16F-81EC-49EE-8EEB-91424DE1E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555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F3B96-2D3D-442F-2D09-D427AF6F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2C5A32-D106-4764-627D-BDDF6BE5A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6508F-018E-E92A-F608-8B29003F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820C-079D-4112-8686-FD03BB11C65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248242-2D90-F2EA-82B0-A9BD57BD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967BFE-2771-697D-7B81-221AA082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F16F-81EC-49EE-8EEB-91424DE1E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6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01594-9285-CE94-AF65-4322C746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E03279-FB21-4DB0-DBDD-EB8989220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A8EBB2-C77B-2E9E-03CF-2B9DCC8BE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0DAF89-2974-F61D-78D3-871F2E4F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820C-079D-4112-8686-FD03BB11C65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4BE8D2-9090-8FD2-53CE-A8E9EEBAF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E9B2C7-5E29-41DB-E0B2-C3369668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F16F-81EC-49EE-8EEB-91424DE1E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25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A0021-E717-94F3-786D-877B0B5B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E74188-20B3-BE68-C385-6441C726C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05C992-DF71-7F89-1AC1-26344632B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170C6D-FB19-951D-3585-FAEAE4152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493D05-2DCB-0C9F-19AA-C3C0185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D53030-22EF-6B8F-6C60-15366C2D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820C-079D-4112-8686-FD03BB11C65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205163-E036-5912-E18E-687C0789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28A2F6-1D98-042E-6DEF-29686B53F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F16F-81EC-49EE-8EEB-91424DE1E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361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6AC50-EF66-836C-7D46-4C68CE85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E9F13B-712A-FD3C-A565-3C84621C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820C-079D-4112-8686-FD03BB11C65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DEC843-EF14-D708-3B81-30379DDD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A6134C-B24F-C829-083B-1FB93431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F16F-81EC-49EE-8EEB-91424DE1E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8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87A63-54C9-649D-E566-BD42AA00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47742B-C09F-6EAE-DCA8-ACC88798D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1F3C76-8C29-A071-25F3-8E95111DF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F0A1-8519-4024-8A08-9F682AD345A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3B028E-7F72-D4AF-C778-A0488599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758F10-8730-2B9A-C3F0-5050D603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98FF-26B4-4E91-A810-DB1332DC9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411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492B70-A912-A675-C547-8EA37F33D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820C-079D-4112-8686-FD03BB11C65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2FA77C-569F-7848-B34A-AAE6927A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CDD5B7-14B2-A841-2A80-1297C5CAE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F16F-81EC-49EE-8EEB-91424DE1E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144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567E8-ECA8-7DC0-1D00-A6D4EF20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468BEB-896E-3FA1-F085-BC617B4AE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F1BACE-FF44-1DB1-77B6-87A7092D5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5736C2-C1D5-8029-CC81-9B082A093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820C-079D-4112-8686-FD03BB11C65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00E22C-AEF0-EAFF-D8CA-D0279AAC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A18094-D8FE-5C0A-DDD3-F9BB399B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F16F-81EC-49EE-8EEB-91424DE1E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032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2B8E0-639A-9F78-DE28-D993DF43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234A2A-4B88-8980-42C9-DB5A4841F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C4775C-1FF1-F714-2B28-970B6501D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B118DE-7253-0B91-ABA7-A29F27963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820C-079D-4112-8686-FD03BB11C65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B8CF82-7A4E-CCA1-7A17-8138136F9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87A05A-2989-C57D-551B-DD47BC8D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F16F-81EC-49EE-8EEB-91424DE1E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033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CB89A-3AC0-444C-0D5C-CB14285D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AE3F9E-557A-E765-8DD4-6ACBB0EC2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0D9E20-1928-F690-48AE-7301DA66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820C-079D-4112-8686-FD03BB11C65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F4DBDD-E44F-1154-2AAF-253A6853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C12CE-79F8-F4CF-50CD-FE6DB1711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F16F-81EC-49EE-8EEB-91424DE1E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744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AFC059-9D40-A498-ED8A-BA2D569ED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6ECF12-B409-E9C6-3F32-829670776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DEB817-E2A1-2FAF-64DE-435ED8EE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820C-079D-4112-8686-FD03BB11C65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84532E-583D-D3A6-770B-062CE908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430B6D-FF13-F70F-DC79-87566D12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F16F-81EC-49EE-8EEB-91424DE1E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451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A8C6D-8210-AE4B-DAF1-917EB9E7D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1E35FB-AA83-B831-6FF4-1E80FF787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ADE472-056F-6118-3991-F221204D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5C5-F880-458E-940F-771C051C3B21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894A87-68D5-F4D7-DCDB-7350A454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2074EF-DF5D-946C-4FCE-2F767C70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5BF5-DB1F-45CA-92AE-76C7EFC6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15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606DA-6EC0-35EF-D8C0-8D3BA8BF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ABE113-A5CF-3ED6-85FF-3CD2F1660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E3AC8-6044-66CB-EF03-EE92C821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5C5-F880-458E-940F-771C051C3B21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A4D3DA-2994-A67D-8E0C-307B43A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D96540-8670-796C-9BF2-E7E210908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5BF5-DB1F-45CA-92AE-76C7EFC6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706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DE1C3-C7CB-69F3-CF94-E693C05C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97390-C11A-070D-EC94-B5AF5FC1F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19F774-DB53-9056-2BD4-D30E4B205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5C5-F880-458E-940F-771C051C3B21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85985-38D4-32AB-E1AC-25FF46708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7B18C5-1BD8-DBD9-6D92-CEC49B35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5BF5-DB1F-45CA-92AE-76C7EFC6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69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BA6AD-3DDD-9605-E938-18FB1AED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A67D7E-2DB4-2609-35AE-686666B64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DCA04D-590C-0EF2-2BD3-EEB8F1E6B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46112D-4BDE-BA8B-E732-381E0991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5C5-F880-458E-940F-771C051C3B21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125145-7147-5642-56A3-3FA1C0FB8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FA3059-B17D-E6C1-8DB2-E2F6BECE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5BF5-DB1F-45CA-92AE-76C7EFC6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8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EB04D-FA55-4604-22E0-EF80CBBAC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43B30A-C1E1-58E7-C149-9A354D710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FDA36C-6889-D5C6-CAF5-7D76916C6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49150B-4571-E121-F472-39A32ADE0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FA68A7-8B04-DF72-5C10-922EF72E7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2DF218-3293-0EEF-408D-6D56DFFD2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5C5-F880-458E-940F-771C051C3B21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C545B4-7455-3ACD-6C05-F083C5FA7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443839-C410-0E81-7634-8523E382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5BF5-DB1F-45CA-92AE-76C7EFC6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7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19555-C4E3-8C17-2740-F9BF29F10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5F1760-7949-AAB2-9FEC-D4E115E17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F1B075-C8FD-0859-E97E-CD4BDBF68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91232C-1E88-31D5-8942-D96BBDFBE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F0A1-8519-4024-8A08-9F682AD345A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B3E85D-8D30-7F18-0613-332C1730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1C1B9-F341-CAA3-67C6-A2DADD52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98FF-26B4-4E91-A810-DB1332DC9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054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A2B5C-0BC1-A327-BF08-B8FB3AAC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FEA8EA-6B9B-AA16-DF0D-D87829C4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5C5-F880-458E-940F-771C051C3B21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F8DFBE-BFCC-574F-CC24-E44255A4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2BFB1C-D21F-0879-71AA-29EB4132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5BF5-DB1F-45CA-92AE-76C7EFC6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73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97E7FE-1171-4173-4C96-C35D9961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5C5-F880-458E-940F-771C051C3B21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583DB9-AA82-574B-4220-1E1B862E3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CB5EC5-03BB-8691-E810-CE1F5679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5BF5-DB1F-45CA-92AE-76C7EFC6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746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058CB-8334-F3EA-3422-F71247173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758D8B-73EF-C18D-1F0F-00E0CFFE3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B11622-C0D5-DE64-3E3F-505B85759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B33DD3-EA48-8F5B-CEE4-2132AFA2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5C5-F880-458E-940F-771C051C3B21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37B091-EA2A-AD2E-FB7A-FC103D3F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37FD4B-38D2-E91D-AE11-AB7B8C37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5BF5-DB1F-45CA-92AE-76C7EFC6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609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13D04-F3F1-5180-09B2-7DEFAB7C4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B258DA4-0E67-A491-C383-22511B5FC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32E598-DBFA-A8B1-CFA1-2F4D614D4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79BAB-B1C7-51DA-FDC3-A3B1030A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5C5-F880-458E-940F-771C051C3B21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9EF602-7548-52F7-5ACE-0C801722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C94DA-57F6-3971-0546-13077E7C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5BF5-DB1F-45CA-92AE-76C7EFC6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447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B0F82-1981-FC2D-3DC5-144FDE33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210ADC-A082-C804-9B75-247B0FF7F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80652A-7BBC-B3C1-670D-FB5CBB23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5C5-F880-458E-940F-771C051C3B21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A1C78-C3A1-6660-C6CF-8A3A4F81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7AA689-FE90-F2E7-E4FD-BC20F907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5BF5-DB1F-45CA-92AE-76C7EFC6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900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D2C028-204E-997F-BE06-BDC43002D6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027573-5220-FAE7-8364-5F7BCD3D6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FCEB3D-F588-6D1B-4E04-265A02C91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5C5-F880-458E-940F-771C051C3B21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5C3D6-54F5-02E1-614D-DF7A35D4F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7DDE1E-8560-51DF-FD2F-F3C863AA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5BF5-DB1F-45CA-92AE-76C7EFC6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281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6" y="1"/>
            <a:ext cx="10894626" cy="819802"/>
          </a:xfrm>
          <a:custGeom>
            <a:avLst/>
            <a:gdLst/>
            <a:ahLst/>
            <a:cxnLst/>
            <a:rect l="l" t="t" r="r" b="b"/>
            <a:pathLst>
              <a:path w="17964785" h="1351915">
                <a:moveTo>
                  <a:pt x="17964290" y="0"/>
                </a:moveTo>
                <a:lnTo>
                  <a:pt x="0" y="0"/>
                </a:lnTo>
                <a:lnTo>
                  <a:pt x="0" y="1351885"/>
                </a:lnTo>
                <a:lnTo>
                  <a:pt x="17676236" y="1351885"/>
                </a:lnTo>
                <a:lnTo>
                  <a:pt x="17964290" y="0"/>
                </a:lnTo>
                <a:close/>
              </a:path>
            </a:pathLst>
          </a:custGeom>
          <a:solidFill>
            <a:srgbClr val="0F384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154" y="277470"/>
            <a:ext cx="5311182" cy="331309"/>
          </a:xfrm>
        </p:spPr>
        <p:txBody>
          <a:bodyPr lIns="0" tIns="0" rIns="0" bIns="0"/>
          <a:lstStyle>
            <a:lvl1pPr>
              <a:defRPr sz="2153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9127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331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3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42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77" b="0" i="1">
                <a:solidFill>
                  <a:srgbClr val="0F384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03237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154" y="277470"/>
            <a:ext cx="5311182" cy="331309"/>
          </a:xfrm>
        </p:spPr>
        <p:txBody>
          <a:bodyPr lIns="0" tIns="0" rIns="0" bIns="0"/>
          <a:lstStyle>
            <a:lvl1pPr>
              <a:defRPr sz="2153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9104" y="1767236"/>
            <a:ext cx="5279221" cy="242695"/>
          </a:xfrm>
        </p:spPr>
        <p:txBody>
          <a:bodyPr lIns="0" tIns="0" rIns="0" bIns="0"/>
          <a:lstStyle>
            <a:lvl1pPr>
              <a:defRPr sz="1577" b="0" i="1">
                <a:solidFill>
                  <a:srgbClr val="0F384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06438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49" y="3286904"/>
            <a:ext cx="12185839" cy="3401660"/>
          </a:xfrm>
          <a:custGeom>
            <a:avLst/>
            <a:gdLst/>
            <a:ahLst/>
            <a:cxnLst/>
            <a:rect l="l" t="t" r="r" b="b"/>
            <a:pathLst>
              <a:path w="20093940" h="5609590">
                <a:moveTo>
                  <a:pt x="20093629" y="0"/>
                </a:moveTo>
                <a:lnTo>
                  <a:pt x="0" y="0"/>
                </a:lnTo>
                <a:lnTo>
                  <a:pt x="0" y="5609054"/>
                </a:lnTo>
                <a:lnTo>
                  <a:pt x="20093629" y="5609054"/>
                </a:lnTo>
                <a:lnTo>
                  <a:pt x="20093629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bg object 17"/>
          <p:cNvSpPr/>
          <p:nvPr/>
        </p:nvSpPr>
        <p:spPr>
          <a:xfrm>
            <a:off x="6" y="1"/>
            <a:ext cx="10894626" cy="819802"/>
          </a:xfrm>
          <a:custGeom>
            <a:avLst/>
            <a:gdLst/>
            <a:ahLst/>
            <a:cxnLst/>
            <a:rect l="l" t="t" r="r" b="b"/>
            <a:pathLst>
              <a:path w="17964785" h="1351915">
                <a:moveTo>
                  <a:pt x="17964290" y="0"/>
                </a:moveTo>
                <a:lnTo>
                  <a:pt x="0" y="0"/>
                </a:lnTo>
                <a:lnTo>
                  <a:pt x="0" y="1351885"/>
                </a:lnTo>
                <a:lnTo>
                  <a:pt x="17676236" y="1351885"/>
                </a:lnTo>
                <a:lnTo>
                  <a:pt x="17964290" y="0"/>
                </a:lnTo>
                <a:close/>
              </a:path>
            </a:pathLst>
          </a:custGeom>
          <a:solidFill>
            <a:srgbClr val="0F384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154" y="277470"/>
            <a:ext cx="5311182" cy="331309"/>
          </a:xfrm>
        </p:spPr>
        <p:txBody>
          <a:bodyPr lIns="0" tIns="0" rIns="0" bIns="0"/>
          <a:lstStyle>
            <a:lvl1pPr>
              <a:defRPr sz="2153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022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E0F5D-09D5-9DE4-E79E-B741DD892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3F2559-FDA4-D048-27D3-9882F12E2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967F59-BF1E-D89B-41EC-2019619D2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9AE5A1-94AF-8D67-7D1D-68DB8D40E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B1C706-9035-6BC8-D176-5DA14ED10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39711-AB22-55FE-2F6F-DBF6AAD03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F0A1-8519-4024-8A08-9F682AD345A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6437CB-9FE0-D659-AFB7-2683C5A2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500BCF-9349-47A9-E996-87FA66C0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98FF-26B4-4E91-A810-DB1332DC9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005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F384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bg object 17"/>
          <p:cNvSpPr/>
          <p:nvPr/>
        </p:nvSpPr>
        <p:spPr>
          <a:xfrm>
            <a:off x="9687604" y="0"/>
            <a:ext cx="1571559" cy="6857615"/>
          </a:xfrm>
          <a:custGeom>
            <a:avLst/>
            <a:gdLst/>
            <a:ahLst/>
            <a:cxnLst/>
            <a:rect l="l" t="t" r="r" b="b"/>
            <a:pathLst>
              <a:path w="2591434" h="11308715">
                <a:moveTo>
                  <a:pt x="2591397" y="0"/>
                </a:moveTo>
                <a:lnTo>
                  <a:pt x="2505599" y="0"/>
                </a:lnTo>
                <a:lnTo>
                  <a:pt x="0" y="11308556"/>
                </a:lnTo>
                <a:lnTo>
                  <a:pt x="85798" y="11308556"/>
                </a:lnTo>
                <a:lnTo>
                  <a:pt x="2591397" y="0"/>
                </a:lnTo>
                <a:close/>
              </a:path>
            </a:pathLst>
          </a:custGeom>
          <a:solidFill>
            <a:srgbClr val="8ABD3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bg object 18"/>
          <p:cNvSpPr/>
          <p:nvPr/>
        </p:nvSpPr>
        <p:spPr>
          <a:xfrm>
            <a:off x="9982702" y="0"/>
            <a:ext cx="2208885" cy="6857615"/>
          </a:xfrm>
          <a:custGeom>
            <a:avLst/>
            <a:gdLst/>
            <a:ahLst/>
            <a:cxnLst/>
            <a:rect l="l" t="t" r="r" b="b"/>
            <a:pathLst>
              <a:path w="3642359" h="11308715">
                <a:moveTo>
                  <a:pt x="3642108" y="0"/>
                </a:moveTo>
                <a:lnTo>
                  <a:pt x="2395382" y="0"/>
                </a:lnTo>
                <a:lnTo>
                  <a:pt x="0" y="11308556"/>
                </a:lnTo>
                <a:lnTo>
                  <a:pt x="3642108" y="11308556"/>
                </a:lnTo>
                <a:lnTo>
                  <a:pt x="36421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154" y="277470"/>
            <a:ext cx="5311182" cy="331309"/>
          </a:xfrm>
        </p:spPr>
        <p:txBody>
          <a:bodyPr lIns="0" tIns="0" rIns="0" bIns="0"/>
          <a:lstStyle>
            <a:lvl1pPr>
              <a:defRPr sz="2153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5986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201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F88E2-7E7B-EC1E-B925-5A99122F7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3A55B2-2E1B-3200-17A9-0FF4AEC1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F0A1-8519-4024-8A08-9F682AD345A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27EB64-99A2-222E-A28B-D3C153752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554E6F-687B-6335-A85E-89AB37E3B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98FF-26B4-4E91-A810-DB1332DC9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04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2CA4CF-5DD0-7457-A14D-53BAEB2B7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F0A1-8519-4024-8A08-9F682AD345A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1CF302-69E3-1E68-2165-7B923C68B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225C2E-ECDD-DF83-2D09-31321808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98FF-26B4-4E91-A810-DB1332DC9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22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7A924-6433-C9C6-14A4-7D016D087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D72D5F-FB17-C06E-7790-28195BDAD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84DB91-C6F7-D08D-B018-0E2ED1EC5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61DDCA-4258-7177-788D-DECF104B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F0A1-8519-4024-8A08-9F682AD345A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CD44B-E309-25D1-AF6A-B6DADE426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3089B-46B1-3BF3-9EAC-D37C0602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98FF-26B4-4E91-A810-DB1332DC9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3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3C6A6-3D59-73A7-88CA-ECE36A07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8A7BA8-1FED-CB8A-F5EA-6FBB65637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E5B7AE-5DF7-3E14-26B1-7AED46344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F72C04-F393-F872-83EB-6C93E63F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F0A1-8519-4024-8A08-9F682AD345A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98BF8A-DD41-CDCE-B9F2-6291DFDF4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14FFA-BD3D-DD7F-1A05-E8D7FEFED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98FF-26B4-4E91-A810-DB1332DC9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2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0993F-BABF-977A-93CA-C38C72D2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600BFF-9A5C-1603-CCF1-736684D55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3CEFC3-6DFA-3199-CBD7-08FB9CBE3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E5F0A1-8519-4024-8A08-9F682AD345A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7D49F7-FA37-EF21-E461-CFD56B13D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17838F-62DF-5726-6A66-DD665B720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198FF-26B4-4E91-A810-DB1332DC9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9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16B50-8207-D1C3-4318-09BA9F567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CD3944-BC03-8E44-33EA-4BB324F85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FC57DB-17F4-F4A6-2F42-BC17A175E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F3412-B809-433D-A43D-884F0308EF7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2AC8A0-C499-DA97-EF23-C4B45D590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0B27F-F9FE-E471-48B7-8E97659EA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05650-10BD-447F-8F1C-936041407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2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154" y="277470"/>
            <a:ext cx="5311182" cy="5463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9104" y="1767236"/>
            <a:ext cx="5279221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1">
                <a:solidFill>
                  <a:srgbClr val="0F384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8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chart" Target="../charts/chart4.xml"/><Relationship Id="rId10" Type="http://schemas.openxmlformats.org/officeDocument/2006/relationships/image" Target="../media/image27.svg"/><Relationship Id="rId4" Type="http://schemas.openxmlformats.org/officeDocument/2006/relationships/image" Target="../media/image8.sv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5" Type="http://schemas.openxmlformats.org/officeDocument/2006/relationships/image" Target="../media/image50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24" Type="http://schemas.openxmlformats.org/officeDocument/2006/relationships/image" Target="../media/image49.pn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23" Type="http://schemas.openxmlformats.org/officeDocument/2006/relationships/image" Target="../media/image48.svg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sv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8.svg"/><Relationship Id="rId10" Type="http://schemas.openxmlformats.org/officeDocument/2006/relationships/image" Target="../media/image58.png"/><Relationship Id="rId4" Type="http://schemas.openxmlformats.org/officeDocument/2006/relationships/image" Target="../media/image7.png"/><Relationship Id="rId9" Type="http://schemas.openxmlformats.org/officeDocument/2006/relationships/image" Target="../media/image5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sv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12" Type="http://schemas.openxmlformats.org/officeDocument/2006/relationships/image" Target="../media/image64.png"/><Relationship Id="rId17" Type="http://schemas.openxmlformats.org/officeDocument/2006/relationships/image" Target="../media/image69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63.svg"/><Relationship Id="rId5" Type="http://schemas.openxmlformats.org/officeDocument/2006/relationships/chart" Target="../charts/chart5.xml"/><Relationship Id="rId15" Type="http://schemas.openxmlformats.org/officeDocument/2006/relationships/image" Target="../media/image67.svg"/><Relationship Id="rId10" Type="http://schemas.openxmlformats.org/officeDocument/2006/relationships/image" Target="../media/image62.png"/><Relationship Id="rId4" Type="http://schemas.openxmlformats.org/officeDocument/2006/relationships/image" Target="../media/image8.svg"/><Relationship Id="rId9" Type="http://schemas.openxmlformats.org/officeDocument/2006/relationships/image" Target="../media/image11.png"/><Relationship Id="rId1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chart" Target="../charts/chart2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3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98B03CF-F696-542A-E9CE-6B8DFB4088B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Рисунок 6" descr="Изображение выглядит как текст, снимок экран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EB0EF4E-4006-D988-AE5A-9411F4643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42B2A8C7-6151-ADC9-905A-FA144E6D2D6E}"/>
                </a:ext>
              </a:extLst>
            </p:cNvPr>
            <p:cNvSpPr/>
            <p:nvPr/>
          </p:nvSpPr>
          <p:spPr>
            <a:xfrm>
              <a:off x="11057545" y="6345611"/>
              <a:ext cx="824893" cy="167108"/>
            </a:xfrm>
            <a:prstGeom prst="rect">
              <a:avLst/>
            </a:prstGeom>
            <a:solidFill>
              <a:srgbClr val="2833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D64BE73-1A26-7B1F-EBFA-3E473E2ECC68}"/>
              </a:ext>
            </a:extLst>
          </p:cNvPr>
          <p:cNvSpPr txBox="1"/>
          <p:nvPr/>
        </p:nvSpPr>
        <p:spPr>
          <a:xfrm>
            <a:off x="2622400" y="6624479"/>
            <a:ext cx="2323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Arial "/>
              </a:rPr>
              <a:t>Доклад при поддержке компании АО БАЙЕР</a:t>
            </a:r>
          </a:p>
        </p:txBody>
      </p:sp>
    </p:spTree>
    <p:extLst>
      <p:ext uri="{BB962C8B-B14F-4D97-AF65-F5344CB8AC3E}">
        <p14:creationId xmlns:p14="http://schemas.microsoft.com/office/powerpoint/2010/main" val="338104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4E400-5EBB-F520-F186-B7F8A71B3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04E72A9C-2BFB-E59B-3F9E-997210AC771C}"/>
              </a:ext>
            </a:extLst>
          </p:cNvPr>
          <p:cNvSpPr txBox="1"/>
          <p:nvPr/>
        </p:nvSpPr>
        <p:spPr>
          <a:xfrm>
            <a:off x="205352" y="6673484"/>
            <a:ext cx="10913497" cy="19082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prstClr val="white">
                    <a:alpha val="43000"/>
                  </a:prstClr>
                </a:solidFill>
                <a:effectLst/>
                <a:uLnTx/>
                <a:uFillTx/>
                <a:latin typeface="Bayer Sans OFC" panose="020B0604020202020204" charset="-52"/>
                <a:cs typeface="Bayer Sans OFC" panose="020B0604020202020204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а - значение р для сравнения снижения рСКФ до и после постановки диагноза ХБП, рассчитанное с использованием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Wilcoxon’s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rank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sum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test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; 1.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Tangri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N,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et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al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.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Adv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Ther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(2023) 40:2869–2885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44EE7E5-834F-B4D6-BD77-76C7C9DC2B92}"/>
              </a:ext>
            </a:extLst>
          </p:cNvPr>
          <p:cNvGrpSpPr/>
          <p:nvPr/>
        </p:nvGrpSpPr>
        <p:grpSpPr>
          <a:xfrm>
            <a:off x="-23327" y="217554"/>
            <a:ext cx="11332029" cy="646331"/>
            <a:chOff x="0" y="239811"/>
            <a:chExt cx="12491465" cy="7124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13D164-4D0B-AE79-4225-18025E0B99D7}"/>
                </a:ext>
              </a:extLst>
            </p:cNvPr>
            <p:cNvSpPr txBox="1"/>
            <p:nvPr/>
          </p:nvSpPr>
          <p:spPr>
            <a:xfrm>
              <a:off x="696565" y="239811"/>
              <a:ext cx="11794900" cy="712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defTabSz="414772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yer Sans OFC" panose="02010504010101010104" pitchFamily="2" charset="-52"/>
                  <a:cs typeface="Bayer Sans OFC" panose="02010504010101010104" pitchFamily="2" charset="-52"/>
                </a:defRPr>
              </a:lvl1pPr>
            </a:lstStyle>
            <a:p>
              <a:pPr marL="0" marR="0" lvl="0" indent="0" algn="l" defTabSz="41477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1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ПОСТАНОВКА ДИАГНОЗА ХБП </a:t>
              </a:r>
            </a:p>
            <a:p>
              <a:pPr marL="0" marR="0" lvl="0" indent="0" algn="l" defTabSz="41477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АССОЦИИРОВАНА С ЗАМЕДЛЕНИЕМ ТЕМПОВ СНИЖЕНИЯ ПОЧЕЧНОЙ ФУНКЦИИ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345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5C49B305-FC99-1974-678F-6A167D804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315891"/>
              <a:ext cx="684534" cy="477582"/>
            </a:xfrm>
            <a:prstGeom prst="rect">
              <a:avLst/>
            </a:prstGeom>
          </p:spPr>
        </p:pic>
      </p:grpSp>
      <p:sp>
        <p:nvSpPr>
          <p:cNvPr id="2" name="Freeform 5">
            <a:extLst>
              <a:ext uri="{FF2B5EF4-FFF2-40B4-BE49-F238E27FC236}">
                <a16:creationId xmlns:a16="http://schemas.microsoft.com/office/drawing/2014/main" id="{F74B7E08-A269-DBB1-1B13-E6910BFAC510}"/>
              </a:ext>
            </a:extLst>
          </p:cNvPr>
          <p:cNvSpPr>
            <a:spLocks/>
          </p:cNvSpPr>
          <p:nvPr/>
        </p:nvSpPr>
        <p:spPr bwMode="auto">
          <a:xfrm>
            <a:off x="1310609" y="2578191"/>
            <a:ext cx="10272807" cy="2225264"/>
          </a:xfrm>
          <a:custGeom>
            <a:avLst/>
            <a:gdLst>
              <a:gd name="T0" fmla="*/ 0 w 2677"/>
              <a:gd name="T1" fmla="*/ 0 h 574"/>
              <a:gd name="T2" fmla="*/ 2147483646 w 2677"/>
              <a:gd name="T3" fmla="*/ 2147483646 h 574"/>
              <a:gd name="T4" fmla="*/ 2147483646 w 2677"/>
              <a:gd name="T5" fmla="*/ 2147483646 h 574"/>
              <a:gd name="T6" fmla="*/ 2147483646 w 2677"/>
              <a:gd name="T7" fmla="*/ 2147483646 h 574"/>
              <a:gd name="T8" fmla="*/ 2147483646 w 2677"/>
              <a:gd name="T9" fmla="*/ 2147483646 h 574"/>
              <a:gd name="T10" fmla="*/ 2147483646 w 2677"/>
              <a:gd name="T11" fmla="*/ 2147483646 h 574"/>
              <a:gd name="T12" fmla="*/ 2147483646 w 2677"/>
              <a:gd name="T13" fmla="*/ 2147483646 h 574"/>
              <a:gd name="T14" fmla="*/ 2147483646 w 2677"/>
              <a:gd name="T15" fmla="*/ 2147483646 h 574"/>
              <a:gd name="T16" fmla="*/ 2147483646 w 2677"/>
              <a:gd name="T17" fmla="*/ 2147483646 h 574"/>
              <a:gd name="T18" fmla="*/ 2147483646 w 2677"/>
              <a:gd name="T19" fmla="*/ 2147483646 h 574"/>
              <a:gd name="T20" fmla="*/ 2147483646 w 2677"/>
              <a:gd name="T21" fmla="*/ 2147483646 h 574"/>
              <a:gd name="T22" fmla="*/ 2147483646 w 2677"/>
              <a:gd name="T23" fmla="*/ 2147483646 h 574"/>
              <a:gd name="T24" fmla="*/ 2147483646 w 2677"/>
              <a:gd name="T25" fmla="*/ 2147483646 h 574"/>
              <a:gd name="T26" fmla="*/ 2147483646 w 2677"/>
              <a:gd name="T27" fmla="*/ 2147483646 h 574"/>
              <a:gd name="T28" fmla="*/ 2147483646 w 2677"/>
              <a:gd name="T29" fmla="*/ 2147483646 h 574"/>
              <a:gd name="T30" fmla="*/ 2147483646 w 2677"/>
              <a:gd name="T31" fmla="*/ 2147483646 h 574"/>
              <a:gd name="T32" fmla="*/ 2147483646 w 2677"/>
              <a:gd name="T33" fmla="*/ 2147483646 h 574"/>
              <a:gd name="T34" fmla="*/ 2147483646 w 2677"/>
              <a:gd name="T35" fmla="*/ 2147483646 h 574"/>
              <a:gd name="T36" fmla="*/ 2147483646 w 2677"/>
              <a:gd name="T37" fmla="*/ 2147483646 h 574"/>
              <a:gd name="T38" fmla="*/ 2147483646 w 2677"/>
              <a:gd name="T39" fmla="*/ 2147483646 h 574"/>
              <a:gd name="T40" fmla="*/ 2147483646 w 2677"/>
              <a:gd name="T41" fmla="*/ 2147483646 h 574"/>
              <a:gd name="T42" fmla="*/ 2147483646 w 2677"/>
              <a:gd name="T43" fmla="*/ 2147483646 h 574"/>
              <a:gd name="T44" fmla="*/ 2147483646 w 2677"/>
              <a:gd name="T45" fmla="*/ 2147483646 h 574"/>
              <a:gd name="T46" fmla="*/ 2147483646 w 2677"/>
              <a:gd name="T47" fmla="*/ 2147483646 h 574"/>
              <a:gd name="T48" fmla="*/ 2147483646 w 2677"/>
              <a:gd name="T49" fmla="*/ 2147483646 h 574"/>
              <a:gd name="T50" fmla="*/ 2147483646 w 2677"/>
              <a:gd name="T51" fmla="*/ 2147483646 h 574"/>
              <a:gd name="T52" fmla="*/ 2147483646 w 2677"/>
              <a:gd name="T53" fmla="*/ 2147483646 h 574"/>
              <a:gd name="T54" fmla="*/ 2147483646 w 2677"/>
              <a:gd name="T55" fmla="*/ 2147483646 h 574"/>
              <a:gd name="T56" fmla="*/ 2147483646 w 2677"/>
              <a:gd name="T57" fmla="*/ 2147483646 h 574"/>
              <a:gd name="T58" fmla="*/ 2147483646 w 2677"/>
              <a:gd name="T59" fmla="*/ 2147483646 h 574"/>
              <a:gd name="T60" fmla="*/ 2147483646 w 2677"/>
              <a:gd name="T61" fmla="*/ 2147483646 h 574"/>
              <a:gd name="T62" fmla="*/ 2147483646 w 2677"/>
              <a:gd name="T63" fmla="*/ 2147483646 h 574"/>
              <a:gd name="T64" fmla="*/ 2147483646 w 2677"/>
              <a:gd name="T65" fmla="*/ 2147483646 h 574"/>
              <a:gd name="T66" fmla="*/ 2147483646 w 2677"/>
              <a:gd name="T67" fmla="*/ 2147483646 h 574"/>
              <a:gd name="T68" fmla="*/ 2147483646 w 2677"/>
              <a:gd name="T69" fmla="*/ 2147483646 h 574"/>
              <a:gd name="T70" fmla="*/ 2147483646 w 2677"/>
              <a:gd name="T71" fmla="*/ 2147483646 h 574"/>
              <a:gd name="T72" fmla="*/ 2147483646 w 2677"/>
              <a:gd name="T73" fmla="*/ 2147483646 h 574"/>
              <a:gd name="T74" fmla="*/ 2147483646 w 2677"/>
              <a:gd name="T75" fmla="*/ 2147483646 h 574"/>
              <a:gd name="T76" fmla="*/ 2147483646 w 2677"/>
              <a:gd name="T77" fmla="*/ 2147483646 h 574"/>
              <a:gd name="T78" fmla="*/ 2147483646 w 2677"/>
              <a:gd name="T79" fmla="*/ 2147483646 h 574"/>
              <a:gd name="T80" fmla="*/ 2147483646 w 2677"/>
              <a:gd name="T81" fmla="*/ 2147483646 h 574"/>
              <a:gd name="T82" fmla="*/ 2147483646 w 2677"/>
              <a:gd name="T83" fmla="*/ 2147483646 h 574"/>
              <a:gd name="T84" fmla="*/ 2147483646 w 2677"/>
              <a:gd name="T85" fmla="*/ 2147483646 h 574"/>
              <a:gd name="T86" fmla="*/ 2147483646 w 2677"/>
              <a:gd name="T87" fmla="*/ 2147483646 h 574"/>
              <a:gd name="T88" fmla="*/ 2147483646 w 2677"/>
              <a:gd name="T89" fmla="*/ 2147483646 h 574"/>
              <a:gd name="T90" fmla="*/ 2147483646 w 2677"/>
              <a:gd name="T91" fmla="*/ 2147483646 h 57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677"/>
              <a:gd name="T139" fmla="*/ 0 h 574"/>
              <a:gd name="T140" fmla="*/ 2677 w 2677"/>
              <a:gd name="T141" fmla="*/ 574 h 57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677" h="574">
                <a:moveTo>
                  <a:pt x="0" y="0"/>
                </a:moveTo>
                <a:cubicBezTo>
                  <a:pt x="0" y="0"/>
                  <a:pt x="12" y="21"/>
                  <a:pt x="25" y="36"/>
                </a:cubicBezTo>
                <a:cubicBezTo>
                  <a:pt x="39" y="50"/>
                  <a:pt x="63" y="52"/>
                  <a:pt x="75" y="41"/>
                </a:cubicBezTo>
                <a:cubicBezTo>
                  <a:pt x="88" y="30"/>
                  <a:pt x="107" y="32"/>
                  <a:pt x="128" y="57"/>
                </a:cubicBezTo>
                <a:cubicBezTo>
                  <a:pt x="148" y="82"/>
                  <a:pt x="168" y="105"/>
                  <a:pt x="181" y="105"/>
                </a:cubicBezTo>
                <a:cubicBezTo>
                  <a:pt x="193" y="105"/>
                  <a:pt x="208" y="107"/>
                  <a:pt x="219" y="97"/>
                </a:cubicBezTo>
                <a:cubicBezTo>
                  <a:pt x="231" y="88"/>
                  <a:pt x="255" y="83"/>
                  <a:pt x="264" y="91"/>
                </a:cubicBezTo>
                <a:cubicBezTo>
                  <a:pt x="274" y="99"/>
                  <a:pt x="286" y="111"/>
                  <a:pt x="301" y="112"/>
                </a:cubicBezTo>
                <a:cubicBezTo>
                  <a:pt x="315" y="113"/>
                  <a:pt x="353" y="114"/>
                  <a:pt x="369" y="128"/>
                </a:cubicBezTo>
                <a:cubicBezTo>
                  <a:pt x="384" y="141"/>
                  <a:pt x="405" y="154"/>
                  <a:pt x="431" y="159"/>
                </a:cubicBezTo>
                <a:cubicBezTo>
                  <a:pt x="457" y="164"/>
                  <a:pt x="541" y="176"/>
                  <a:pt x="559" y="190"/>
                </a:cubicBezTo>
                <a:cubicBezTo>
                  <a:pt x="576" y="205"/>
                  <a:pt x="604" y="222"/>
                  <a:pt x="618" y="229"/>
                </a:cubicBezTo>
                <a:cubicBezTo>
                  <a:pt x="632" y="236"/>
                  <a:pt x="665" y="244"/>
                  <a:pt x="680" y="254"/>
                </a:cubicBezTo>
                <a:cubicBezTo>
                  <a:pt x="694" y="263"/>
                  <a:pt x="727" y="280"/>
                  <a:pt x="741" y="283"/>
                </a:cubicBezTo>
                <a:cubicBezTo>
                  <a:pt x="756" y="286"/>
                  <a:pt x="760" y="283"/>
                  <a:pt x="787" y="283"/>
                </a:cubicBezTo>
                <a:cubicBezTo>
                  <a:pt x="814" y="283"/>
                  <a:pt x="839" y="289"/>
                  <a:pt x="854" y="298"/>
                </a:cubicBezTo>
                <a:cubicBezTo>
                  <a:pt x="868" y="306"/>
                  <a:pt x="900" y="311"/>
                  <a:pt x="924" y="304"/>
                </a:cubicBezTo>
                <a:cubicBezTo>
                  <a:pt x="948" y="297"/>
                  <a:pt x="994" y="287"/>
                  <a:pt x="1017" y="300"/>
                </a:cubicBezTo>
                <a:cubicBezTo>
                  <a:pt x="1040" y="312"/>
                  <a:pt x="1052" y="322"/>
                  <a:pt x="1067" y="328"/>
                </a:cubicBezTo>
                <a:cubicBezTo>
                  <a:pt x="1081" y="334"/>
                  <a:pt x="1087" y="337"/>
                  <a:pt x="1100" y="337"/>
                </a:cubicBezTo>
                <a:cubicBezTo>
                  <a:pt x="1114" y="337"/>
                  <a:pt x="1127" y="339"/>
                  <a:pt x="1143" y="354"/>
                </a:cubicBezTo>
                <a:cubicBezTo>
                  <a:pt x="1159" y="369"/>
                  <a:pt x="1172" y="380"/>
                  <a:pt x="1183" y="388"/>
                </a:cubicBezTo>
                <a:cubicBezTo>
                  <a:pt x="1193" y="397"/>
                  <a:pt x="1213" y="406"/>
                  <a:pt x="1221" y="406"/>
                </a:cubicBezTo>
                <a:cubicBezTo>
                  <a:pt x="1228" y="406"/>
                  <a:pt x="1256" y="418"/>
                  <a:pt x="1265" y="440"/>
                </a:cubicBezTo>
                <a:cubicBezTo>
                  <a:pt x="1274" y="462"/>
                  <a:pt x="1291" y="493"/>
                  <a:pt x="1306" y="519"/>
                </a:cubicBezTo>
                <a:cubicBezTo>
                  <a:pt x="1320" y="545"/>
                  <a:pt x="1339" y="569"/>
                  <a:pt x="1359" y="547"/>
                </a:cubicBezTo>
                <a:cubicBezTo>
                  <a:pt x="1379" y="525"/>
                  <a:pt x="1404" y="496"/>
                  <a:pt x="1418" y="496"/>
                </a:cubicBezTo>
                <a:cubicBezTo>
                  <a:pt x="1433" y="496"/>
                  <a:pt x="1457" y="502"/>
                  <a:pt x="1480" y="483"/>
                </a:cubicBezTo>
                <a:cubicBezTo>
                  <a:pt x="1503" y="465"/>
                  <a:pt x="1526" y="453"/>
                  <a:pt x="1551" y="472"/>
                </a:cubicBezTo>
                <a:cubicBezTo>
                  <a:pt x="1576" y="491"/>
                  <a:pt x="1599" y="501"/>
                  <a:pt x="1626" y="488"/>
                </a:cubicBezTo>
                <a:cubicBezTo>
                  <a:pt x="1653" y="474"/>
                  <a:pt x="1703" y="441"/>
                  <a:pt x="1731" y="460"/>
                </a:cubicBezTo>
                <a:cubicBezTo>
                  <a:pt x="1760" y="480"/>
                  <a:pt x="1788" y="506"/>
                  <a:pt x="1807" y="508"/>
                </a:cubicBezTo>
                <a:cubicBezTo>
                  <a:pt x="1825" y="511"/>
                  <a:pt x="1847" y="502"/>
                  <a:pt x="1857" y="499"/>
                </a:cubicBezTo>
                <a:cubicBezTo>
                  <a:pt x="1866" y="496"/>
                  <a:pt x="1894" y="502"/>
                  <a:pt x="1910" y="517"/>
                </a:cubicBezTo>
                <a:cubicBezTo>
                  <a:pt x="1925" y="531"/>
                  <a:pt x="1955" y="548"/>
                  <a:pt x="1970" y="527"/>
                </a:cubicBezTo>
                <a:cubicBezTo>
                  <a:pt x="1986" y="506"/>
                  <a:pt x="2001" y="484"/>
                  <a:pt x="2017" y="478"/>
                </a:cubicBezTo>
                <a:cubicBezTo>
                  <a:pt x="2034" y="472"/>
                  <a:pt x="2044" y="471"/>
                  <a:pt x="2061" y="496"/>
                </a:cubicBezTo>
                <a:cubicBezTo>
                  <a:pt x="2078" y="521"/>
                  <a:pt x="2100" y="545"/>
                  <a:pt x="2112" y="548"/>
                </a:cubicBezTo>
                <a:cubicBezTo>
                  <a:pt x="2125" y="551"/>
                  <a:pt x="2143" y="547"/>
                  <a:pt x="2160" y="532"/>
                </a:cubicBezTo>
                <a:cubicBezTo>
                  <a:pt x="2178" y="518"/>
                  <a:pt x="2203" y="515"/>
                  <a:pt x="2226" y="535"/>
                </a:cubicBezTo>
                <a:cubicBezTo>
                  <a:pt x="2249" y="554"/>
                  <a:pt x="2277" y="574"/>
                  <a:pt x="2311" y="562"/>
                </a:cubicBezTo>
                <a:cubicBezTo>
                  <a:pt x="2344" y="549"/>
                  <a:pt x="2378" y="543"/>
                  <a:pt x="2400" y="555"/>
                </a:cubicBezTo>
                <a:cubicBezTo>
                  <a:pt x="2422" y="568"/>
                  <a:pt x="2466" y="570"/>
                  <a:pt x="2489" y="553"/>
                </a:cubicBezTo>
                <a:cubicBezTo>
                  <a:pt x="2512" y="537"/>
                  <a:pt x="2556" y="532"/>
                  <a:pt x="2579" y="548"/>
                </a:cubicBezTo>
                <a:cubicBezTo>
                  <a:pt x="2602" y="564"/>
                  <a:pt x="2620" y="572"/>
                  <a:pt x="2638" y="573"/>
                </a:cubicBezTo>
                <a:cubicBezTo>
                  <a:pt x="2656" y="574"/>
                  <a:pt x="2677" y="573"/>
                  <a:pt x="2677" y="573"/>
                </a:cubicBezTo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363698D0-1529-7017-88FC-7473911D0C47}"/>
              </a:ext>
            </a:extLst>
          </p:cNvPr>
          <p:cNvCxnSpPr>
            <a:cxnSpLocks/>
          </p:cNvCxnSpPr>
          <p:nvPr/>
        </p:nvCxnSpPr>
        <p:spPr bwMode="auto">
          <a:xfrm>
            <a:off x="1303071" y="2435311"/>
            <a:ext cx="0" cy="2646364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D814AF4E-DA7F-7465-F8E9-A87F0923B7C0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6443396" y="-58650"/>
            <a:ext cx="0" cy="1028065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5" name="Group 10">
            <a:extLst>
              <a:ext uri="{FF2B5EF4-FFF2-40B4-BE49-F238E27FC236}">
                <a16:creationId xmlns:a16="http://schemas.microsoft.com/office/drawing/2014/main" id="{B71AA0A8-9450-5812-3C02-C1D2C5FCA610}"/>
              </a:ext>
            </a:extLst>
          </p:cNvPr>
          <p:cNvGrpSpPr>
            <a:grpSpLocks/>
          </p:cNvGrpSpPr>
          <p:nvPr/>
        </p:nvGrpSpPr>
        <p:grpSpPr bwMode="auto">
          <a:xfrm>
            <a:off x="727763" y="2271763"/>
            <a:ext cx="575357" cy="290949"/>
            <a:chOff x="1482829" y="2482780"/>
            <a:chExt cx="475511" cy="240482"/>
          </a:xfrm>
        </p:grpSpPr>
        <p:cxnSp>
          <p:nvCxnSpPr>
            <p:cNvPr id="6" name="Straight Connector 41">
              <a:extLst>
                <a:ext uri="{FF2B5EF4-FFF2-40B4-BE49-F238E27FC236}">
                  <a16:creationId xmlns:a16="http://schemas.microsoft.com/office/drawing/2014/main" id="{B6572950-329C-29B9-B31E-5258D1AA19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452" y="2620584"/>
              <a:ext cx="70849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7" name="TextBox 42">
              <a:extLst>
                <a:ext uri="{FF2B5EF4-FFF2-40B4-BE49-F238E27FC236}">
                  <a16:creationId xmlns:a16="http://schemas.microsoft.com/office/drawing/2014/main" id="{97216FDA-2DBA-74AF-EEAF-B58F95786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2829" y="2482780"/>
              <a:ext cx="358493" cy="240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SzPct val="8700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SzPct val="87000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60</a:t>
              </a:r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5FB28467-6642-20BE-2EC6-1B6F747505D7}"/>
              </a:ext>
            </a:extLst>
          </p:cNvPr>
          <p:cNvGrpSpPr>
            <a:grpSpLocks/>
          </p:cNvGrpSpPr>
          <p:nvPr/>
        </p:nvGrpSpPr>
        <p:grpSpPr bwMode="auto">
          <a:xfrm>
            <a:off x="727763" y="2965734"/>
            <a:ext cx="575357" cy="290949"/>
            <a:chOff x="1482829" y="2482780"/>
            <a:chExt cx="475511" cy="240482"/>
          </a:xfrm>
        </p:grpSpPr>
        <p:cxnSp>
          <p:nvCxnSpPr>
            <p:cNvPr id="9" name="Straight Connector 39">
              <a:extLst>
                <a:ext uri="{FF2B5EF4-FFF2-40B4-BE49-F238E27FC236}">
                  <a16:creationId xmlns:a16="http://schemas.microsoft.com/office/drawing/2014/main" id="{C5E5232D-1C1A-CBDC-706C-14D910F687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452" y="2620390"/>
              <a:ext cx="70849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" name="TextBox 40">
              <a:extLst>
                <a:ext uri="{FF2B5EF4-FFF2-40B4-BE49-F238E27FC236}">
                  <a16:creationId xmlns:a16="http://schemas.microsoft.com/office/drawing/2014/main" id="{D83C44BC-609B-E8E3-45DD-D15017DC3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2829" y="2482780"/>
              <a:ext cx="358493" cy="240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SzPct val="8700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SzPct val="87000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55</a:t>
              </a:r>
            </a:p>
          </p:txBody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6091DEFA-79A6-AE6A-555D-29E81653E003}"/>
              </a:ext>
            </a:extLst>
          </p:cNvPr>
          <p:cNvGrpSpPr>
            <a:grpSpLocks/>
          </p:cNvGrpSpPr>
          <p:nvPr/>
        </p:nvGrpSpPr>
        <p:grpSpPr bwMode="auto">
          <a:xfrm>
            <a:off x="727763" y="3657704"/>
            <a:ext cx="575357" cy="290949"/>
            <a:chOff x="1482829" y="2482780"/>
            <a:chExt cx="475511" cy="240482"/>
          </a:xfrm>
        </p:grpSpPr>
        <p:cxnSp>
          <p:nvCxnSpPr>
            <p:cNvPr id="12" name="Straight Connector 37">
              <a:extLst>
                <a:ext uri="{FF2B5EF4-FFF2-40B4-BE49-F238E27FC236}">
                  <a16:creationId xmlns:a16="http://schemas.microsoft.com/office/drawing/2014/main" id="{2F0FA07B-A8CD-80F4-391D-6CCC8A19C6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452" y="2620540"/>
              <a:ext cx="70849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" name="TextBox 38">
              <a:extLst>
                <a:ext uri="{FF2B5EF4-FFF2-40B4-BE49-F238E27FC236}">
                  <a16:creationId xmlns:a16="http://schemas.microsoft.com/office/drawing/2014/main" id="{E37FB859-23D9-887A-2D8F-966BB3E91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2829" y="2482780"/>
              <a:ext cx="358493" cy="240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SzPct val="8700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SzPct val="87000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454021-1D86-31FF-D3EC-F1E5ECACE75A}"/>
              </a:ext>
            </a:extLst>
          </p:cNvPr>
          <p:cNvGrpSpPr>
            <a:grpSpLocks/>
          </p:cNvGrpSpPr>
          <p:nvPr/>
        </p:nvGrpSpPr>
        <p:grpSpPr bwMode="auto">
          <a:xfrm>
            <a:off x="727763" y="4340650"/>
            <a:ext cx="575357" cy="290949"/>
            <a:chOff x="1482829" y="2482780"/>
            <a:chExt cx="475511" cy="240482"/>
          </a:xfrm>
        </p:grpSpPr>
        <p:cxnSp>
          <p:nvCxnSpPr>
            <p:cNvPr id="15" name="Straight Connector 35">
              <a:extLst>
                <a:ext uri="{FF2B5EF4-FFF2-40B4-BE49-F238E27FC236}">
                  <a16:creationId xmlns:a16="http://schemas.microsoft.com/office/drawing/2014/main" id="{D3D7E52F-6D05-E2DA-FE3E-11C29CE4A4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452" y="2620275"/>
              <a:ext cx="70849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6" name="TextBox 36">
              <a:extLst>
                <a:ext uri="{FF2B5EF4-FFF2-40B4-BE49-F238E27FC236}">
                  <a16:creationId xmlns:a16="http://schemas.microsoft.com/office/drawing/2014/main" id="{3D5C945B-7DF9-7021-2FFE-534DA7594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2829" y="2482780"/>
              <a:ext cx="358493" cy="240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SzPct val="8700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SzPct val="87000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45</a:t>
              </a:r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9EB797CD-F7F7-731C-1D33-B6FBDBC288E1}"/>
              </a:ext>
            </a:extLst>
          </p:cNvPr>
          <p:cNvGrpSpPr>
            <a:grpSpLocks/>
          </p:cNvGrpSpPr>
          <p:nvPr/>
        </p:nvGrpSpPr>
        <p:grpSpPr bwMode="auto">
          <a:xfrm>
            <a:off x="1161526" y="5082334"/>
            <a:ext cx="447074" cy="375990"/>
            <a:chOff x="1841319" y="4808219"/>
            <a:chExt cx="369491" cy="310772"/>
          </a:xfrm>
        </p:grpSpPr>
        <p:cxnSp>
          <p:nvCxnSpPr>
            <p:cNvPr id="18" name="Straight Connector 33">
              <a:extLst>
                <a:ext uri="{FF2B5EF4-FFF2-40B4-BE49-F238E27FC236}">
                  <a16:creationId xmlns:a16="http://schemas.microsoft.com/office/drawing/2014/main" id="{B9CA5A37-D401-E45A-8FA7-8FD55A19C6E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22873" y="4843102"/>
              <a:ext cx="70855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0" name="TextBox 34">
              <a:extLst>
                <a:ext uri="{FF2B5EF4-FFF2-40B4-BE49-F238E27FC236}">
                  <a16:creationId xmlns:a16="http://schemas.microsoft.com/office/drawing/2014/main" id="{A9EA8022-B209-4FCB-17CB-DD515B9F6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1319" y="4878509"/>
              <a:ext cx="369491" cy="240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SzPct val="8700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SzPct val="87000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-2</a:t>
              </a:r>
            </a:p>
          </p:txBody>
        </p:sp>
      </p:grpSp>
      <p:grpSp>
        <p:nvGrpSpPr>
          <p:cNvPr id="21" name="Group 15">
            <a:extLst>
              <a:ext uri="{FF2B5EF4-FFF2-40B4-BE49-F238E27FC236}">
                <a16:creationId xmlns:a16="http://schemas.microsoft.com/office/drawing/2014/main" id="{0D5570AE-437E-C1C6-C926-E4C4B16D67C9}"/>
              </a:ext>
            </a:extLst>
          </p:cNvPr>
          <p:cNvGrpSpPr>
            <a:grpSpLocks/>
          </p:cNvGrpSpPr>
          <p:nvPr/>
        </p:nvGrpSpPr>
        <p:grpSpPr bwMode="auto">
          <a:xfrm>
            <a:off x="3754653" y="5082334"/>
            <a:ext cx="283180" cy="375990"/>
            <a:chOff x="3932058" y="4808219"/>
            <a:chExt cx="234038" cy="310772"/>
          </a:xfrm>
        </p:grpSpPr>
        <p:cxnSp>
          <p:nvCxnSpPr>
            <p:cNvPr id="22" name="Straight Connector 31">
              <a:extLst>
                <a:ext uri="{FF2B5EF4-FFF2-40B4-BE49-F238E27FC236}">
                  <a16:creationId xmlns:a16="http://schemas.microsoft.com/office/drawing/2014/main" id="{A179D81D-5C45-C1B3-2C62-B66E2C3A90A5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014313" y="4843102"/>
              <a:ext cx="70855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7" name="TextBox 32">
              <a:extLst>
                <a:ext uri="{FF2B5EF4-FFF2-40B4-BE49-F238E27FC236}">
                  <a16:creationId xmlns:a16="http://schemas.microsoft.com/office/drawing/2014/main" id="{31DE94F0-9B54-CEAA-62D7-6F7C866093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2058" y="4878509"/>
              <a:ext cx="234038" cy="240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SzPct val="8700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SzPct val="87000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-1</a:t>
              </a:r>
            </a:p>
          </p:txBody>
        </p:sp>
      </p:grpSp>
      <p:grpSp>
        <p:nvGrpSpPr>
          <p:cNvPr id="28" name="Group 17">
            <a:extLst>
              <a:ext uri="{FF2B5EF4-FFF2-40B4-BE49-F238E27FC236}">
                <a16:creationId xmlns:a16="http://schemas.microsoft.com/office/drawing/2014/main" id="{20436D05-9671-5FB6-83B8-4CF5825AEFF2}"/>
              </a:ext>
            </a:extLst>
          </p:cNvPr>
          <p:cNvGrpSpPr>
            <a:grpSpLocks/>
          </p:cNvGrpSpPr>
          <p:nvPr/>
        </p:nvGrpSpPr>
        <p:grpSpPr bwMode="auto">
          <a:xfrm>
            <a:off x="6318544" y="5082334"/>
            <a:ext cx="283180" cy="375990"/>
            <a:chOff x="3932058" y="4808219"/>
            <a:chExt cx="234038" cy="310772"/>
          </a:xfrm>
        </p:grpSpPr>
        <p:cxnSp>
          <p:nvCxnSpPr>
            <p:cNvPr id="29" name="Straight Connector 29">
              <a:extLst>
                <a:ext uri="{FF2B5EF4-FFF2-40B4-BE49-F238E27FC236}">
                  <a16:creationId xmlns:a16="http://schemas.microsoft.com/office/drawing/2014/main" id="{E7134ABB-5EBC-B46D-E214-00E9BD698C6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013785" y="4843102"/>
              <a:ext cx="70855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566C7F-56EE-988E-F4B4-E363B2039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2058" y="4878509"/>
              <a:ext cx="234038" cy="240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SzPct val="8700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SzPct val="87000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32" name="Group 18">
            <a:extLst>
              <a:ext uri="{FF2B5EF4-FFF2-40B4-BE49-F238E27FC236}">
                <a16:creationId xmlns:a16="http://schemas.microsoft.com/office/drawing/2014/main" id="{962DAD9A-0B50-8F88-9D9C-681D9DAE8A59}"/>
              </a:ext>
            </a:extLst>
          </p:cNvPr>
          <p:cNvGrpSpPr>
            <a:grpSpLocks/>
          </p:cNvGrpSpPr>
          <p:nvPr/>
        </p:nvGrpSpPr>
        <p:grpSpPr bwMode="auto">
          <a:xfrm>
            <a:off x="8871009" y="5082334"/>
            <a:ext cx="283180" cy="375990"/>
            <a:chOff x="3932058" y="4808219"/>
            <a:chExt cx="234038" cy="310772"/>
          </a:xfrm>
        </p:grpSpPr>
        <p:cxnSp>
          <p:nvCxnSpPr>
            <p:cNvPr id="33" name="Straight Connector 27">
              <a:extLst>
                <a:ext uri="{FF2B5EF4-FFF2-40B4-BE49-F238E27FC236}">
                  <a16:creationId xmlns:a16="http://schemas.microsoft.com/office/drawing/2014/main" id="{C8298EB6-520F-557D-F105-75479D0794B9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014442" y="4843102"/>
              <a:ext cx="70855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4" name="TextBox 28">
              <a:extLst>
                <a:ext uri="{FF2B5EF4-FFF2-40B4-BE49-F238E27FC236}">
                  <a16:creationId xmlns:a16="http://schemas.microsoft.com/office/drawing/2014/main" id="{5BDBB10A-F2EA-0645-621D-83FD4552D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2058" y="4878509"/>
              <a:ext cx="234038" cy="240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SzPct val="8700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SzPct val="87000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36" name="Group 19">
            <a:extLst>
              <a:ext uri="{FF2B5EF4-FFF2-40B4-BE49-F238E27FC236}">
                <a16:creationId xmlns:a16="http://schemas.microsoft.com/office/drawing/2014/main" id="{E299AA69-944A-00D5-ADA0-86426DEB2097}"/>
              </a:ext>
            </a:extLst>
          </p:cNvPr>
          <p:cNvGrpSpPr>
            <a:grpSpLocks/>
          </p:cNvGrpSpPr>
          <p:nvPr/>
        </p:nvGrpSpPr>
        <p:grpSpPr bwMode="auto">
          <a:xfrm>
            <a:off x="11441829" y="5082334"/>
            <a:ext cx="283180" cy="375990"/>
            <a:chOff x="3932058" y="4808219"/>
            <a:chExt cx="234038" cy="310772"/>
          </a:xfrm>
        </p:grpSpPr>
        <p:cxnSp>
          <p:nvCxnSpPr>
            <p:cNvPr id="44" name="Straight Connector 25">
              <a:extLst>
                <a:ext uri="{FF2B5EF4-FFF2-40B4-BE49-F238E27FC236}">
                  <a16:creationId xmlns:a16="http://schemas.microsoft.com/office/drawing/2014/main" id="{80154AE3-F28D-BDE6-574C-74AB07521B88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013898" y="4843102"/>
              <a:ext cx="70855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6" name="TextBox 26">
              <a:extLst>
                <a:ext uri="{FF2B5EF4-FFF2-40B4-BE49-F238E27FC236}">
                  <a16:creationId xmlns:a16="http://schemas.microsoft.com/office/drawing/2014/main" id="{B22162ED-D387-1A2E-89B5-CFE5A441DC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2058" y="4878509"/>
              <a:ext cx="234038" cy="240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SzPct val="87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SzPct val="8700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SzPct val="87000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SzPct val="87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47" name="TextBox 20">
            <a:extLst>
              <a:ext uri="{FF2B5EF4-FFF2-40B4-BE49-F238E27FC236}">
                <a16:creationId xmlns:a16="http://schemas.microsoft.com/office/drawing/2014/main" id="{B596EFE0-39AB-B5AC-17FD-36F990A82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578" y="5480067"/>
            <a:ext cx="53113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8700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87000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Время от установленного впервые диагноза ХБП (годы)</a:t>
            </a:r>
          </a:p>
        </p:txBody>
      </p:sp>
      <p:sp>
        <p:nvSpPr>
          <p:cNvPr id="49" name="TextBox 21">
            <a:extLst>
              <a:ext uri="{FF2B5EF4-FFF2-40B4-BE49-F238E27FC236}">
                <a16:creationId xmlns:a16="http://schemas.microsoft.com/office/drawing/2014/main" id="{E3F4013C-5259-4384-02D3-846B75C47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82" y="1979304"/>
            <a:ext cx="38226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8700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87000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Снижение рСКФ до постановки диагноза ХБП</a:t>
            </a:r>
          </a:p>
        </p:txBody>
      </p:sp>
      <p:sp>
        <p:nvSpPr>
          <p:cNvPr id="51" name="TextBox 22">
            <a:extLst>
              <a:ext uri="{FF2B5EF4-FFF2-40B4-BE49-F238E27FC236}">
                <a16:creationId xmlns:a16="http://schemas.microsoft.com/office/drawing/2014/main" id="{59D005DE-374F-9EA2-38B1-A2CFA69BC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542" y="1970933"/>
            <a:ext cx="27291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8700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87000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После постановки диагноза ХБП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Box 24">
            <a:extLst>
              <a:ext uri="{FF2B5EF4-FFF2-40B4-BE49-F238E27FC236}">
                <a16:creationId xmlns:a16="http://schemas.microsoft.com/office/drawing/2014/main" id="{F2065195-3145-7102-0B19-112DF61BA53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48029" y="3402186"/>
            <a:ext cx="18709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8700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87000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рСКФ (мл/мин/1,73 м</a:t>
            </a:r>
            <a:r>
              <a:rPr kumimoji="0" lang="ru-RU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ru-RU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8" name="TextBox 43">
            <a:extLst>
              <a:ext uri="{FF2B5EF4-FFF2-40B4-BE49-F238E27FC236}">
                <a16:creationId xmlns:a16="http://schemas.microsoft.com/office/drawing/2014/main" id="{FC11CB59-C02E-19BC-98FD-FB0663AB1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671" y="1311820"/>
            <a:ext cx="105297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8700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87000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87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Снижение рСКФ до и после постановки диагноза ХБП у пациентов с ХБП С3 (N=26,851)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049FBD-40FE-9894-1052-F0760DF03026}"/>
              </a:ext>
            </a:extLst>
          </p:cNvPr>
          <p:cNvSpPr txBox="1"/>
          <p:nvPr/>
        </p:nvSpPr>
        <p:spPr>
          <a:xfrm>
            <a:off x="2943615" y="2226136"/>
            <a:ext cx="234358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A5261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-3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A5261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A5261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A5261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5261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мл/мин/1,73м</a:t>
            </a:r>
            <a:r>
              <a:rPr kumimoji="0" lang="ru-RU" sz="1400" b="0" i="0" u="none" strike="noStrike" kern="1200" cap="none" spc="0" normalizeH="0" baseline="30000" noProof="0" dirty="0">
                <a:ln>
                  <a:noFill/>
                </a:ln>
                <a:solidFill>
                  <a:srgbClr val="A5261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5261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год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A5261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95%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-3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-3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&lt;0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001</a:t>
            </a:r>
            <a:r>
              <a:rPr kumimoji="0" lang="ru-RU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820A386-A9DF-06EC-7297-48716666984E}"/>
              </a:ext>
            </a:extLst>
          </p:cNvPr>
          <p:cNvSpPr txBox="1"/>
          <p:nvPr/>
        </p:nvSpPr>
        <p:spPr>
          <a:xfrm>
            <a:off x="7803469" y="2225785"/>
            <a:ext cx="380129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rgbClr val="A5261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-0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мл/мин/1,73м</a:t>
            </a:r>
            <a:r>
              <a:rPr kumimoji="0" lang="ru-RU" sz="1400" b="0" i="0" u="none" strike="noStrike" kern="1200" cap="none" spc="0" normalizeH="0" baseline="3000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год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48235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95% ДИ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-0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96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-0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53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&lt;0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001</a:t>
            </a:r>
            <a:r>
              <a:rPr kumimoji="0" lang="ru-RU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3">
            <a:extLst>
              <a:ext uri="{FF2B5EF4-FFF2-40B4-BE49-F238E27FC236}">
                <a16:creationId xmlns:a16="http://schemas.microsoft.com/office/drawing/2014/main" id="{F1AA20BC-815E-AB80-00F1-00C836093F4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451169" y="2514325"/>
            <a:ext cx="6515" cy="256893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8819AEA-DBD8-19E2-D192-F5F5F2961752}"/>
              </a:ext>
            </a:extLst>
          </p:cNvPr>
          <p:cNvSpPr txBox="1"/>
          <p:nvPr/>
        </p:nvSpPr>
        <p:spPr>
          <a:xfrm>
            <a:off x="5770647" y="2761801"/>
            <a:ext cx="1374074" cy="58477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A5261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Постановка диагноза</a:t>
            </a:r>
          </a:p>
        </p:txBody>
      </p:sp>
    </p:spTree>
    <p:extLst>
      <p:ext uri="{BB962C8B-B14F-4D97-AF65-F5344CB8AC3E}">
        <p14:creationId xmlns:p14="http://schemas.microsoft.com/office/powerpoint/2010/main" val="1209106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A1AE7-F87F-E48E-7C91-BD710D3F6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40C8D855-3BFA-6795-7496-197DD6111441}"/>
              </a:ext>
            </a:extLst>
          </p:cNvPr>
          <p:cNvSpPr txBox="1"/>
          <p:nvPr/>
        </p:nvSpPr>
        <p:spPr>
          <a:xfrm>
            <a:off x="205352" y="6673484"/>
            <a:ext cx="10913497" cy="19082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prstClr val="white">
                    <a:alpha val="43000"/>
                  </a:prstClr>
                </a:solidFill>
                <a:effectLst/>
                <a:uLnTx/>
                <a:uFillTx/>
                <a:latin typeface="Bayer Sans OFC" panose="020B0604020202020204" charset="-52"/>
                <a:cs typeface="Bayer Sans OFC" panose="020B0604020202020204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Tangri N, et al. Adv Ther (2023) 40:2869–2885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5B1AF74-D288-DCF1-67DC-4775E75643AD}"/>
              </a:ext>
            </a:extLst>
          </p:cNvPr>
          <p:cNvGrpSpPr/>
          <p:nvPr/>
        </p:nvGrpSpPr>
        <p:grpSpPr>
          <a:xfrm>
            <a:off x="-23327" y="217554"/>
            <a:ext cx="9365788" cy="646331"/>
            <a:chOff x="0" y="239811"/>
            <a:chExt cx="10324048" cy="7124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6118EC-7082-54BF-8BEE-E4C4F2E0C451}"/>
                </a:ext>
              </a:extLst>
            </p:cNvPr>
            <p:cNvSpPr txBox="1"/>
            <p:nvPr/>
          </p:nvSpPr>
          <p:spPr>
            <a:xfrm>
              <a:off x="696565" y="239811"/>
              <a:ext cx="9627483" cy="712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defTabSz="414772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yer Sans OFC" panose="02010504010101010104" pitchFamily="2" charset="-52"/>
                  <a:cs typeface="Bayer Sans OFC" panose="02010504010101010104" pitchFamily="2" charset="-52"/>
                </a:defRPr>
              </a:lvl1pPr>
            </a:lstStyle>
            <a:p>
              <a:pPr marL="0" marR="0" lvl="0" indent="0" algn="l" defTabSz="41477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ЗАМЕДЛЕНИЕ ПОСТАНОВКИ ДИАГНОЗА ХБП ВСЕГО НА 1 ГОД ПРИВОДИЛО К ПОВЫШЕНИЮ РИСКА: 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345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18D6B55D-1843-7E6A-2A06-1FA16D34E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315891"/>
              <a:ext cx="684534" cy="477582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50E2998-7313-018E-4214-6CDA11A1D0CE}"/>
              </a:ext>
            </a:extLst>
          </p:cNvPr>
          <p:cNvSpPr txBox="1"/>
          <p:nvPr/>
        </p:nvSpPr>
        <p:spPr>
          <a:xfrm>
            <a:off x="1868754" y="1995633"/>
            <a:ext cx="6039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F384F"/>
                </a:solidFill>
                <a:effectLst/>
                <a:uLnTx/>
                <a:uFillTx/>
              </a:rPr>
              <a:t>Прогрессирование ХБП до 4/5 стадии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CA365E-6101-612D-D563-74CC27C443C6}"/>
              </a:ext>
            </a:extLst>
          </p:cNvPr>
          <p:cNvSpPr txBox="1"/>
          <p:nvPr/>
        </p:nvSpPr>
        <p:spPr>
          <a:xfrm>
            <a:off x="1868754" y="3305042"/>
            <a:ext cx="7587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F384F"/>
                </a:solidFill>
                <a:effectLst/>
                <a:uLnTx/>
                <a:uFillTx/>
              </a:rPr>
              <a:t>Терминальная почечная недостаточность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3EB4A3-AB08-382A-5BDD-D954B66BBE0A}"/>
              </a:ext>
            </a:extLst>
          </p:cNvPr>
          <p:cNvSpPr txBox="1"/>
          <p:nvPr/>
        </p:nvSpPr>
        <p:spPr>
          <a:xfrm>
            <a:off x="1868754" y="4699737"/>
            <a:ext cx="4320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F384F"/>
                </a:solidFill>
                <a:effectLst/>
                <a:uLnTx/>
                <a:uFillTx/>
              </a:rPr>
              <a:t>MACE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F384F"/>
                </a:solidFill>
                <a:effectLst/>
                <a:uLnTx/>
                <a:uFillTx/>
              </a:rPr>
              <a:t>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F384F"/>
                </a:solidFill>
                <a:effectLst/>
                <a:uLnTx/>
                <a:uFillTx/>
              </a:rPr>
              <a:t>(инфаркт, инсульт, ГСН)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F384F"/>
                </a:solidFill>
                <a:effectLst/>
                <a:uLnTx/>
                <a:uFillTx/>
              </a:rPr>
              <a:t>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F384F"/>
              </a:solidFill>
              <a:effectLst/>
              <a:uLnTx/>
              <a:uFillTx/>
            </a:endParaRPr>
          </a:p>
        </p:txBody>
      </p:sp>
      <p:cxnSp>
        <p:nvCxnSpPr>
          <p:cNvPr id="38" name="Straight Arrow Connector 8">
            <a:extLst>
              <a:ext uri="{FF2B5EF4-FFF2-40B4-BE49-F238E27FC236}">
                <a16:creationId xmlns:a16="http://schemas.microsoft.com/office/drawing/2014/main" id="{E8F7B4ED-91AD-7B4F-3056-AD15BC91C5AC}"/>
              </a:ext>
            </a:extLst>
          </p:cNvPr>
          <p:cNvCxnSpPr/>
          <p:nvPr/>
        </p:nvCxnSpPr>
        <p:spPr>
          <a:xfrm flipV="1">
            <a:off x="9048239" y="1857313"/>
            <a:ext cx="0" cy="738194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72082AB-8D22-7FBC-BCD5-AB0A8BC7C28F}"/>
              </a:ext>
            </a:extLst>
          </p:cNvPr>
          <p:cNvSpPr txBox="1"/>
          <p:nvPr/>
        </p:nvSpPr>
        <p:spPr>
          <a:xfrm>
            <a:off x="9342462" y="1785025"/>
            <a:ext cx="230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F81BD"/>
              </a:buClr>
              <a:defRPr/>
            </a:pPr>
            <a:r>
              <a:rPr lang="en-US" sz="5400" b="1" dirty="0">
                <a:solidFill>
                  <a:srgbClr val="C00000"/>
                </a:solidFill>
                <a:latin typeface="Arial Black" panose="020B0A04020102020204" pitchFamily="34" charset="0"/>
              </a:rPr>
              <a:t>40%</a:t>
            </a:r>
            <a:endParaRPr lang="ru-RU" sz="5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1" name="Straight Arrow Connector 13">
            <a:extLst>
              <a:ext uri="{FF2B5EF4-FFF2-40B4-BE49-F238E27FC236}">
                <a16:creationId xmlns:a16="http://schemas.microsoft.com/office/drawing/2014/main" id="{AC779019-DD74-D3E7-8907-D1E8AE2C44EA}"/>
              </a:ext>
            </a:extLst>
          </p:cNvPr>
          <p:cNvCxnSpPr/>
          <p:nvPr/>
        </p:nvCxnSpPr>
        <p:spPr>
          <a:xfrm flipV="1">
            <a:off x="9048239" y="3232523"/>
            <a:ext cx="0" cy="738194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FCDB4A3-4E3F-BF9E-50BC-9A691797CD8E}"/>
              </a:ext>
            </a:extLst>
          </p:cNvPr>
          <p:cNvSpPr txBox="1"/>
          <p:nvPr/>
        </p:nvSpPr>
        <p:spPr>
          <a:xfrm>
            <a:off x="9342462" y="3160235"/>
            <a:ext cx="230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F81BD"/>
              </a:buClr>
              <a:defRPr/>
            </a:pPr>
            <a:r>
              <a:rPr lang="en-US" sz="5400" b="1" dirty="0">
                <a:solidFill>
                  <a:srgbClr val="C00000"/>
                </a:solidFill>
                <a:latin typeface="Arial Black" panose="020B0A04020102020204" pitchFamily="34" charset="0"/>
              </a:rPr>
              <a:t>63%</a:t>
            </a:r>
            <a:endParaRPr lang="ru-RU" sz="5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5" name="Straight Arrow Connector 17">
            <a:extLst>
              <a:ext uri="{FF2B5EF4-FFF2-40B4-BE49-F238E27FC236}">
                <a16:creationId xmlns:a16="http://schemas.microsoft.com/office/drawing/2014/main" id="{70CF5040-ED6E-B9DC-7C66-B5478865A2BA}"/>
              </a:ext>
            </a:extLst>
          </p:cNvPr>
          <p:cNvCxnSpPr/>
          <p:nvPr/>
        </p:nvCxnSpPr>
        <p:spPr>
          <a:xfrm flipV="1">
            <a:off x="9048239" y="4594477"/>
            <a:ext cx="0" cy="738194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858E922-CE8F-9272-EA33-3B96A00A41E8}"/>
              </a:ext>
            </a:extLst>
          </p:cNvPr>
          <p:cNvSpPr txBox="1"/>
          <p:nvPr/>
        </p:nvSpPr>
        <p:spPr>
          <a:xfrm>
            <a:off x="9342462" y="4522189"/>
            <a:ext cx="230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F81BD"/>
              </a:buClr>
              <a:defRPr/>
            </a:pPr>
            <a:r>
              <a:rPr lang="en-US" sz="5400" b="1" dirty="0">
                <a:solidFill>
                  <a:srgbClr val="C00000"/>
                </a:solidFill>
                <a:latin typeface="Arial Black" panose="020B0A04020102020204" pitchFamily="34" charset="0"/>
              </a:rPr>
              <a:t>8%</a:t>
            </a:r>
            <a:endParaRPr lang="ru-RU" sz="5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2" name="Graphic 55">
            <a:extLst>
              <a:ext uri="{FF2B5EF4-FFF2-40B4-BE49-F238E27FC236}">
                <a16:creationId xmlns:a16="http://schemas.microsoft.com/office/drawing/2014/main" id="{6C904984-B931-A137-7E04-73E68FF4E6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9063"/>
          <a:stretch/>
        </p:blipFill>
        <p:spPr>
          <a:xfrm>
            <a:off x="627831" y="3044828"/>
            <a:ext cx="995523" cy="817952"/>
          </a:xfrm>
          <a:prstGeom prst="rect">
            <a:avLst/>
          </a:prstGeom>
        </p:spPr>
      </p:pic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231384A-41EB-DD2A-0895-253264B2D7F5}"/>
              </a:ext>
            </a:extLst>
          </p:cNvPr>
          <p:cNvGrpSpPr/>
          <p:nvPr/>
        </p:nvGrpSpPr>
        <p:grpSpPr>
          <a:xfrm>
            <a:off x="700094" y="4455195"/>
            <a:ext cx="923260" cy="923330"/>
            <a:chOff x="4502871" y="2375846"/>
            <a:chExt cx="783139" cy="783198"/>
          </a:xfrm>
        </p:grpSpPr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3D77A43E-A9D4-B62D-7A40-427D9E3687EE}"/>
                </a:ext>
              </a:extLst>
            </p:cNvPr>
            <p:cNvSpPr/>
            <p:nvPr/>
          </p:nvSpPr>
          <p:spPr>
            <a:xfrm>
              <a:off x="4519815" y="2392873"/>
              <a:ext cx="749259" cy="749251"/>
            </a:xfrm>
            <a:custGeom>
              <a:avLst/>
              <a:gdLst>
                <a:gd name="connsiteX0" fmla="*/ 374514 w 749259"/>
                <a:gd name="connsiteY0" fmla="*/ 749141 h 749251"/>
                <a:gd name="connsiteX1" fmla="*/ 441 w 749259"/>
                <a:gd name="connsiteY1" fmla="*/ 392760 h 749251"/>
                <a:gd name="connsiteX2" fmla="*/ 356380 w 749259"/>
                <a:gd name="connsiteY2" fmla="*/ 442 h 749251"/>
                <a:gd name="connsiteX3" fmla="*/ 374735 w 749259"/>
                <a:gd name="connsiteY3" fmla="*/ 0 h 749251"/>
                <a:gd name="connsiteX4" fmla="*/ 748808 w 749259"/>
                <a:gd name="connsiteY4" fmla="*/ 356381 h 749251"/>
                <a:gd name="connsiteX5" fmla="*/ 392870 w 749259"/>
                <a:gd name="connsiteY5" fmla="*/ 748810 h 749251"/>
                <a:gd name="connsiteX6" fmla="*/ 374514 w 749259"/>
                <a:gd name="connsiteY6" fmla="*/ 749252 h 74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259" h="749251">
                  <a:moveTo>
                    <a:pt x="374514" y="749141"/>
                  </a:moveTo>
                  <a:cubicBezTo>
                    <a:pt x="174485" y="749141"/>
                    <a:pt x="10172" y="592568"/>
                    <a:pt x="441" y="392760"/>
                  </a:cubicBezTo>
                  <a:cubicBezTo>
                    <a:pt x="-9511" y="186539"/>
                    <a:pt x="150159" y="10505"/>
                    <a:pt x="356380" y="442"/>
                  </a:cubicBezTo>
                  <a:cubicBezTo>
                    <a:pt x="362462" y="111"/>
                    <a:pt x="368654" y="0"/>
                    <a:pt x="374735" y="0"/>
                  </a:cubicBezTo>
                  <a:cubicBezTo>
                    <a:pt x="574764" y="0"/>
                    <a:pt x="739078" y="156573"/>
                    <a:pt x="748808" y="356381"/>
                  </a:cubicBezTo>
                  <a:cubicBezTo>
                    <a:pt x="758871" y="562713"/>
                    <a:pt x="599201" y="738747"/>
                    <a:pt x="392870" y="748810"/>
                  </a:cubicBezTo>
                  <a:cubicBezTo>
                    <a:pt x="386788" y="749141"/>
                    <a:pt x="380596" y="749252"/>
                    <a:pt x="374514" y="749252"/>
                  </a:cubicBezTo>
                </a:path>
              </a:pathLst>
            </a:custGeom>
            <a:solidFill>
              <a:srgbClr val="FFFFFF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D4CE4795-2817-14B7-2EF1-8B68CCA1CED4}"/>
                </a:ext>
              </a:extLst>
            </p:cNvPr>
            <p:cNvSpPr/>
            <p:nvPr/>
          </p:nvSpPr>
          <p:spPr>
            <a:xfrm>
              <a:off x="4502871" y="2375846"/>
              <a:ext cx="783139" cy="783198"/>
            </a:xfrm>
            <a:custGeom>
              <a:avLst/>
              <a:gdLst>
                <a:gd name="connsiteX0" fmla="*/ 391681 w 783139"/>
                <a:gd name="connsiteY0" fmla="*/ 33946 h 783198"/>
                <a:gd name="connsiteX1" fmla="*/ 637488 w 783139"/>
                <a:gd name="connsiteY1" fmla="*/ 132579 h 783198"/>
                <a:gd name="connsiteX2" fmla="*/ 748725 w 783139"/>
                <a:gd name="connsiteY2" fmla="*/ 374073 h 783198"/>
                <a:gd name="connsiteX3" fmla="*/ 656064 w 783139"/>
                <a:gd name="connsiteY3" fmla="*/ 631380 h 783198"/>
                <a:gd name="connsiteX4" fmla="*/ 408930 w 783139"/>
                <a:gd name="connsiteY4" fmla="*/ 748588 h 783198"/>
                <a:gd name="connsiteX5" fmla="*/ 391460 w 783139"/>
                <a:gd name="connsiteY5" fmla="*/ 749031 h 783198"/>
                <a:gd name="connsiteX6" fmla="*/ 145542 w 783139"/>
                <a:gd name="connsiteY6" fmla="*/ 650398 h 783198"/>
                <a:gd name="connsiteX7" fmla="*/ 34304 w 783139"/>
                <a:gd name="connsiteY7" fmla="*/ 408904 h 783198"/>
                <a:gd name="connsiteX8" fmla="*/ 126966 w 783139"/>
                <a:gd name="connsiteY8" fmla="*/ 151597 h 783198"/>
                <a:gd name="connsiteX9" fmla="*/ 374099 w 783139"/>
                <a:gd name="connsiteY9" fmla="*/ 34389 h 783198"/>
                <a:gd name="connsiteX10" fmla="*/ 391570 w 783139"/>
                <a:gd name="connsiteY10" fmla="*/ 33946 h 783198"/>
                <a:gd name="connsiteX11" fmla="*/ 391570 w 783139"/>
                <a:gd name="connsiteY11" fmla="*/ 0 h 783198"/>
                <a:gd name="connsiteX12" fmla="*/ 372441 w 783139"/>
                <a:gd name="connsiteY12" fmla="*/ 442 h 783198"/>
                <a:gd name="connsiteX13" fmla="*/ 469 w 783139"/>
                <a:gd name="connsiteY13" fmla="*/ 410673 h 783198"/>
                <a:gd name="connsiteX14" fmla="*/ 391460 w 783139"/>
                <a:gd name="connsiteY14" fmla="*/ 783198 h 783198"/>
                <a:gd name="connsiteX15" fmla="*/ 410589 w 783139"/>
                <a:gd name="connsiteY15" fmla="*/ 782756 h 783198"/>
                <a:gd name="connsiteX16" fmla="*/ 782672 w 783139"/>
                <a:gd name="connsiteY16" fmla="*/ 372636 h 783198"/>
                <a:gd name="connsiteX17" fmla="*/ 391681 w 783139"/>
                <a:gd name="connsiteY17" fmla="*/ 0 h 78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139" h="783198">
                  <a:moveTo>
                    <a:pt x="391681" y="33946"/>
                  </a:moveTo>
                  <a:cubicBezTo>
                    <a:pt x="483236" y="33946"/>
                    <a:pt x="570479" y="68998"/>
                    <a:pt x="637488" y="132579"/>
                  </a:cubicBezTo>
                  <a:cubicBezTo>
                    <a:pt x="704717" y="196380"/>
                    <a:pt x="744302" y="282186"/>
                    <a:pt x="748725" y="374073"/>
                  </a:cubicBezTo>
                  <a:cubicBezTo>
                    <a:pt x="753369" y="469056"/>
                    <a:pt x="720418" y="560391"/>
                    <a:pt x="656064" y="631380"/>
                  </a:cubicBezTo>
                  <a:cubicBezTo>
                    <a:pt x="591710" y="702368"/>
                    <a:pt x="503914" y="743944"/>
                    <a:pt x="408930" y="748588"/>
                  </a:cubicBezTo>
                  <a:cubicBezTo>
                    <a:pt x="403180" y="748920"/>
                    <a:pt x="397209" y="749031"/>
                    <a:pt x="391460" y="749031"/>
                  </a:cubicBezTo>
                  <a:cubicBezTo>
                    <a:pt x="299904" y="749031"/>
                    <a:pt x="212661" y="713979"/>
                    <a:pt x="145542" y="650398"/>
                  </a:cubicBezTo>
                  <a:cubicBezTo>
                    <a:pt x="78313" y="586597"/>
                    <a:pt x="38838" y="500791"/>
                    <a:pt x="34304" y="408904"/>
                  </a:cubicBezTo>
                  <a:cubicBezTo>
                    <a:pt x="29660" y="313921"/>
                    <a:pt x="62611" y="222476"/>
                    <a:pt x="126966" y="151597"/>
                  </a:cubicBezTo>
                  <a:cubicBezTo>
                    <a:pt x="191320" y="80609"/>
                    <a:pt x="279116" y="39033"/>
                    <a:pt x="374099" y="34389"/>
                  </a:cubicBezTo>
                  <a:cubicBezTo>
                    <a:pt x="379960" y="34057"/>
                    <a:pt x="385820" y="33946"/>
                    <a:pt x="391570" y="33946"/>
                  </a:cubicBezTo>
                  <a:moveTo>
                    <a:pt x="391570" y="0"/>
                  </a:moveTo>
                  <a:cubicBezTo>
                    <a:pt x="385267" y="0"/>
                    <a:pt x="378854" y="111"/>
                    <a:pt x="372441" y="442"/>
                  </a:cubicBezTo>
                  <a:cubicBezTo>
                    <a:pt x="157374" y="10947"/>
                    <a:pt x="-10036" y="195495"/>
                    <a:pt x="469" y="410673"/>
                  </a:cubicBezTo>
                  <a:cubicBezTo>
                    <a:pt x="10641" y="619327"/>
                    <a:pt x="184685" y="783198"/>
                    <a:pt x="391460" y="783198"/>
                  </a:cubicBezTo>
                  <a:cubicBezTo>
                    <a:pt x="397762" y="783198"/>
                    <a:pt x="404176" y="783088"/>
                    <a:pt x="410589" y="782756"/>
                  </a:cubicBezTo>
                  <a:cubicBezTo>
                    <a:pt x="625656" y="772251"/>
                    <a:pt x="793176" y="587703"/>
                    <a:pt x="782672" y="372636"/>
                  </a:cubicBezTo>
                  <a:cubicBezTo>
                    <a:pt x="772499" y="163761"/>
                    <a:pt x="598455" y="0"/>
                    <a:pt x="391681" y="0"/>
                  </a:cubicBezTo>
                </a:path>
              </a:pathLst>
            </a:custGeom>
            <a:solidFill>
              <a:srgbClr val="C00000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6995E30E-83B4-A929-3C90-D21DC9FA0475}"/>
                </a:ext>
              </a:extLst>
            </p:cNvPr>
            <p:cNvSpPr/>
            <p:nvPr/>
          </p:nvSpPr>
          <p:spPr>
            <a:xfrm>
              <a:off x="4624337" y="2823342"/>
              <a:ext cx="138316" cy="146840"/>
            </a:xfrm>
            <a:custGeom>
              <a:avLst/>
              <a:gdLst>
                <a:gd name="connsiteX0" fmla="*/ 128898 w 138316"/>
                <a:gd name="connsiteY0" fmla="*/ 121518 h 146840"/>
                <a:gd name="connsiteX1" fmla="*/ 25622 w 138316"/>
                <a:gd name="connsiteY1" fmla="*/ 10834 h 146840"/>
                <a:gd name="connsiteX2" fmla="*/ 10805 w 138316"/>
                <a:gd name="connsiteY2" fmla="*/ 218 h 146840"/>
                <a:gd name="connsiteX3" fmla="*/ 190 w 138316"/>
                <a:gd name="connsiteY3" fmla="*/ 15035 h 146840"/>
                <a:gd name="connsiteX4" fmla="*/ 121601 w 138316"/>
                <a:gd name="connsiteY4" fmla="*/ 146287 h 146840"/>
                <a:gd name="connsiteX5" fmla="*/ 125360 w 138316"/>
                <a:gd name="connsiteY5" fmla="*/ 146840 h 146840"/>
                <a:gd name="connsiteX6" fmla="*/ 137744 w 138316"/>
                <a:gd name="connsiteY6" fmla="*/ 137662 h 146840"/>
                <a:gd name="connsiteX7" fmla="*/ 129120 w 138316"/>
                <a:gd name="connsiteY7" fmla="*/ 121518 h 14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16" h="146840">
                  <a:moveTo>
                    <a:pt x="128898" y="121518"/>
                  </a:moveTo>
                  <a:cubicBezTo>
                    <a:pt x="41102" y="95202"/>
                    <a:pt x="26285" y="14482"/>
                    <a:pt x="25622" y="10834"/>
                  </a:cubicBezTo>
                  <a:cubicBezTo>
                    <a:pt x="24406" y="3757"/>
                    <a:pt x="17882" y="-1108"/>
                    <a:pt x="10805" y="218"/>
                  </a:cubicBezTo>
                  <a:cubicBezTo>
                    <a:pt x="3728" y="1324"/>
                    <a:pt x="-1026" y="8069"/>
                    <a:pt x="190" y="15035"/>
                  </a:cubicBezTo>
                  <a:cubicBezTo>
                    <a:pt x="853" y="19127"/>
                    <a:pt x="17771" y="115216"/>
                    <a:pt x="121601" y="146287"/>
                  </a:cubicBezTo>
                  <a:cubicBezTo>
                    <a:pt x="122817" y="146619"/>
                    <a:pt x="124033" y="146840"/>
                    <a:pt x="125360" y="146840"/>
                  </a:cubicBezTo>
                  <a:cubicBezTo>
                    <a:pt x="130889" y="146840"/>
                    <a:pt x="136086" y="143191"/>
                    <a:pt x="137744" y="137662"/>
                  </a:cubicBezTo>
                  <a:cubicBezTo>
                    <a:pt x="139845" y="130807"/>
                    <a:pt x="135975" y="123619"/>
                    <a:pt x="129120" y="121518"/>
                  </a:cubicBezTo>
                </a:path>
              </a:pathLst>
            </a:custGeom>
            <a:solidFill>
              <a:srgbClr val="C00000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01B7793C-EE7A-5EF7-168B-008D3CF32B11}"/>
                </a:ext>
              </a:extLst>
            </p:cNvPr>
            <p:cNvSpPr/>
            <p:nvPr/>
          </p:nvSpPr>
          <p:spPr>
            <a:xfrm>
              <a:off x="4909210" y="2476965"/>
              <a:ext cx="101888" cy="177644"/>
            </a:xfrm>
            <a:custGeom>
              <a:avLst/>
              <a:gdLst>
                <a:gd name="connsiteX0" fmla="*/ 3806 w 101888"/>
                <a:gd name="connsiteY0" fmla="*/ 176864 h 177644"/>
                <a:gd name="connsiteX1" fmla="*/ 99232 w 101888"/>
                <a:gd name="connsiteY1" fmla="*/ 90173 h 177644"/>
                <a:gd name="connsiteX2" fmla="*/ 98015 w 101888"/>
                <a:gd name="connsiteY2" fmla="*/ 86193 h 177644"/>
                <a:gd name="connsiteX3" fmla="*/ 57656 w 101888"/>
                <a:gd name="connsiteY3" fmla="*/ 79448 h 177644"/>
                <a:gd name="connsiteX4" fmla="*/ 56218 w 101888"/>
                <a:gd name="connsiteY4" fmla="*/ 75799 h 177644"/>
                <a:gd name="connsiteX5" fmla="*/ 101443 w 101888"/>
                <a:gd name="connsiteY5" fmla="*/ 12771 h 177644"/>
                <a:gd name="connsiteX6" fmla="*/ 100116 w 101888"/>
                <a:gd name="connsiteY6" fmla="*/ 9233 h 177644"/>
                <a:gd name="connsiteX7" fmla="*/ 60199 w 101888"/>
                <a:gd name="connsiteY7" fmla="*/ 55 h 177644"/>
                <a:gd name="connsiteX8" fmla="*/ 57545 w 101888"/>
                <a:gd name="connsiteY8" fmla="*/ 1382 h 177644"/>
                <a:gd name="connsiteX9" fmla="*/ 9224 w 101888"/>
                <a:gd name="connsiteY9" fmla="*/ 96476 h 177644"/>
                <a:gd name="connsiteX10" fmla="*/ 11214 w 101888"/>
                <a:gd name="connsiteY10" fmla="*/ 99793 h 177644"/>
                <a:gd name="connsiteX11" fmla="*/ 41843 w 101888"/>
                <a:gd name="connsiteY11" fmla="*/ 100125 h 177644"/>
                <a:gd name="connsiteX12" fmla="*/ 43834 w 101888"/>
                <a:gd name="connsiteY12" fmla="*/ 103663 h 177644"/>
                <a:gd name="connsiteX13" fmla="*/ 378 w 101888"/>
                <a:gd name="connsiteY13" fmla="*/ 174099 h 177644"/>
                <a:gd name="connsiteX14" fmla="*/ 3916 w 101888"/>
                <a:gd name="connsiteY14" fmla="*/ 176974 h 17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888" h="177644">
                  <a:moveTo>
                    <a:pt x="3806" y="176864"/>
                  </a:moveTo>
                  <a:lnTo>
                    <a:pt x="99232" y="90173"/>
                  </a:lnTo>
                  <a:cubicBezTo>
                    <a:pt x="100669" y="88847"/>
                    <a:pt x="99895" y="86524"/>
                    <a:pt x="98015" y="86193"/>
                  </a:cubicBezTo>
                  <a:lnTo>
                    <a:pt x="57656" y="79448"/>
                  </a:lnTo>
                  <a:cubicBezTo>
                    <a:pt x="55997" y="79116"/>
                    <a:pt x="55223" y="77236"/>
                    <a:pt x="56218" y="75799"/>
                  </a:cubicBezTo>
                  <a:lnTo>
                    <a:pt x="101443" y="12771"/>
                  </a:lnTo>
                  <a:cubicBezTo>
                    <a:pt x="102438" y="11444"/>
                    <a:pt x="101664" y="9565"/>
                    <a:pt x="100116" y="9233"/>
                  </a:cubicBezTo>
                  <a:lnTo>
                    <a:pt x="60199" y="55"/>
                  </a:lnTo>
                  <a:cubicBezTo>
                    <a:pt x="59093" y="-166"/>
                    <a:pt x="57987" y="276"/>
                    <a:pt x="57545" y="1382"/>
                  </a:cubicBezTo>
                  <a:cubicBezTo>
                    <a:pt x="52348" y="13877"/>
                    <a:pt x="17406" y="80664"/>
                    <a:pt x="9224" y="96476"/>
                  </a:cubicBezTo>
                  <a:cubicBezTo>
                    <a:pt x="8450" y="98024"/>
                    <a:pt x="9556" y="99793"/>
                    <a:pt x="11214" y="99793"/>
                  </a:cubicBezTo>
                  <a:lnTo>
                    <a:pt x="41843" y="100125"/>
                  </a:lnTo>
                  <a:cubicBezTo>
                    <a:pt x="43613" y="100125"/>
                    <a:pt x="44718" y="102115"/>
                    <a:pt x="43834" y="103663"/>
                  </a:cubicBezTo>
                  <a:lnTo>
                    <a:pt x="378" y="174099"/>
                  </a:lnTo>
                  <a:cubicBezTo>
                    <a:pt x="-1059" y="176421"/>
                    <a:pt x="1926" y="178854"/>
                    <a:pt x="3916" y="176974"/>
                  </a:cubicBezTo>
                </a:path>
              </a:pathLst>
            </a:custGeom>
            <a:solidFill>
              <a:srgbClr val="C00000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8101142F-60EA-DE23-B85E-A7881BB93E3B}"/>
                </a:ext>
              </a:extLst>
            </p:cNvPr>
            <p:cNvSpPr/>
            <p:nvPr/>
          </p:nvSpPr>
          <p:spPr>
            <a:xfrm>
              <a:off x="4950870" y="2724341"/>
              <a:ext cx="191479" cy="79473"/>
            </a:xfrm>
            <a:custGeom>
              <a:avLst/>
              <a:gdLst>
                <a:gd name="connsiteX0" fmla="*/ 112969 w 191479"/>
                <a:gd name="connsiteY0" fmla="*/ 35086 h 79473"/>
                <a:gd name="connsiteX1" fmla="*/ 188381 w 191479"/>
                <a:gd name="connsiteY1" fmla="*/ 43711 h 79473"/>
                <a:gd name="connsiteX2" fmla="*/ 191367 w 191479"/>
                <a:gd name="connsiteY2" fmla="*/ 40172 h 79473"/>
                <a:gd name="connsiteX3" fmla="*/ 180309 w 191479"/>
                <a:gd name="connsiteY3" fmla="*/ 2024 h 79473"/>
                <a:gd name="connsiteX4" fmla="*/ 177324 w 191479"/>
                <a:gd name="connsiteY4" fmla="*/ 34 h 79473"/>
                <a:gd name="connsiteX5" fmla="*/ 72057 w 191479"/>
                <a:gd name="connsiteY5" fmla="*/ 4015 h 79473"/>
                <a:gd name="connsiteX6" fmla="*/ 69735 w 191479"/>
                <a:gd name="connsiteY6" fmla="*/ 8216 h 79473"/>
                <a:gd name="connsiteX7" fmla="*/ 83557 w 191479"/>
                <a:gd name="connsiteY7" fmla="*/ 33538 h 79473"/>
                <a:gd name="connsiteX8" fmla="*/ 81013 w 191479"/>
                <a:gd name="connsiteY8" fmla="*/ 37740 h 79473"/>
                <a:gd name="connsiteX9" fmla="*/ 2948 w 191479"/>
                <a:gd name="connsiteY9" fmla="*/ 34201 h 79473"/>
                <a:gd name="connsiteX10" fmla="*/ 1953 w 191479"/>
                <a:gd name="connsiteY10" fmla="*/ 39619 h 79473"/>
                <a:gd name="connsiteX11" fmla="*/ 119604 w 191479"/>
                <a:gd name="connsiteY11" fmla="*/ 79316 h 79473"/>
                <a:gd name="connsiteX12" fmla="*/ 123142 w 191479"/>
                <a:gd name="connsiteY12" fmla="*/ 75667 h 79473"/>
                <a:gd name="connsiteX13" fmla="*/ 110094 w 191479"/>
                <a:gd name="connsiteY13" fmla="*/ 38956 h 79473"/>
                <a:gd name="connsiteX14" fmla="*/ 113080 w 191479"/>
                <a:gd name="connsiteY14" fmla="*/ 35197 h 7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479" h="79473">
                  <a:moveTo>
                    <a:pt x="112969" y="35086"/>
                  </a:moveTo>
                  <a:lnTo>
                    <a:pt x="188381" y="43711"/>
                  </a:lnTo>
                  <a:cubicBezTo>
                    <a:pt x="190371" y="43932"/>
                    <a:pt x="191919" y="42052"/>
                    <a:pt x="191367" y="40172"/>
                  </a:cubicBezTo>
                  <a:lnTo>
                    <a:pt x="180309" y="2024"/>
                  </a:lnTo>
                  <a:cubicBezTo>
                    <a:pt x="179977" y="697"/>
                    <a:pt x="178761" y="-187"/>
                    <a:pt x="177324" y="34"/>
                  </a:cubicBezTo>
                  <a:cubicBezTo>
                    <a:pt x="162949" y="1582"/>
                    <a:pt x="90965" y="3462"/>
                    <a:pt x="72057" y="4015"/>
                  </a:cubicBezTo>
                  <a:cubicBezTo>
                    <a:pt x="69956" y="4015"/>
                    <a:pt x="68740" y="6337"/>
                    <a:pt x="69735" y="8216"/>
                  </a:cubicBezTo>
                  <a:lnTo>
                    <a:pt x="83557" y="33538"/>
                  </a:lnTo>
                  <a:cubicBezTo>
                    <a:pt x="84662" y="35418"/>
                    <a:pt x="83114" y="37850"/>
                    <a:pt x="81013" y="37740"/>
                  </a:cubicBezTo>
                  <a:lnTo>
                    <a:pt x="2948" y="34201"/>
                  </a:lnTo>
                  <a:cubicBezTo>
                    <a:pt x="-369" y="34091"/>
                    <a:pt x="-1143" y="38624"/>
                    <a:pt x="1953" y="39619"/>
                  </a:cubicBezTo>
                  <a:lnTo>
                    <a:pt x="119604" y="79316"/>
                  </a:lnTo>
                  <a:cubicBezTo>
                    <a:pt x="121815" y="80090"/>
                    <a:pt x="123916" y="77878"/>
                    <a:pt x="123142" y="75667"/>
                  </a:cubicBezTo>
                  <a:lnTo>
                    <a:pt x="110094" y="38956"/>
                  </a:lnTo>
                  <a:cubicBezTo>
                    <a:pt x="109431" y="36966"/>
                    <a:pt x="110979" y="34975"/>
                    <a:pt x="113080" y="35197"/>
                  </a:cubicBezTo>
                </a:path>
              </a:pathLst>
            </a:custGeom>
            <a:solidFill>
              <a:srgbClr val="C00000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D5753A06-C8D1-2CB1-66E5-D84E765FAD73}"/>
                </a:ext>
              </a:extLst>
            </p:cNvPr>
            <p:cNvSpPr/>
            <p:nvPr/>
          </p:nvSpPr>
          <p:spPr>
            <a:xfrm>
              <a:off x="4573682" y="2576328"/>
              <a:ext cx="669066" cy="473135"/>
            </a:xfrm>
            <a:custGeom>
              <a:avLst/>
              <a:gdLst>
                <a:gd name="connsiteX0" fmla="*/ 668956 w 669066"/>
                <a:gd name="connsiteY0" fmla="*/ 369085 h 473135"/>
                <a:gd name="connsiteX1" fmla="*/ 662432 w 669066"/>
                <a:gd name="connsiteY1" fmla="*/ 367095 h 473135"/>
                <a:gd name="connsiteX2" fmla="*/ 562031 w 669066"/>
                <a:gd name="connsiteY2" fmla="*/ 367095 h 473135"/>
                <a:gd name="connsiteX3" fmla="*/ 545113 w 669066"/>
                <a:gd name="connsiteY3" fmla="*/ 337903 h 473135"/>
                <a:gd name="connsiteX4" fmla="*/ 533171 w 669066"/>
                <a:gd name="connsiteY4" fmla="*/ 331490 h 473135"/>
                <a:gd name="connsiteX5" fmla="*/ 522003 w 669066"/>
                <a:gd name="connsiteY5" fmla="*/ 339119 h 473135"/>
                <a:gd name="connsiteX6" fmla="*/ 497677 w 669066"/>
                <a:gd name="connsiteY6" fmla="*/ 393301 h 473135"/>
                <a:gd name="connsiteX7" fmla="*/ 470365 w 669066"/>
                <a:gd name="connsiteY7" fmla="*/ 266583 h 473135"/>
                <a:gd name="connsiteX8" fmla="*/ 457649 w 669066"/>
                <a:gd name="connsiteY8" fmla="*/ 256299 h 473135"/>
                <a:gd name="connsiteX9" fmla="*/ 457649 w 669066"/>
                <a:gd name="connsiteY9" fmla="*/ 256299 h 473135"/>
                <a:gd name="connsiteX10" fmla="*/ 444933 w 669066"/>
                <a:gd name="connsiteY10" fmla="*/ 266472 h 473135"/>
                <a:gd name="connsiteX11" fmla="*/ 425693 w 669066"/>
                <a:gd name="connsiteY11" fmla="*/ 352278 h 473135"/>
                <a:gd name="connsiteX12" fmla="*/ 357468 w 669066"/>
                <a:gd name="connsiteY12" fmla="*/ 352278 h 473135"/>
                <a:gd name="connsiteX13" fmla="*/ 308042 w 669066"/>
                <a:gd name="connsiteY13" fmla="*/ 199353 h 473135"/>
                <a:gd name="connsiteX14" fmla="*/ 328719 w 669066"/>
                <a:gd name="connsiteY14" fmla="*/ 196810 h 473135"/>
                <a:gd name="connsiteX15" fmla="*/ 347738 w 669066"/>
                <a:gd name="connsiteY15" fmla="*/ 178455 h 473135"/>
                <a:gd name="connsiteX16" fmla="*/ 347406 w 669066"/>
                <a:gd name="connsiteY16" fmla="*/ 134557 h 473135"/>
                <a:gd name="connsiteX17" fmla="*/ 326397 w 669066"/>
                <a:gd name="connsiteY17" fmla="*/ 118413 h 473135"/>
                <a:gd name="connsiteX18" fmla="*/ 286369 w 669066"/>
                <a:gd name="connsiteY18" fmla="*/ 118413 h 473135"/>
                <a:gd name="connsiteX19" fmla="*/ 295104 w 669066"/>
                <a:gd name="connsiteY19" fmla="*/ 32165 h 473135"/>
                <a:gd name="connsiteX20" fmla="*/ 281504 w 669066"/>
                <a:gd name="connsiteY20" fmla="*/ 9718 h 473135"/>
                <a:gd name="connsiteX21" fmla="*/ 261379 w 669066"/>
                <a:gd name="connsiteY21" fmla="*/ 4079 h 473135"/>
                <a:gd name="connsiteX22" fmla="*/ 245125 w 669066"/>
                <a:gd name="connsiteY22" fmla="*/ 3194 h 473135"/>
                <a:gd name="connsiteX23" fmla="*/ 224779 w 669066"/>
                <a:gd name="connsiteY23" fmla="*/ 20333 h 473135"/>
                <a:gd name="connsiteX24" fmla="*/ 218476 w 669066"/>
                <a:gd name="connsiteY24" fmla="*/ 54611 h 473135"/>
                <a:gd name="connsiteX25" fmla="*/ 204765 w 669066"/>
                <a:gd name="connsiteY25" fmla="*/ 53063 h 473135"/>
                <a:gd name="connsiteX26" fmla="*/ 204765 w 669066"/>
                <a:gd name="connsiteY26" fmla="*/ 21660 h 473135"/>
                <a:gd name="connsiteX27" fmla="*/ 185304 w 669066"/>
                <a:gd name="connsiteY27" fmla="*/ 541 h 473135"/>
                <a:gd name="connsiteX28" fmla="*/ 164737 w 669066"/>
                <a:gd name="connsiteY28" fmla="*/ 209 h 473135"/>
                <a:gd name="connsiteX29" fmla="*/ 148704 w 669066"/>
                <a:gd name="connsiteY29" fmla="*/ 2531 h 473135"/>
                <a:gd name="connsiteX30" fmla="*/ 131454 w 669066"/>
                <a:gd name="connsiteY30" fmla="*/ 22877 h 473135"/>
                <a:gd name="connsiteX31" fmla="*/ 129132 w 669066"/>
                <a:gd name="connsiteY31" fmla="*/ 72303 h 473135"/>
                <a:gd name="connsiteX32" fmla="*/ 105912 w 669066"/>
                <a:gd name="connsiteY32" fmla="*/ 100058 h 473135"/>
                <a:gd name="connsiteX33" fmla="*/ 101820 w 669066"/>
                <a:gd name="connsiteY33" fmla="*/ 86015 h 473135"/>
                <a:gd name="connsiteX34" fmla="*/ 78821 w 669066"/>
                <a:gd name="connsiteY34" fmla="*/ 70202 h 473135"/>
                <a:gd name="connsiteX35" fmla="*/ 58807 w 669066"/>
                <a:gd name="connsiteY35" fmla="*/ 74073 h 473135"/>
                <a:gd name="connsiteX36" fmla="*/ 46975 w 669066"/>
                <a:gd name="connsiteY36" fmla="*/ 78938 h 473135"/>
                <a:gd name="connsiteX37" fmla="*/ 33928 w 669066"/>
                <a:gd name="connsiteY37" fmla="*/ 102269 h 473135"/>
                <a:gd name="connsiteX38" fmla="*/ 39678 w 669066"/>
                <a:gd name="connsiteY38" fmla="*/ 147273 h 473135"/>
                <a:gd name="connsiteX39" fmla="*/ 13803 w 669066"/>
                <a:gd name="connsiteY39" fmla="*/ 321096 h 473135"/>
                <a:gd name="connsiteX40" fmla="*/ 263370 w 669066"/>
                <a:gd name="connsiteY40" fmla="*/ 472361 h 473135"/>
                <a:gd name="connsiteX41" fmla="*/ 275533 w 669066"/>
                <a:gd name="connsiteY41" fmla="*/ 473135 h 473135"/>
                <a:gd name="connsiteX42" fmla="*/ 340550 w 669066"/>
                <a:gd name="connsiteY42" fmla="*/ 435872 h 473135"/>
                <a:gd name="connsiteX43" fmla="*/ 354593 w 669066"/>
                <a:gd name="connsiteY43" fmla="*/ 378594 h 473135"/>
                <a:gd name="connsiteX44" fmla="*/ 436087 w 669066"/>
                <a:gd name="connsiteY44" fmla="*/ 378594 h 473135"/>
                <a:gd name="connsiteX45" fmla="*/ 448803 w 669066"/>
                <a:gd name="connsiteY45" fmla="*/ 368422 h 473135"/>
                <a:gd name="connsiteX46" fmla="*/ 457317 w 669066"/>
                <a:gd name="connsiteY46" fmla="*/ 330273 h 473135"/>
                <a:gd name="connsiteX47" fmla="*/ 480538 w 669066"/>
                <a:gd name="connsiteY47" fmla="*/ 437862 h 473135"/>
                <a:gd name="connsiteX48" fmla="*/ 491927 w 669066"/>
                <a:gd name="connsiteY48" fmla="*/ 448035 h 473135"/>
                <a:gd name="connsiteX49" fmla="*/ 493254 w 669066"/>
                <a:gd name="connsiteY49" fmla="*/ 448035 h 473135"/>
                <a:gd name="connsiteX50" fmla="*/ 505196 w 669066"/>
                <a:gd name="connsiteY50" fmla="*/ 440295 h 473135"/>
                <a:gd name="connsiteX51" fmla="*/ 535382 w 669066"/>
                <a:gd name="connsiteY51" fmla="*/ 373066 h 473135"/>
                <a:gd name="connsiteX52" fmla="*/ 543344 w 669066"/>
                <a:gd name="connsiteY52" fmla="*/ 386777 h 473135"/>
                <a:gd name="connsiteX53" fmla="*/ 554622 w 669066"/>
                <a:gd name="connsiteY53" fmla="*/ 393301 h 473135"/>
                <a:gd name="connsiteX54" fmla="*/ 655909 w 669066"/>
                <a:gd name="connsiteY54" fmla="*/ 393301 h 473135"/>
                <a:gd name="connsiteX55" fmla="*/ 669067 w 669066"/>
                <a:gd name="connsiteY55" fmla="*/ 369196 h 473135"/>
                <a:gd name="connsiteX56" fmla="*/ 316335 w 669066"/>
                <a:gd name="connsiteY56" fmla="*/ 426805 h 473135"/>
                <a:gd name="connsiteX57" fmla="*/ 267129 w 669066"/>
                <a:gd name="connsiteY57" fmla="*/ 446819 h 473135"/>
                <a:gd name="connsiteX58" fmla="*/ 37798 w 669066"/>
                <a:gd name="connsiteY58" fmla="*/ 311255 h 473135"/>
                <a:gd name="connsiteX59" fmla="*/ 62566 w 669066"/>
                <a:gd name="connsiteY59" fmla="*/ 160763 h 473135"/>
                <a:gd name="connsiteX60" fmla="*/ 66215 w 669066"/>
                <a:gd name="connsiteY60" fmla="*/ 150037 h 473135"/>
                <a:gd name="connsiteX61" fmla="*/ 60023 w 669066"/>
                <a:gd name="connsiteY61" fmla="*/ 101606 h 473135"/>
                <a:gd name="connsiteX62" fmla="*/ 67763 w 669066"/>
                <a:gd name="connsiteY62" fmla="*/ 98509 h 473135"/>
                <a:gd name="connsiteX63" fmla="*/ 77936 w 669066"/>
                <a:gd name="connsiteY63" fmla="*/ 96409 h 473135"/>
                <a:gd name="connsiteX64" fmla="*/ 89215 w 669066"/>
                <a:gd name="connsiteY64" fmla="*/ 134667 h 473135"/>
                <a:gd name="connsiteX65" fmla="*/ 100162 w 669066"/>
                <a:gd name="connsiteY65" fmla="*/ 143845 h 473135"/>
                <a:gd name="connsiteX66" fmla="*/ 112878 w 669066"/>
                <a:gd name="connsiteY66" fmla="*/ 137432 h 473135"/>
                <a:gd name="connsiteX67" fmla="*/ 150473 w 669066"/>
                <a:gd name="connsiteY67" fmla="*/ 87784 h 473135"/>
                <a:gd name="connsiteX68" fmla="*/ 154786 w 669066"/>
                <a:gd name="connsiteY68" fmla="*/ 78717 h 473135"/>
                <a:gd name="connsiteX69" fmla="*/ 157218 w 669066"/>
                <a:gd name="connsiteY69" fmla="*/ 27300 h 473135"/>
                <a:gd name="connsiteX70" fmla="*/ 166949 w 669066"/>
                <a:gd name="connsiteY70" fmla="*/ 26083 h 473135"/>
                <a:gd name="connsiteX71" fmla="*/ 179112 w 669066"/>
                <a:gd name="connsiteY71" fmla="*/ 26083 h 473135"/>
                <a:gd name="connsiteX72" fmla="*/ 179112 w 669066"/>
                <a:gd name="connsiteY72" fmla="*/ 64674 h 473135"/>
                <a:gd name="connsiteX73" fmla="*/ 190501 w 669066"/>
                <a:gd name="connsiteY73" fmla="*/ 77611 h 473135"/>
                <a:gd name="connsiteX74" fmla="*/ 227654 w 669066"/>
                <a:gd name="connsiteY74" fmla="*/ 81702 h 473135"/>
                <a:gd name="connsiteX75" fmla="*/ 241808 w 669066"/>
                <a:gd name="connsiteY75" fmla="*/ 71198 h 473135"/>
                <a:gd name="connsiteX76" fmla="*/ 249658 w 669066"/>
                <a:gd name="connsiteY76" fmla="*/ 29179 h 473135"/>
                <a:gd name="connsiteX77" fmla="*/ 258173 w 669066"/>
                <a:gd name="connsiteY77" fmla="*/ 29843 h 473135"/>
                <a:gd name="connsiteX78" fmla="*/ 269230 w 669066"/>
                <a:gd name="connsiteY78" fmla="*/ 32828 h 473135"/>
                <a:gd name="connsiteX79" fmla="*/ 259389 w 669066"/>
                <a:gd name="connsiteY79" fmla="*/ 130244 h 473135"/>
                <a:gd name="connsiteX80" fmla="*/ 262706 w 669066"/>
                <a:gd name="connsiteY80" fmla="*/ 140196 h 473135"/>
                <a:gd name="connsiteX81" fmla="*/ 272326 w 669066"/>
                <a:gd name="connsiteY81" fmla="*/ 144508 h 473135"/>
                <a:gd name="connsiteX82" fmla="*/ 323190 w 669066"/>
                <a:gd name="connsiteY82" fmla="*/ 144508 h 473135"/>
                <a:gd name="connsiteX83" fmla="*/ 322748 w 669066"/>
                <a:gd name="connsiteY83" fmla="*/ 171820 h 473135"/>
                <a:gd name="connsiteX84" fmla="*/ 271773 w 669066"/>
                <a:gd name="connsiteY84" fmla="*/ 178234 h 473135"/>
                <a:gd name="connsiteX85" fmla="*/ 260605 w 669066"/>
                <a:gd name="connsiteY85" fmla="*/ 188738 h 473135"/>
                <a:gd name="connsiteX86" fmla="*/ 267240 w 669066"/>
                <a:gd name="connsiteY86" fmla="*/ 202449 h 473135"/>
                <a:gd name="connsiteX87" fmla="*/ 316445 w 669066"/>
                <a:gd name="connsiteY87" fmla="*/ 427026 h 47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669066" h="473135">
                  <a:moveTo>
                    <a:pt x="668956" y="369085"/>
                  </a:moveTo>
                  <a:cubicBezTo>
                    <a:pt x="667077" y="367979"/>
                    <a:pt x="664865" y="367095"/>
                    <a:pt x="662432" y="367095"/>
                  </a:cubicBezTo>
                  <a:lnTo>
                    <a:pt x="562031" y="367095"/>
                  </a:lnTo>
                  <a:lnTo>
                    <a:pt x="545113" y="337903"/>
                  </a:lnTo>
                  <a:cubicBezTo>
                    <a:pt x="542680" y="333701"/>
                    <a:pt x="538147" y="331269"/>
                    <a:pt x="533171" y="331490"/>
                  </a:cubicBezTo>
                  <a:cubicBezTo>
                    <a:pt x="528306" y="331711"/>
                    <a:pt x="523993" y="334696"/>
                    <a:pt x="522003" y="339119"/>
                  </a:cubicBezTo>
                  <a:lnTo>
                    <a:pt x="497677" y="393301"/>
                  </a:lnTo>
                  <a:lnTo>
                    <a:pt x="470365" y="266583"/>
                  </a:lnTo>
                  <a:cubicBezTo>
                    <a:pt x="469038" y="260612"/>
                    <a:pt x="463841" y="256299"/>
                    <a:pt x="457649" y="256299"/>
                  </a:cubicBezTo>
                  <a:lnTo>
                    <a:pt x="457649" y="256299"/>
                  </a:lnTo>
                  <a:cubicBezTo>
                    <a:pt x="451567" y="256299"/>
                    <a:pt x="446260" y="260501"/>
                    <a:pt x="444933" y="266472"/>
                  </a:cubicBezTo>
                  <a:lnTo>
                    <a:pt x="425693" y="352278"/>
                  </a:lnTo>
                  <a:lnTo>
                    <a:pt x="357468" y="352278"/>
                  </a:lnTo>
                  <a:cubicBezTo>
                    <a:pt x="361007" y="300087"/>
                    <a:pt x="352161" y="239381"/>
                    <a:pt x="308042" y="199353"/>
                  </a:cubicBezTo>
                  <a:lnTo>
                    <a:pt x="328719" y="196810"/>
                  </a:lnTo>
                  <a:cubicBezTo>
                    <a:pt x="338450" y="195594"/>
                    <a:pt x="346190" y="188075"/>
                    <a:pt x="347738" y="178455"/>
                  </a:cubicBezTo>
                  <a:cubicBezTo>
                    <a:pt x="349618" y="166402"/>
                    <a:pt x="351166" y="149042"/>
                    <a:pt x="347406" y="134557"/>
                  </a:cubicBezTo>
                  <a:cubicBezTo>
                    <a:pt x="344973" y="125047"/>
                    <a:pt x="336349" y="118413"/>
                    <a:pt x="326397" y="118413"/>
                  </a:cubicBezTo>
                  <a:lnTo>
                    <a:pt x="286369" y="118413"/>
                  </a:lnTo>
                  <a:lnTo>
                    <a:pt x="295104" y="32165"/>
                  </a:lnTo>
                  <a:cubicBezTo>
                    <a:pt x="296100" y="22545"/>
                    <a:pt x="290460" y="13257"/>
                    <a:pt x="281504" y="9718"/>
                  </a:cubicBezTo>
                  <a:cubicBezTo>
                    <a:pt x="273985" y="6733"/>
                    <a:pt x="267240" y="4853"/>
                    <a:pt x="261379" y="4079"/>
                  </a:cubicBezTo>
                  <a:cubicBezTo>
                    <a:pt x="255076" y="3305"/>
                    <a:pt x="249105" y="3194"/>
                    <a:pt x="245125" y="3194"/>
                  </a:cubicBezTo>
                  <a:cubicBezTo>
                    <a:pt x="235173" y="3305"/>
                    <a:pt x="226548" y="10492"/>
                    <a:pt x="224779" y="20333"/>
                  </a:cubicBezTo>
                  <a:lnTo>
                    <a:pt x="218476" y="54611"/>
                  </a:lnTo>
                  <a:lnTo>
                    <a:pt x="204765" y="53063"/>
                  </a:lnTo>
                  <a:lnTo>
                    <a:pt x="204765" y="21660"/>
                  </a:lnTo>
                  <a:cubicBezTo>
                    <a:pt x="204876" y="10603"/>
                    <a:pt x="196251" y="1315"/>
                    <a:pt x="185304" y="541"/>
                  </a:cubicBezTo>
                  <a:cubicBezTo>
                    <a:pt x="179444" y="98"/>
                    <a:pt x="171261" y="-233"/>
                    <a:pt x="164737" y="209"/>
                  </a:cubicBezTo>
                  <a:cubicBezTo>
                    <a:pt x="159208" y="651"/>
                    <a:pt x="153901" y="1425"/>
                    <a:pt x="148704" y="2531"/>
                  </a:cubicBezTo>
                  <a:cubicBezTo>
                    <a:pt x="138973" y="4632"/>
                    <a:pt x="131897" y="12925"/>
                    <a:pt x="131454" y="22877"/>
                  </a:cubicBezTo>
                  <a:lnTo>
                    <a:pt x="129132" y="72303"/>
                  </a:lnTo>
                  <a:cubicBezTo>
                    <a:pt x="124267" y="77169"/>
                    <a:pt x="115642" y="86567"/>
                    <a:pt x="105912" y="100058"/>
                  </a:cubicBezTo>
                  <a:lnTo>
                    <a:pt x="101820" y="86015"/>
                  </a:lnTo>
                  <a:cubicBezTo>
                    <a:pt x="98945" y="75952"/>
                    <a:pt x="89325" y="69207"/>
                    <a:pt x="78821" y="70202"/>
                  </a:cubicBezTo>
                  <a:cubicBezTo>
                    <a:pt x="70749" y="70866"/>
                    <a:pt x="64004" y="72193"/>
                    <a:pt x="58807" y="74073"/>
                  </a:cubicBezTo>
                  <a:cubicBezTo>
                    <a:pt x="54384" y="75621"/>
                    <a:pt x="50293" y="77390"/>
                    <a:pt x="46975" y="78938"/>
                  </a:cubicBezTo>
                  <a:cubicBezTo>
                    <a:pt x="37908" y="83140"/>
                    <a:pt x="32711" y="92428"/>
                    <a:pt x="33928" y="102269"/>
                  </a:cubicBezTo>
                  <a:lnTo>
                    <a:pt x="39678" y="147273"/>
                  </a:lnTo>
                  <a:cubicBezTo>
                    <a:pt x="24308" y="165407"/>
                    <a:pt x="-23239" y="231862"/>
                    <a:pt x="13803" y="321096"/>
                  </a:cubicBezTo>
                  <a:cubicBezTo>
                    <a:pt x="50846" y="410219"/>
                    <a:pt x="118517" y="451242"/>
                    <a:pt x="263370" y="472361"/>
                  </a:cubicBezTo>
                  <a:cubicBezTo>
                    <a:pt x="264033" y="472361"/>
                    <a:pt x="268677" y="473135"/>
                    <a:pt x="275533" y="473135"/>
                  </a:cubicBezTo>
                  <a:cubicBezTo>
                    <a:pt x="294109" y="473135"/>
                    <a:pt x="328387" y="468491"/>
                    <a:pt x="340550" y="435872"/>
                  </a:cubicBezTo>
                  <a:cubicBezTo>
                    <a:pt x="345637" y="422271"/>
                    <a:pt x="351055" y="402036"/>
                    <a:pt x="354593" y="378594"/>
                  </a:cubicBezTo>
                  <a:lnTo>
                    <a:pt x="436087" y="378594"/>
                  </a:lnTo>
                  <a:cubicBezTo>
                    <a:pt x="442168" y="378594"/>
                    <a:pt x="447476" y="374393"/>
                    <a:pt x="448803" y="368422"/>
                  </a:cubicBezTo>
                  <a:lnTo>
                    <a:pt x="457317" y="330273"/>
                  </a:lnTo>
                  <a:lnTo>
                    <a:pt x="480538" y="437862"/>
                  </a:lnTo>
                  <a:cubicBezTo>
                    <a:pt x="481754" y="443391"/>
                    <a:pt x="486287" y="447482"/>
                    <a:pt x="491927" y="448035"/>
                  </a:cubicBezTo>
                  <a:cubicBezTo>
                    <a:pt x="492369" y="448035"/>
                    <a:pt x="492811" y="448035"/>
                    <a:pt x="493254" y="448035"/>
                  </a:cubicBezTo>
                  <a:cubicBezTo>
                    <a:pt x="498340" y="448035"/>
                    <a:pt x="502984" y="445050"/>
                    <a:pt x="505196" y="440295"/>
                  </a:cubicBezTo>
                  <a:lnTo>
                    <a:pt x="535382" y="373066"/>
                  </a:lnTo>
                  <a:lnTo>
                    <a:pt x="543344" y="386777"/>
                  </a:lnTo>
                  <a:cubicBezTo>
                    <a:pt x="545666" y="390758"/>
                    <a:pt x="549978" y="393301"/>
                    <a:pt x="554622" y="393301"/>
                  </a:cubicBezTo>
                  <a:lnTo>
                    <a:pt x="655909" y="393301"/>
                  </a:lnTo>
                  <a:cubicBezTo>
                    <a:pt x="661437" y="383791"/>
                    <a:pt x="666745" y="373618"/>
                    <a:pt x="669067" y="369196"/>
                  </a:cubicBezTo>
                  <a:moveTo>
                    <a:pt x="316335" y="426805"/>
                  </a:moveTo>
                  <a:cubicBezTo>
                    <a:pt x="307046" y="451905"/>
                    <a:pt x="267461" y="446819"/>
                    <a:pt x="267129" y="446819"/>
                  </a:cubicBezTo>
                  <a:cubicBezTo>
                    <a:pt x="131123" y="427026"/>
                    <a:pt x="71191" y="391532"/>
                    <a:pt x="37798" y="311255"/>
                  </a:cubicBezTo>
                  <a:cubicBezTo>
                    <a:pt x="1751" y="224564"/>
                    <a:pt x="60134" y="163195"/>
                    <a:pt x="62566" y="160763"/>
                  </a:cubicBezTo>
                  <a:cubicBezTo>
                    <a:pt x="65331" y="157888"/>
                    <a:pt x="66658" y="154018"/>
                    <a:pt x="66215" y="150037"/>
                  </a:cubicBezTo>
                  <a:lnTo>
                    <a:pt x="60023" y="101606"/>
                  </a:lnTo>
                  <a:cubicBezTo>
                    <a:pt x="62345" y="100610"/>
                    <a:pt x="64999" y="99505"/>
                    <a:pt x="67763" y="98509"/>
                  </a:cubicBezTo>
                  <a:cubicBezTo>
                    <a:pt x="70196" y="97625"/>
                    <a:pt x="73734" y="96961"/>
                    <a:pt x="77936" y="96409"/>
                  </a:cubicBezTo>
                  <a:lnTo>
                    <a:pt x="89215" y="134667"/>
                  </a:lnTo>
                  <a:cubicBezTo>
                    <a:pt x="90652" y="139643"/>
                    <a:pt x="94965" y="143292"/>
                    <a:pt x="100162" y="143845"/>
                  </a:cubicBezTo>
                  <a:cubicBezTo>
                    <a:pt x="105359" y="144398"/>
                    <a:pt x="110335" y="141855"/>
                    <a:pt x="112878" y="137432"/>
                  </a:cubicBezTo>
                  <a:cubicBezTo>
                    <a:pt x="130791" y="105807"/>
                    <a:pt x="150363" y="88005"/>
                    <a:pt x="150473" y="87784"/>
                  </a:cubicBezTo>
                  <a:cubicBezTo>
                    <a:pt x="153016" y="85462"/>
                    <a:pt x="154675" y="82255"/>
                    <a:pt x="154786" y="78717"/>
                  </a:cubicBezTo>
                  <a:lnTo>
                    <a:pt x="157218" y="27300"/>
                  </a:lnTo>
                  <a:cubicBezTo>
                    <a:pt x="160314" y="26747"/>
                    <a:pt x="163631" y="26304"/>
                    <a:pt x="166949" y="26083"/>
                  </a:cubicBezTo>
                  <a:cubicBezTo>
                    <a:pt x="169824" y="25862"/>
                    <a:pt x="174136" y="25862"/>
                    <a:pt x="179112" y="26083"/>
                  </a:cubicBezTo>
                  <a:lnTo>
                    <a:pt x="179112" y="64674"/>
                  </a:lnTo>
                  <a:cubicBezTo>
                    <a:pt x="178891" y="71308"/>
                    <a:pt x="183867" y="76837"/>
                    <a:pt x="190501" y="77611"/>
                  </a:cubicBezTo>
                  <a:lnTo>
                    <a:pt x="227654" y="81702"/>
                  </a:lnTo>
                  <a:cubicBezTo>
                    <a:pt x="234510" y="82476"/>
                    <a:pt x="240591" y="77832"/>
                    <a:pt x="241808" y="71198"/>
                  </a:cubicBezTo>
                  <a:lnTo>
                    <a:pt x="249658" y="29179"/>
                  </a:lnTo>
                  <a:cubicBezTo>
                    <a:pt x="252202" y="29179"/>
                    <a:pt x="255187" y="29401"/>
                    <a:pt x="258173" y="29843"/>
                  </a:cubicBezTo>
                  <a:cubicBezTo>
                    <a:pt x="261158" y="30285"/>
                    <a:pt x="265028" y="31280"/>
                    <a:pt x="269230" y="32828"/>
                  </a:cubicBezTo>
                  <a:lnTo>
                    <a:pt x="259389" y="130244"/>
                  </a:lnTo>
                  <a:cubicBezTo>
                    <a:pt x="259057" y="133893"/>
                    <a:pt x="260163" y="137542"/>
                    <a:pt x="262706" y="140196"/>
                  </a:cubicBezTo>
                  <a:cubicBezTo>
                    <a:pt x="265249" y="142850"/>
                    <a:pt x="268677" y="144508"/>
                    <a:pt x="272326" y="144508"/>
                  </a:cubicBezTo>
                  <a:lnTo>
                    <a:pt x="323190" y="144508"/>
                  </a:lnTo>
                  <a:cubicBezTo>
                    <a:pt x="324407" y="151585"/>
                    <a:pt x="324185" y="161205"/>
                    <a:pt x="322748" y="171820"/>
                  </a:cubicBezTo>
                  <a:lnTo>
                    <a:pt x="271773" y="178234"/>
                  </a:lnTo>
                  <a:cubicBezTo>
                    <a:pt x="266134" y="178897"/>
                    <a:pt x="261711" y="183209"/>
                    <a:pt x="260605" y="188738"/>
                  </a:cubicBezTo>
                  <a:cubicBezTo>
                    <a:pt x="259610" y="194267"/>
                    <a:pt x="262264" y="199796"/>
                    <a:pt x="267240" y="202449"/>
                  </a:cubicBezTo>
                  <a:cubicBezTo>
                    <a:pt x="374828" y="260169"/>
                    <a:pt x="317109" y="425367"/>
                    <a:pt x="316445" y="427026"/>
                  </a:cubicBezTo>
                </a:path>
              </a:pathLst>
            </a:custGeom>
            <a:solidFill>
              <a:srgbClr val="C00000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65A5DFDF-AD2C-D9F1-4A65-2749F96C4B95}"/>
                </a:ext>
              </a:extLst>
            </p:cNvPr>
            <p:cNvSpPr/>
            <p:nvPr/>
          </p:nvSpPr>
          <p:spPr>
            <a:xfrm>
              <a:off x="4958317" y="2494048"/>
              <a:ext cx="258999" cy="199327"/>
            </a:xfrm>
            <a:custGeom>
              <a:avLst/>
              <a:gdLst>
                <a:gd name="connsiteX0" fmla="*/ 155281 w 258999"/>
                <a:gd name="connsiteY0" fmla="*/ 105599 h 199327"/>
                <a:gd name="connsiteX1" fmla="*/ 155834 w 258999"/>
                <a:gd name="connsiteY1" fmla="*/ 101176 h 199327"/>
                <a:gd name="connsiteX2" fmla="*/ 259000 w 258999"/>
                <a:gd name="connsiteY2" fmla="*/ 52523 h 199327"/>
                <a:gd name="connsiteX3" fmla="*/ 215876 w 258999"/>
                <a:gd name="connsiteY3" fmla="*/ 0 h 199327"/>
                <a:gd name="connsiteX4" fmla="*/ 215765 w 258999"/>
                <a:gd name="connsiteY4" fmla="*/ 0 h 199327"/>
                <a:gd name="connsiteX5" fmla="*/ 76552 w 258999"/>
                <a:gd name="connsiteY5" fmla="*/ 93656 h 199327"/>
                <a:gd name="connsiteX6" fmla="*/ 76773 w 258999"/>
                <a:gd name="connsiteY6" fmla="*/ 98079 h 199327"/>
                <a:gd name="connsiteX7" fmla="*/ 120892 w 258999"/>
                <a:gd name="connsiteY7" fmla="*/ 123180 h 199327"/>
                <a:gd name="connsiteX8" fmla="*/ 120892 w 258999"/>
                <a:gd name="connsiteY8" fmla="*/ 127713 h 199327"/>
                <a:gd name="connsiteX9" fmla="*/ 1361 w 258999"/>
                <a:gd name="connsiteY9" fmla="*/ 194390 h 199327"/>
                <a:gd name="connsiteX10" fmla="*/ 3241 w 258999"/>
                <a:gd name="connsiteY10" fmla="*/ 199255 h 199327"/>
                <a:gd name="connsiteX11" fmla="*/ 206587 w 258999"/>
                <a:gd name="connsiteY11" fmla="*/ 151819 h 199327"/>
                <a:gd name="connsiteX12" fmla="*/ 207693 w 258999"/>
                <a:gd name="connsiteY12" fmla="*/ 147174 h 199327"/>
                <a:gd name="connsiteX13" fmla="*/ 155392 w 258999"/>
                <a:gd name="connsiteY13" fmla="*/ 105377 h 19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8999" h="199327">
                  <a:moveTo>
                    <a:pt x="155281" y="105599"/>
                  </a:moveTo>
                  <a:cubicBezTo>
                    <a:pt x="153733" y="104382"/>
                    <a:pt x="154065" y="102060"/>
                    <a:pt x="155834" y="101176"/>
                  </a:cubicBezTo>
                  <a:lnTo>
                    <a:pt x="259000" y="52523"/>
                  </a:lnTo>
                  <a:cubicBezTo>
                    <a:pt x="236774" y="20567"/>
                    <a:pt x="222731" y="7408"/>
                    <a:pt x="215876" y="0"/>
                  </a:cubicBezTo>
                  <a:cubicBezTo>
                    <a:pt x="215876" y="0"/>
                    <a:pt x="215876" y="0"/>
                    <a:pt x="215765" y="0"/>
                  </a:cubicBezTo>
                  <a:cubicBezTo>
                    <a:pt x="200838" y="12163"/>
                    <a:pt x="97119" y="80166"/>
                    <a:pt x="76552" y="93656"/>
                  </a:cubicBezTo>
                  <a:cubicBezTo>
                    <a:pt x="74893" y="94762"/>
                    <a:pt x="75115" y="97084"/>
                    <a:pt x="76773" y="98079"/>
                  </a:cubicBezTo>
                  <a:lnTo>
                    <a:pt x="120892" y="123180"/>
                  </a:lnTo>
                  <a:cubicBezTo>
                    <a:pt x="122662" y="124175"/>
                    <a:pt x="122662" y="126718"/>
                    <a:pt x="120892" y="127713"/>
                  </a:cubicBezTo>
                  <a:lnTo>
                    <a:pt x="1361" y="194390"/>
                  </a:lnTo>
                  <a:cubicBezTo>
                    <a:pt x="-1292" y="195827"/>
                    <a:pt x="256" y="199918"/>
                    <a:pt x="3241" y="199255"/>
                  </a:cubicBezTo>
                  <a:lnTo>
                    <a:pt x="206587" y="151819"/>
                  </a:lnTo>
                  <a:cubicBezTo>
                    <a:pt x="208688" y="151376"/>
                    <a:pt x="209352" y="148612"/>
                    <a:pt x="207693" y="147174"/>
                  </a:cubicBezTo>
                  <a:lnTo>
                    <a:pt x="155392" y="105377"/>
                  </a:lnTo>
                  <a:close/>
                </a:path>
              </a:pathLst>
            </a:custGeom>
            <a:solidFill>
              <a:srgbClr val="C00000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39BA782F-9253-501C-846C-EBF0024A8A2D}"/>
              </a:ext>
            </a:extLst>
          </p:cNvPr>
          <p:cNvGrpSpPr/>
          <p:nvPr/>
        </p:nvGrpSpPr>
        <p:grpSpPr>
          <a:xfrm>
            <a:off x="680128" y="1839354"/>
            <a:ext cx="923260" cy="923219"/>
            <a:chOff x="3847561" y="3867918"/>
            <a:chExt cx="382659" cy="382642"/>
          </a:xfrm>
        </p:grpSpPr>
        <p:grpSp>
          <p:nvGrpSpPr>
            <p:cNvPr id="68" name="Рисунок 78">
              <a:extLst>
                <a:ext uri="{FF2B5EF4-FFF2-40B4-BE49-F238E27FC236}">
                  <a16:creationId xmlns:a16="http://schemas.microsoft.com/office/drawing/2014/main" id="{FCC12704-8605-B28E-1BF1-3E0B0FC39454}"/>
                </a:ext>
              </a:extLst>
            </p:cNvPr>
            <p:cNvGrpSpPr/>
            <p:nvPr/>
          </p:nvGrpSpPr>
          <p:grpSpPr>
            <a:xfrm>
              <a:off x="3847561" y="3867918"/>
              <a:ext cx="382659" cy="382642"/>
              <a:chOff x="2997982" y="581408"/>
              <a:chExt cx="658493" cy="658463"/>
            </a:xfrm>
          </p:grpSpPr>
          <p:grpSp>
            <p:nvGrpSpPr>
              <p:cNvPr id="71" name="Рисунок 78">
                <a:extLst>
                  <a:ext uri="{FF2B5EF4-FFF2-40B4-BE49-F238E27FC236}">
                    <a16:creationId xmlns:a16="http://schemas.microsoft.com/office/drawing/2014/main" id="{86ECA61D-D27B-5DDA-1C2E-944F983DE144}"/>
                  </a:ext>
                </a:extLst>
              </p:cNvPr>
              <p:cNvGrpSpPr/>
              <p:nvPr/>
            </p:nvGrpSpPr>
            <p:grpSpPr>
              <a:xfrm>
                <a:off x="2997982" y="581408"/>
                <a:ext cx="658493" cy="658463"/>
                <a:chOff x="2997982" y="581408"/>
                <a:chExt cx="658493" cy="658463"/>
              </a:xfrm>
            </p:grpSpPr>
            <p:sp>
              <p:nvSpPr>
                <p:cNvPr id="81" name="Полилиния: фигура 80">
                  <a:extLst>
                    <a:ext uri="{FF2B5EF4-FFF2-40B4-BE49-F238E27FC236}">
                      <a16:creationId xmlns:a16="http://schemas.microsoft.com/office/drawing/2014/main" id="{1C801696-FB98-17FB-9F97-ACAFE5023563}"/>
                    </a:ext>
                  </a:extLst>
                </p:cNvPr>
                <p:cNvSpPr/>
                <p:nvPr/>
              </p:nvSpPr>
              <p:spPr>
                <a:xfrm>
                  <a:off x="3012190" y="595600"/>
                  <a:ext cx="629983" cy="629983"/>
                </a:xfrm>
                <a:custGeom>
                  <a:avLst/>
                  <a:gdLst>
                    <a:gd name="connsiteX0" fmla="*/ 314896 w 629983"/>
                    <a:gd name="connsiteY0" fmla="*/ 629984 h 629983"/>
                    <a:gd name="connsiteX1" fmla="*/ 380 w 629983"/>
                    <a:gd name="connsiteY1" fmla="*/ 330327 h 629983"/>
                    <a:gd name="connsiteX2" fmla="*/ 299656 w 629983"/>
                    <a:gd name="connsiteY2" fmla="*/ 381 h 629983"/>
                    <a:gd name="connsiteX3" fmla="*/ 315086 w 629983"/>
                    <a:gd name="connsiteY3" fmla="*/ 0 h 629983"/>
                    <a:gd name="connsiteX4" fmla="*/ 629602 w 629983"/>
                    <a:gd name="connsiteY4" fmla="*/ 299657 h 629983"/>
                    <a:gd name="connsiteX5" fmla="*/ 547973 w 629983"/>
                    <a:gd name="connsiteY5" fmla="*/ 526352 h 629983"/>
                    <a:gd name="connsiteX6" fmla="*/ 330326 w 629983"/>
                    <a:gd name="connsiteY6" fmla="*/ 629602 h 629983"/>
                    <a:gd name="connsiteX7" fmla="*/ 314896 w 629983"/>
                    <a:gd name="connsiteY7" fmla="*/ 629984 h 629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9983" h="629983">
                      <a:moveTo>
                        <a:pt x="314896" y="629984"/>
                      </a:moveTo>
                      <a:cubicBezTo>
                        <a:pt x="146684" y="629984"/>
                        <a:pt x="8572" y="498348"/>
                        <a:pt x="380" y="330327"/>
                      </a:cubicBezTo>
                      <a:cubicBezTo>
                        <a:pt x="-8097" y="156877"/>
                        <a:pt x="126205" y="8858"/>
                        <a:pt x="299656" y="381"/>
                      </a:cubicBezTo>
                      <a:cubicBezTo>
                        <a:pt x="304799" y="95"/>
                        <a:pt x="309943" y="0"/>
                        <a:pt x="315086" y="0"/>
                      </a:cubicBezTo>
                      <a:cubicBezTo>
                        <a:pt x="483298" y="0"/>
                        <a:pt x="621410" y="131636"/>
                        <a:pt x="629602" y="299657"/>
                      </a:cubicBezTo>
                      <a:cubicBezTo>
                        <a:pt x="633698" y="383286"/>
                        <a:pt x="604741" y="463868"/>
                        <a:pt x="547973" y="526352"/>
                      </a:cubicBezTo>
                      <a:cubicBezTo>
                        <a:pt x="491299" y="588836"/>
                        <a:pt x="413956" y="625507"/>
                        <a:pt x="330326" y="629602"/>
                      </a:cubicBezTo>
                      <a:cubicBezTo>
                        <a:pt x="325183" y="629888"/>
                        <a:pt x="320039" y="629984"/>
                        <a:pt x="314896" y="6299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Полилиния: фигура 81">
                  <a:extLst>
                    <a:ext uri="{FF2B5EF4-FFF2-40B4-BE49-F238E27FC236}">
                      <a16:creationId xmlns:a16="http://schemas.microsoft.com/office/drawing/2014/main" id="{D98C97A0-51B2-0420-BCA6-EE5295097CD1}"/>
                    </a:ext>
                  </a:extLst>
                </p:cNvPr>
                <p:cNvSpPr/>
                <p:nvPr/>
              </p:nvSpPr>
              <p:spPr>
                <a:xfrm>
                  <a:off x="2997982" y="581408"/>
                  <a:ext cx="658493" cy="658463"/>
                </a:xfrm>
                <a:custGeom>
                  <a:avLst/>
                  <a:gdLst>
                    <a:gd name="connsiteX0" fmla="*/ 329294 w 658493"/>
                    <a:gd name="connsiteY0" fmla="*/ 28575 h 658463"/>
                    <a:gd name="connsiteX1" fmla="*/ 535987 w 658493"/>
                    <a:gd name="connsiteY1" fmla="*/ 111538 h 658463"/>
                    <a:gd name="connsiteX2" fmla="*/ 629522 w 658493"/>
                    <a:gd name="connsiteY2" fmla="*/ 314611 h 658463"/>
                    <a:gd name="connsiteX3" fmla="*/ 343868 w 658493"/>
                    <a:gd name="connsiteY3" fmla="*/ 629603 h 658463"/>
                    <a:gd name="connsiteX4" fmla="*/ 329199 w 658493"/>
                    <a:gd name="connsiteY4" fmla="*/ 629984 h 658463"/>
                    <a:gd name="connsiteX5" fmla="*/ 122507 w 658493"/>
                    <a:gd name="connsiteY5" fmla="*/ 547021 h 658463"/>
                    <a:gd name="connsiteX6" fmla="*/ 28971 w 658493"/>
                    <a:gd name="connsiteY6" fmla="*/ 343948 h 658463"/>
                    <a:gd name="connsiteX7" fmla="*/ 314626 w 658493"/>
                    <a:gd name="connsiteY7" fmla="*/ 28956 h 658463"/>
                    <a:gd name="connsiteX8" fmla="*/ 329294 w 658493"/>
                    <a:gd name="connsiteY8" fmla="*/ 28575 h 658463"/>
                    <a:gd name="connsiteX9" fmla="*/ 329294 w 658493"/>
                    <a:gd name="connsiteY9" fmla="*/ 28575 h 658463"/>
                    <a:gd name="connsiteX10" fmla="*/ 329294 w 658493"/>
                    <a:gd name="connsiteY10" fmla="*/ 0 h 658463"/>
                    <a:gd name="connsiteX11" fmla="*/ 313197 w 658493"/>
                    <a:gd name="connsiteY11" fmla="*/ 381 h 658463"/>
                    <a:gd name="connsiteX12" fmla="*/ 313197 w 658493"/>
                    <a:gd name="connsiteY12" fmla="*/ 381 h 658463"/>
                    <a:gd name="connsiteX13" fmla="*/ 396 w 658493"/>
                    <a:gd name="connsiteY13" fmla="*/ 345281 h 658463"/>
                    <a:gd name="connsiteX14" fmla="*/ 396 w 658493"/>
                    <a:gd name="connsiteY14" fmla="*/ 345281 h 658463"/>
                    <a:gd name="connsiteX15" fmla="*/ 329199 w 658493"/>
                    <a:gd name="connsiteY15" fmla="*/ 658463 h 658463"/>
                    <a:gd name="connsiteX16" fmla="*/ 345297 w 658493"/>
                    <a:gd name="connsiteY16" fmla="*/ 658082 h 658463"/>
                    <a:gd name="connsiteX17" fmla="*/ 345297 w 658493"/>
                    <a:gd name="connsiteY17" fmla="*/ 658082 h 658463"/>
                    <a:gd name="connsiteX18" fmla="*/ 658097 w 658493"/>
                    <a:gd name="connsiteY18" fmla="*/ 313182 h 658463"/>
                    <a:gd name="connsiteX19" fmla="*/ 658097 w 658493"/>
                    <a:gd name="connsiteY19" fmla="*/ 313182 h 658463"/>
                    <a:gd name="connsiteX20" fmla="*/ 329294 w 658493"/>
                    <a:gd name="connsiteY20" fmla="*/ 0 h 658463"/>
                    <a:gd name="connsiteX21" fmla="*/ 329294 w 658493"/>
                    <a:gd name="connsiteY21" fmla="*/ 0 h 65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58493" h="658463">
                      <a:moveTo>
                        <a:pt x="329294" y="28575"/>
                      </a:moveTo>
                      <a:cubicBezTo>
                        <a:pt x="406256" y="28575"/>
                        <a:pt x="479694" y="58007"/>
                        <a:pt x="535987" y="111538"/>
                      </a:cubicBezTo>
                      <a:cubicBezTo>
                        <a:pt x="592566" y="165164"/>
                        <a:pt x="625712" y="237363"/>
                        <a:pt x="629522" y="314611"/>
                      </a:cubicBezTo>
                      <a:cubicBezTo>
                        <a:pt x="637619" y="480250"/>
                        <a:pt x="509412" y="621506"/>
                        <a:pt x="343868" y="629603"/>
                      </a:cubicBezTo>
                      <a:cubicBezTo>
                        <a:pt x="339010" y="629793"/>
                        <a:pt x="334057" y="629984"/>
                        <a:pt x="329199" y="629984"/>
                      </a:cubicBezTo>
                      <a:cubicBezTo>
                        <a:pt x="252237" y="629984"/>
                        <a:pt x="178799" y="600551"/>
                        <a:pt x="122507" y="547021"/>
                      </a:cubicBezTo>
                      <a:cubicBezTo>
                        <a:pt x="65928" y="493395"/>
                        <a:pt x="32781" y="421196"/>
                        <a:pt x="28971" y="343948"/>
                      </a:cubicBezTo>
                      <a:cubicBezTo>
                        <a:pt x="20875" y="178308"/>
                        <a:pt x="149081" y="37052"/>
                        <a:pt x="314626" y="28956"/>
                      </a:cubicBezTo>
                      <a:cubicBezTo>
                        <a:pt x="319484" y="28766"/>
                        <a:pt x="324437" y="28575"/>
                        <a:pt x="329294" y="28575"/>
                      </a:cubicBezTo>
                      <a:lnTo>
                        <a:pt x="329294" y="28575"/>
                      </a:lnTo>
                      <a:moveTo>
                        <a:pt x="329294" y="0"/>
                      </a:moveTo>
                      <a:cubicBezTo>
                        <a:pt x="323960" y="0"/>
                        <a:pt x="318626" y="95"/>
                        <a:pt x="313197" y="381"/>
                      </a:cubicBezTo>
                      <a:lnTo>
                        <a:pt x="313197" y="381"/>
                      </a:lnTo>
                      <a:cubicBezTo>
                        <a:pt x="132317" y="9239"/>
                        <a:pt x="-8462" y="164402"/>
                        <a:pt x="396" y="345281"/>
                      </a:cubicBezTo>
                      <a:lnTo>
                        <a:pt x="396" y="345281"/>
                      </a:lnTo>
                      <a:cubicBezTo>
                        <a:pt x="8969" y="520732"/>
                        <a:pt x="155273" y="658463"/>
                        <a:pt x="329199" y="658463"/>
                      </a:cubicBezTo>
                      <a:cubicBezTo>
                        <a:pt x="334533" y="658463"/>
                        <a:pt x="339867" y="658368"/>
                        <a:pt x="345297" y="658082"/>
                      </a:cubicBezTo>
                      <a:lnTo>
                        <a:pt x="345297" y="658082"/>
                      </a:lnTo>
                      <a:cubicBezTo>
                        <a:pt x="526176" y="649224"/>
                        <a:pt x="666956" y="494062"/>
                        <a:pt x="658097" y="313182"/>
                      </a:cubicBezTo>
                      <a:lnTo>
                        <a:pt x="658097" y="313182"/>
                      </a:lnTo>
                      <a:cubicBezTo>
                        <a:pt x="649525" y="137732"/>
                        <a:pt x="503126" y="0"/>
                        <a:pt x="329294" y="0"/>
                      </a:cubicBezTo>
                      <a:lnTo>
                        <a:pt x="329294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2" name="Рисунок 78">
                <a:extLst>
                  <a:ext uri="{FF2B5EF4-FFF2-40B4-BE49-F238E27FC236}">
                    <a16:creationId xmlns:a16="http://schemas.microsoft.com/office/drawing/2014/main" id="{2DEC9BEB-0A88-46D2-8FDD-B0CDEC59385B}"/>
                  </a:ext>
                </a:extLst>
              </p:cNvPr>
              <p:cNvGrpSpPr/>
              <p:nvPr/>
            </p:nvGrpSpPr>
            <p:grpSpPr>
              <a:xfrm>
                <a:off x="3078199" y="751629"/>
                <a:ext cx="497964" cy="356415"/>
                <a:chOff x="3078199" y="751629"/>
                <a:chExt cx="497964" cy="356415"/>
              </a:xfrm>
              <a:noFill/>
            </p:grpSpPr>
            <p:grpSp>
              <p:nvGrpSpPr>
                <p:cNvPr id="73" name="Рисунок 78">
                  <a:extLst>
                    <a:ext uri="{FF2B5EF4-FFF2-40B4-BE49-F238E27FC236}">
                      <a16:creationId xmlns:a16="http://schemas.microsoft.com/office/drawing/2014/main" id="{CFC79EA9-C1F0-4A70-11DC-515AE9E8CD37}"/>
                    </a:ext>
                  </a:extLst>
                </p:cNvPr>
                <p:cNvGrpSpPr/>
                <p:nvPr/>
              </p:nvGrpSpPr>
              <p:grpSpPr>
                <a:xfrm>
                  <a:off x="3078199" y="751629"/>
                  <a:ext cx="218882" cy="356415"/>
                  <a:chOff x="3078199" y="751629"/>
                  <a:chExt cx="218882" cy="356415"/>
                </a:xfrm>
                <a:noFill/>
              </p:grpSpPr>
              <p:sp>
                <p:nvSpPr>
                  <p:cNvPr id="78" name="Полилиния: фигура 77">
                    <a:extLst>
                      <a:ext uri="{FF2B5EF4-FFF2-40B4-BE49-F238E27FC236}">
                        <a16:creationId xmlns:a16="http://schemas.microsoft.com/office/drawing/2014/main" id="{0390ADBD-E6DF-A5B7-1BA7-6ACCC588B455}"/>
                      </a:ext>
                    </a:extLst>
                  </p:cNvPr>
                  <p:cNvSpPr/>
                  <p:nvPr/>
                </p:nvSpPr>
                <p:spPr>
                  <a:xfrm>
                    <a:off x="3078199" y="751629"/>
                    <a:ext cx="168234" cy="301252"/>
                  </a:xfrm>
                  <a:custGeom>
                    <a:avLst/>
                    <a:gdLst>
                      <a:gd name="connsiteX0" fmla="*/ 113536 w 168234"/>
                      <a:gd name="connsiteY0" fmla="*/ 85 h 301252"/>
                      <a:gd name="connsiteX1" fmla="*/ 24668 w 168234"/>
                      <a:gd name="connsiteY1" fmla="*/ 66475 h 301252"/>
                      <a:gd name="connsiteX2" fmla="*/ 12381 w 168234"/>
                      <a:gd name="connsiteY2" fmla="*/ 246497 h 301252"/>
                      <a:gd name="connsiteX3" fmla="*/ 151636 w 168234"/>
                      <a:gd name="connsiteY3" fmla="*/ 266595 h 301252"/>
                      <a:gd name="connsiteX4" fmla="*/ 135063 w 168234"/>
                      <a:gd name="connsiteY4" fmla="*/ 198967 h 301252"/>
                      <a:gd name="connsiteX5" fmla="*/ 149922 w 168234"/>
                      <a:gd name="connsiteY5" fmla="*/ 151342 h 301252"/>
                      <a:gd name="connsiteX6" fmla="*/ 136777 w 168234"/>
                      <a:gd name="connsiteY6" fmla="*/ 118195 h 301252"/>
                      <a:gd name="connsiteX7" fmla="*/ 167829 w 168234"/>
                      <a:gd name="connsiteY7" fmla="*/ 50949 h 301252"/>
                      <a:gd name="connsiteX8" fmla="*/ 113441 w 168234"/>
                      <a:gd name="connsiteY8" fmla="*/ 85 h 30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234" h="301252">
                        <a:moveTo>
                          <a:pt x="113536" y="85"/>
                        </a:moveTo>
                        <a:cubicBezTo>
                          <a:pt x="113536" y="85"/>
                          <a:pt x="61625" y="-5153"/>
                          <a:pt x="24668" y="66475"/>
                        </a:cubicBezTo>
                        <a:cubicBezTo>
                          <a:pt x="-1621" y="117529"/>
                          <a:pt x="-8765" y="192014"/>
                          <a:pt x="12381" y="246497"/>
                        </a:cubicBezTo>
                        <a:cubicBezTo>
                          <a:pt x="39908" y="317268"/>
                          <a:pt x="134682" y="314410"/>
                          <a:pt x="151636" y="266595"/>
                        </a:cubicBezTo>
                        <a:cubicBezTo>
                          <a:pt x="167162" y="222780"/>
                          <a:pt x="135063" y="198967"/>
                          <a:pt x="135063" y="198967"/>
                        </a:cubicBezTo>
                        <a:cubicBezTo>
                          <a:pt x="135063" y="198967"/>
                          <a:pt x="151827" y="185632"/>
                          <a:pt x="149922" y="151342"/>
                        </a:cubicBezTo>
                        <a:cubicBezTo>
                          <a:pt x="148779" y="130483"/>
                          <a:pt x="136777" y="118195"/>
                          <a:pt x="136777" y="118195"/>
                        </a:cubicBezTo>
                        <a:cubicBezTo>
                          <a:pt x="136777" y="118195"/>
                          <a:pt x="172401" y="88954"/>
                          <a:pt x="167829" y="50949"/>
                        </a:cubicBezTo>
                        <a:cubicBezTo>
                          <a:pt x="164590" y="23993"/>
                          <a:pt x="149350" y="1228"/>
                          <a:pt x="113441" y="85"/>
                        </a:cubicBezTo>
                        <a:close/>
                      </a:path>
                    </a:pathLst>
                  </a:custGeom>
                  <a:noFill/>
                  <a:ln w="28575" cap="rnd">
                    <a:solidFill>
                      <a:srgbClr val="C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Полилиния: фигура 78">
                    <a:extLst>
                      <a:ext uri="{FF2B5EF4-FFF2-40B4-BE49-F238E27FC236}">
                        <a16:creationId xmlns:a16="http://schemas.microsoft.com/office/drawing/2014/main" id="{C61A1D5E-8325-137F-7AD2-799F48B17BC1}"/>
                      </a:ext>
                    </a:extLst>
                  </p:cNvPr>
                  <p:cNvSpPr/>
                  <p:nvPr/>
                </p:nvSpPr>
                <p:spPr>
                  <a:xfrm>
                    <a:off x="3227740" y="798863"/>
                    <a:ext cx="69341" cy="96683"/>
                  </a:xfrm>
                  <a:custGeom>
                    <a:avLst/>
                    <a:gdLst>
                      <a:gd name="connsiteX0" fmla="*/ 0 w 69341"/>
                      <a:gd name="connsiteY0" fmla="*/ 96393 h 96683"/>
                      <a:gd name="connsiteX1" fmla="*/ 53054 w 69341"/>
                      <a:gd name="connsiteY1" fmla="*/ 65723 h 96683"/>
                      <a:gd name="connsiteX2" fmla="*/ 69342 w 69341"/>
                      <a:gd name="connsiteY2" fmla="*/ 0 h 9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341" h="96683">
                        <a:moveTo>
                          <a:pt x="0" y="96393"/>
                        </a:moveTo>
                        <a:cubicBezTo>
                          <a:pt x="0" y="96393"/>
                          <a:pt x="34957" y="101822"/>
                          <a:pt x="53054" y="65723"/>
                        </a:cubicBezTo>
                        <a:cubicBezTo>
                          <a:pt x="59912" y="51911"/>
                          <a:pt x="59055" y="28099"/>
                          <a:pt x="69342" y="0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C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Полилиния: фигура 79">
                    <a:extLst>
                      <a:ext uri="{FF2B5EF4-FFF2-40B4-BE49-F238E27FC236}">
                        <a16:creationId xmlns:a16="http://schemas.microsoft.com/office/drawing/2014/main" id="{E66F8AD1-C848-DF86-F5C8-284CCF7A5DA0}"/>
                      </a:ext>
                    </a:extLst>
                  </p:cNvPr>
                  <p:cNvSpPr/>
                  <p:nvPr/>
                </p:nvSpPr>
                <p:spPr>
                  <a:xfrm>
                    <a:off x="3227740" y="920783"/>
                    <a:ext cx="65341" cy="187261"/>
                  </a:xfrm>
                  <a:custGeom>
                    <a:avLst/>
                    <a:gdLst>
                      <a:gd name="connsiteX0" fmla="*/ 0 w 65341"/>
                      <a:gd name="connsiteY0" fmla="*/ 0 h 187261"/>
                      <a:gd name="connsiteX1" fmla="*/ 60579 w 65341"/>
                      <a:gd name="connsiteY1" fmla="*/ 92488 h 187261"/>
                      <a:gd name="connsiteX2" fmla="*/ 65342 w 65341"/>
                      <a:gd name="connsiteY2" fmla="*/ 187262 h 187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41" h="187261">
                        <a:moveTo>
                          <a:pt x="0" y="0"/>
                        </a:moveTo>
                        <a:cubicBezTo>
                          <a:pt x="0" y="0"/>
                          <a:pt x="60579" y="9430"/>
                          <a:pt x="60579" y="92488"/>
                        </a:cubicBezTo>
                        <a:cubicBezTo>
                          <a:pt x="60579" y="133826"/>
                          <a:pt x="65342" y="187262"/>
                          <a:pt x="65342" y="187262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C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4" name="Рисунок 78">
                  <a:extLst>
                    <a:ext uri="{FF2B5EF4-FFF2-40B4-BE49-F238E27FC236}">
                      <a16:creationId xmlns:a16="http://schemas.microsoft.com/office/drawing/2014/main" id="{82209A17-ACF5-A620-8E37-AFFB0BC58627}"/>
                    </a:ext>
                  </a:extLst>
                </p:cNvPr>
                <p:cNvGrpSpPr/>
                <p:nvPr/>
              </p:nvGrpSpPr>
              <p:grpSpPr>
                <a:xfrm>
                  <a:off x="3357280" y="751629"/>
                  <a:ext cx="218883" cy="356415"/>
                  <a:chOff x="3357280" y="751629"/>
                  <a:chExt cx="218883" cy="356415"/>
                </a:xfrm>
                <a:noFill/>
              </p:grpSpPr>
              <p:sp>
                <p:nvSpPr>
                  <p:cNvPr id="75" name="Полилиния: фигура 74">
                    <a:extLst>
                      <a:ext uri="{FF2B5EF4-FFF2-40B4-BE49-F238E27FC236}">
                        <a16:creationId xmlns:a16="http://schemas.microsoft.com/office/drawing/2014/main" id="{08324BBA-D2BF-2B17-5A4D-2D9C0C0A446B}"/>
                      </a:ext>
                    </a:extLst>
                  </p:cNvPr>
                  <p:cNvSpPr/>
                  <p:nvPr/>
                </p:nvSpPr>
                <p:spPr>
                  <a:xfrm>
                    <a:off x="3407929" y="751629"/>
                    <a:ext cx="168234" cy="301252"/>
                  </a:xfrm>
                  <a:custGeom>
                    <a:avLst/>
                    <a:gdLst>
                      <a:gd name="connsiteX0" fmla="*/ 54698 w 168234"/>
                      <a:gd name="connsiteY0" fmla="*/ 85 h 301252"/>
                      <a:gd name="connsiteX1" fmla="*/ 143566 w 168234"/>
                      <a:gd name="connsiteY1" fmla="*/ 66475 h 301252"/>
                      <a:gd name="connsiteX2" fmla="*/ 155853 w 168234"/>
                      <a:gd name="connsiteY2" fmla="*/ 246497 h 301252"/>
                      <a:gd name="connsiteX3" fmla="*/ 16598 w 168234"/>
                      <a:gd name="connsiteY3" fmla="*/ 266595 h 301252"/>
                      <a:gd name="connsiteX4" fmla="*/ 33171 w 168234"/>
                      <a:gd name="connsiteY4" fmla="*/ 198967 h 301252"/>
                      <a:gd name="connsiteX5" fmla="*/ 18312 w 168234"/>
                      <a:gd name="connsiteY5" fmla="*/ 151342 h 301252"/>
                      <a:gd name="connsiteX6" fmla="*/ 31457 w 168234"/>
                      <a:gd name="connsiteY6" fmla="*/ 118195 h 301252"/>
                      <a:gd name="connsiteX7" fmla="*/ 405 w 168234"/>
                      <a:gd name="connsiteY7" fmla="*/ 50949 h 301252"/>
                      <a:gd name="connsiteX8" fmla="*/ 54793 w 168234"/>
                      <a:gd name="connsiteY8" fmla="*/ 85 h 30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234" h="301252">
                        <a:moveTo>
                          <a:pt x="54698" y="85"/>
                        </a:moveTo>
                        <a:cubicBezTo>
                          <a:pt x="54698" y="85"/>
                          <a:pt x="106609" y="-5153"/>
                          <a:pt x="143566" y="66475"/>
                        </a:cubicBezTo>
                        <a:cubicBezTo>
                          <a:pt x="169855" y="117529"/>
                          <a:pt x="176999" y="192014"/>
                          <a:pt x="155853" y="246497"/>
                        </a:cubicBezTo>
                        <a:cubicBezTo>
                          <a:pt x="128326" y="317268"/>
                          <a:pt x="33552" y="314410"/>
                          <a:pt x="16598" y="266595"/>
                        </a:cubicBezTo>
                        <a:cubicBezTo>
                          <a:pt x="1072" y="222780"/>
                          <a:pt x="33171" y="198967"/>
                          <a:pt x="33171" y="198967"/>
                        </a:cubicBezTo>
                        <a:cubicBezTo>
                          <a:pt x="33171" y="198967"/>
                          <a:pt x="16407" y="185632"/>
                          <a:pt x="18312" y="151342"/>
                        </a:cubicBezTo>
                        <a:cubicBezTo>
                          <a:pt x="19455" y="130483"/>
                          <a:pt x="31457" y="118195"/>
                          <a:pt x="31457" y="118195"/>
                        </a:cubicBezTo>
                        <a:cubicBezTo>
                          <a:pt x="31457" y="118195"/>
                          <a:pt x="-4167" y="88954"/>
                          <a:pt x="405" y="50949"/>
                        </a:cubicBezTo>
                        <a:cubicBezTo>
                          <a:pt x="3644" y="23993"/>
                          <a:pt x="18884" y="1228"/>
                          <a:pt x="54793" y="85"/>
                        </a:cubicBezTo>
                        <a:close/>
                      </a:path>
                    </a:pathLst>
                  </a:custGeom>
                  <a:noFill/>
                  <a:ln w="28575" cap="rnd">
                    <a:solidFill>
                      <a:srgbClr val="C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Полилиния: фигура 75">
                    <a:extLst>
                      <a:ext uri="{FF2B5EF4-FFF2-40B4-BE49-F238E27FC236}">
                        <a16:creationId xmlns:a16="http://schemas.microsoft.com/office/drawing/2014/main" id="{725162F8-13B5-5E06-1611-730A6AAC3A9D}"/>
                      </a:ext>
                    </a:extLst>
                  </p:cNvPr>
                  <p:cNvSpPr/>
                  <p:nvPr/>
                </p:nvSpPr>
                <p:spPr>
                  <a:xfrm>
                    <a:off x="3357280" y="798863"/>
                    <a:ext cx="69341" cy="96683"/>
                  </a:xfrm>
                  <a:custGeom>
                    <a:avLst/>
                    <a:gdLst>
                      <a:gd name="connsiteX0" fmla="*/ 69342 w 69341"/>
                      <a:gd name="connsiteY0" fmla="*/ 96393 h 96683"/>
                      <a:gd name="connsiteX1" fmla="*/ 16288 w 69341"/>
                      <a:gd name="connsiteY1" fmla="*/ 65723 h 96683"/>
                      <a:gd name="connsiteX2" fmla="*/ 0 w 69341"/>
                      <a:gd name="connsiteY2" fmla="*/ 0 h 9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341" h="96683">
                        <a:moveTo>
                          <a:pt x="69342" y="96393"/>
                        </a:moveTo>
                        <a:cubicBezTo>
                          <a:pt x="69342" y="96393"/>
                          <a:pt x="34385" y="101822"/>
                          <a:pt x="16288" y="65723"/>
                        </a:cubicBezTo>
                        <a:cubicBezTo>
                          <a:pt x="9430" y="51911"/>
                          <a:pt x="10287" y="28099"/>
                          <a:pt x="0" y="0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C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Полилиния: фигура 76">
                    <a:extLst>
                      <a:ext uri="{FF2B5EF4-FFF2-40B4-BE49-F238E27FC236}">
                        <a16:creationId xmlns:a16="http://schemas.microsoft.com/office/drawing/2014/main" id="{F2A720A9-8793-5190-0B89-410E2A5F3D1A}"/>
                      </a:ext>
                    </a:extLst>
                  </p:cNvPr>
                  <p:cNvSpPr/>
                  <p:nvPr/>
                </p:nvSpPr>
                <p:spPr>
                  <a:xfrm>
                    <a:off x="3361281" y="920783"/>
                    <a:ext cx="65341" cy="187261"/>
                  </a:xfrm>
                  <a:custGeom>
                    <a:avLst/>
                    <a:gdLst>
                      <a:gd name="connsiteX0" fmla="*/ 65342 w 65341"/>
                      <a:gd name="connsiteY0" fmla="*/ 0 h 187261"/>
                      <a:gd name="connsiteX1" fmla="*/ 4763 w 65341"/>
                      <a:gd name="connsiteY1" fmla="*/ 92488 h 187261"/>
                      <a:gd name="connsiteX2" fmla="*/ 0 w 65341"/>
                      <a:gd name="connsiteY2" fmla="*/ 187262 h 187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41" h="187261">
                        <a:moveTo>
                          <a:pt x="65342" y="0"/>
                        </a:moveTo>
                        <a:cubicBezTo>
                          <a:pt x="65342" y="0"/>
                          <a:pt x="4763" y="9430"/>
                          <a:pt x="4763" y="92488"/>
                        </a:cubicBezTo>
                        <a:cubicBezTo>
                          <a:pt x="4763" y="133826"/>
                          <a:pt x="0" y="187262"/>
                          <a:pt x="0" y="187262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C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C1DEE8F5-CD80-57F9-1754-53767B076F26}"/>
                </a:ext>
              </a:extLst>
            </p:cNvPr>
            <p:cNvSpPr/>
            <p:nvPr/>
          </p:nvSpPr>
          <p:spPr>
            <a:xfrm>
              <a:off x="3897347" y="4077792"/>
              <a:ext cx="87228" cy="61933"/>
            </a:xfrm>
            <a:custGeom>
              <a:avLst/>
              <a:gdLst>
                <a:gd name="connsiteX0" fmla="*/ 0 w 87228"/>
                <a:gd name="connsiteY0" fmla="*/ 0 h 61933"/>
                <a:gd name="connsiteX1" fmla="*/ 76988 w 87228"/>
                <a:gd name="connsiteY1" fmla="*/ 0 h 61933"/>
                <a:gd name="connsiteX2" fmla="*/ 75133 w 87228"/>
                <a:gd name="connsiteY2" fmla="*/ 2495 h 61933"/>
                <a:gd name="connsiteX3" fmla="*/ 84764 w 87228"/>
                <a:gd name="connsiteY3" fmla="*/ 41794 h 61933"/>
                <a:gd name="connsiteX4" fmla="*/ 3841 w 87228"/>
                <a:gd name="connsiteY4" fmla="*/ 30115 h 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28" h="61933">
                  <a:moveTo>
                    <a:pt x="0" y="0"/>
                  </a:moveTo>
                  <a:lnTo>
                    <a:pt x="76988" y="0"/>
                  </a:lnTo>
                  <a:lnTo>
                    <a:pt x="75133" y="2495"/>
                  </a:lnTo>
                  <a:cubicBezTo>
                    <a:pt x="75133" y="2495"/>
                    <a:pt x="93786" y="16333"/>
                    <a:pt x="84764" y="41794"/>
                  </a:cubicBezTo>
                  <a:cubicBezTo>
                    <a:pt x="74911" y="69580"/>
                    <a:pt x="19837" y="71241"/>
                    <a:pt x="3841" y="30115"/>
                  </a:cubicBezTo>
                  <a:close/>
                </a:path>
              </a:pathLst>
            </a:custGeom>
            <a:solidFill>
              <a:srgbClr val="C00000"/>
            </a:solidFill>
            <a:ln w="9525" cap="rnd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7E591018-CDFF-CEA0-343F-14D71566884D}"/>
                </a:ext>
              </a:extLst>
            </p:cNvPr>
            <p:cNvSpPr/>
            <p:nvPr/>
          </p:nvSpPr>
          <p:spPr>
            <a:xfrm>
              <a:off x="4095415" y="4079108"/>
              <a:ext cx="87229" cy="61933"/>
            </a:xfrm>
            <a:custGeom>
              <a:avLst/>
              <a:gdLst>
                <a:gd name="connsiteX0" fmla="*/ 10241 w 87229"/>
                <a:gd name="connsiteY0" fmla="*/ 0 h 61933"/>
                <a:gd name="connsiteX1" fmla="*/ 87229 w 87229"/>
                <a:gd name="connsiteY1" fmla="*/ 0 h 61933"/>
                <a:gd name="connsiteX2" fmla="*/ 83388 w 87229"/>
                <a:gd name="connsiteY2" fmla="*/ 30115 h 61933"/>
                <a:gd name="connsiteX3" fmla="*/ 2465 w 87229"/>
                <a:gd name="connsiteY3" fmla="*/ 41794 h 61933"/>
                <a:gd name="connsiteX4" fmla="*/ 12096 w 87229"/>
                <a:gd name="connsiteY4" fmla="*/ 2495 h 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29" h="61933">
                  <a:moveTo>
                    <a:pt x="10241" y="0"/>
                  </a:moveTo>
                  <a:lnTo>
                    <a:pt x="87229" y="0"/>
                  </a:lnTo>
                  <a:lnTo>
                    <a:pt x="83388" y="30115"/>
                  </a:lnTo>
                  <a:cubicBezTo>
                    <a:pt x="67392" y="71241"/>
                    <a:pt x="12318" y="69580"/>
                    <a:pt x="2465" y="41794"/>
                  </a:cubicBezTo>
                  <a:cubicBezTo>
                    <a:pt x="-6557" y="16333"/>
                    <a:pt x="12096" y="2495"/>
                    <a:pt x="12096" y="2495"/>
                  </a:cubicBezTo>
                  <a:close/>
                </a:path>
              </a:pathLst>
            </a:custGeom>
            <a:solidFill>
              <a:srgbClr val="C00000"/>
            </a:solidFill>
            <a:ln w="9525" cap="rnd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88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F050E-F3F6-CFFE-D0E7-BE7C8FA2B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9F941CF-9ECB-E0B0-E421-6E042B8A3861}"/>
              </a:ext>
            </a:extLst>
          </p:cNvPr>
          <p:cNvSpPr txBox="1"/>
          <p:nvPr/>
        </p:nvSpPr>
        <p:spPr>
          <a:xfrm>
            <a:off x="205352" y="6673484"/>
            <a:ext cx="10913497" cy="19082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prstClr val="white">
                    <a:alpha val="43000"/>
                  </a:prstClr>
                </a:solidFill>
                <a:effectLst/>
                <a:uLnTx/>
                <a:uFillTx/>
                <a:latin typeface="Bayer Sans OFC" panose="020B0604020202020204" charset="-52"/>
                <a:cs typeface="Bayer Sans OFC" panose="020B0604020202020204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1. Румянцева Е.И., Авксентьева М.В. Клинико-экономическая эффективность скрининга по выявлению хронической болезни почек в Российской Федерации. Профилактическая медицина. 2024;27(7):7–15. https://doi.org/10.17116/profmed2024270717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F816042-7F16-B88C-F928-EF39854AF9BC}"/>
              </a:ext>
            </a:extLst>
          </p:cNvPr>
          <p:cNvGrpSpPr/>
          <p:nvPr/>
        </p:nvGrpSpPr>
        <p:grpSpPr>
          <a:xfrm>
            <a:off x="-23327" y="217554"/>
            <a:ext cx="12215327" cy="1075679"/>
            <a:chOff x="0" y="239811"/>
            <a:chExt cx="13465138" cy="11857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351FE8-A8FC-7EB6-F1FF-77FF52E084FF}"/>
                </a:ext>
              </a:extLst>
            </p:cNvPr>
            <p:cNvSpPr txBox="1"/>
            <p:nvPr/>
          </p:nvSpPr>
          <p:spPr>
            <a:xfrm>
              <a:off x="696565" y="239811"/>
              <a:ext cx="12768573" cy="11857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defTabSz="414772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yer Sans OFC" panose="02010504010101010104" pitchFamily="2" charset="-52"/>
                  <a:cs typeface="Bayer Sans OFC" panose="02010504010101010104" pitchFamily="2" charset="-52"/>
                </a:defRPr>
              </a:lvl1pPr>
            </a:lstStyle>
            <a:p>
              <a:pPr marL="0" marR="0" lvl="0" indent="0" algn="l" defTabSz="41477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СКРИНИНГ НА ХБП СРЕДИ ПАЦИЕНТОВ С СД2 ПОЗВОЛЯЕТ СМЕСТИТЬ ФОКУС ФИНАНСИРОВАНИЯ С ДИАЛИЗА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НА ПРОФИЛАКТИКУ ПРОГРЕССИРОВАНИЯ ХБП </a:t>
              </a:r>
            </a:p>
            <a:p>
              <a:pPr marL="0" marR="0" lvl="0" indent="0" algn="l" defTabSz="41477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003455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ПРИ СОПОСТАВИМОСТИ МЕДИЦИНСКИХ ЗАТРАТ СЦЕНАРИЕВ «С» И «БЕЗ» СКРИНИНГА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3455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1477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Исследование клинико-экономической эффективности скрининга на ХБП с помощью рСКФ среди пациентов с СД2 (модель, N=20 000) и без факторов риска ХБП (модель, N=20 000)</a:t>
              </a: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E38D8CB0-F140-9C1D-D5B1-BFBD3199C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315891"/>
              <a:ext cx="684534" cy="477582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EE4FCE10-255B-F960-753B-AF04E0AC276A}"/>
              </a:ext>
            </a:extLst>
          </p:cNvPr>
          <p:cNvGrpSpPr/>
          <p:nvPr/>
        </p:nvGrpSpPr>
        <p:grpSpPr>
          <a:xfrm>
            <a:off x="9674581" y="2606768"/>
            <a:ext cx="2209555" cy="1206843"/>
            <a:chOff x="3296566" y="4981121"/>
            <a:chExt cx="2209555" cy="1206843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100687BA-5218-0FC9-574A-A90912B7D1DC}"/>
                </a:ext>
              </a:extLst>
            </p:cNvPr>
            <p:cNvSpPr/>
            <p:nvPr/>
          </p:nvSpPr>
          <p:spPr>
            <a:xfrm>
              <a:off x="3296566" y="5651715"/>
              <a:ext cx="2191422" cy="522974"/>
            </a:xfrm>
            <a:prstGeom prst="roundRect">
              <a:avLst>
                <a:gd name="adj" fmla="val 4652"/>
              </a:avLst>
            </a:prstGeom>
            <a:solidFill>
              <a:srgbClr val="00345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4150C3-C802-92BE-C6CF-02B3F1B1084A}"/>
                </a:ext>
              </a:extLst>
            </p:cNvPr>
            <p:cNvSpPr txBox="1"/>
            <p:nvPr/>
          </p:nvSpPr>
          <p:spPr>
            <a:xfrm>
              <a:off x="3314700" y="5603189"/>
              <a:ext cx="219142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составляют затраты на скрининг ХБП</a:t>
              </a:r>
              <a:endPara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0852DC-5459-1D03-C12E-9EB753FE136E}"/>
                </a:ext>
              </a:extLst>
            </p:cNvPr>
            <p:cNvSpPr txBox="1"/>
            <p:nvPr/>
          </p:nvSpPr>
          <p:spPr>
            <a:xfrm>
              <a:off x="3481624" y="4981121"/>
              <a:ext cx="182130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&lt;0,1%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D10F95F7-8E34-89F9-3813-71C2ED398202}"/>
              </a:ext>
            </a:extLst>
          </p:cNvPr>
          <p:cNvGrpSpPr/>
          <p:nvPr/>
        </p:nvGrpSpPr>
        <p:grpSpPr>
          <a:xfrm>
            <a:off x="2843166" y="1497167"/>
            <a:ext cx="6283832" cy="3852555"/>
            <a:chOff x="412270" y="1399866"/>
            <a:chExt cx="6283832" cy="3852555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7E7DEB7E-FDBA-C9FD-4E6D-27CC25AF9917}"/>
                </a:ext>
              </a:extLst>
            </p:cNvPr>
            <p:cNvGrpSpPr/>
            <p:nvPr/>
          </p:nvGrpSpPr>
          <p:grpSpPr>
            <a:xfrm>
              <a:off x="412270" y="1399866"/>
              <a:ext cx="6283832" cy="3852555"/>
              <a:chOff x="331589" y="1467661"/>
              <a:chExt cx="6283832" cy="3852555"/>
            </a:xfrm>
          </p:grpSpPr>
          <p:graphicFrame>
            <p:nvGraphicFramePr>
              <p:cNvPr id="2" name="Content Placeholder 22">
                <a:extLst>
                  <a:ext uri="{FF2B5EF4-FFF2-40B4-BE49-F238E27FC236}">
                    <a16:creationId xmlns:a16="http://schemas.microsoft.com/office/drawing/2014/main" id="{9205EF3F-0160-AD04-236F-CE58169408B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423636" y="1927247"/>
              <a:ext cx="6191785" cy="339296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3BAD61-5106-994F-DD96-5064D8737B04}"/>
                  </a:ext>
                </a:extLst>
              </p:cNvPr>
              <p:cNvSpPr txBox="1"/>
              <p:nvPr/>
            </p:nvSpPr>
            <p:spPr>
              <a:xfrm>
                <a:off x="542120" y="1467661"/>
                <a:ext cx="5858172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Структура затрат за 10 лет среди пациентов с СД2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в зависимости от проведения скрининга на ХБП по рСКФ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73D2F1-F146-D537-D50D-44DF57E02791}"/>
                  </a:ext>
                </a:extLst>
              </p:cNvPr>
              <p:cNvSpPr txBox="1"/>
              <p:nvPr/>
            </p:nvSpPr>
            <p:spPr>
              <a:xfrm rot="16200000">
                <a:off x="-195093" y="3327013"/>
                <a:ext cx="13303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Доля затрат (%)</a:t>
                </a:r>
              </a:p>
            </p:txBody>
          </p:sp>
          <p:pic>
            <p:nvPicPr>
              <p:cNvPr id="9" name="Graphic 55">
                <a:extLst>
                  <a:ext uri="{FF2B5EF4-FFF2-40B4-BE49-F238E27FC236}">
                    <a16:creationId xmlns:a16="http://schemas.microsoft.com/office/drawing/2014/main" id="{63F258E2-D25A-A870-14D1-10CDC4313E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b="19063"/>
              <a:stretch/>
            </p:blipFill>
            <p:spPr>
              <a:xfrm>
                <a:off x="1995417" y="4227195"/>
                <a:ext cx="658492" cy="541037"/>
              </a:xfrm>
              <a:prstGeom prst="rect">
                <a:avLst/>
              </a:prstGeom>
            </p:spPr>
          </p:pic>
          <p:pic>
            <p:nvPicPr>
              <p:cNvPr id="10" name="Picture 16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FD390CF3-DC23-C5D6-CA2F-4A057B994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lum bright="70000" contrast="-70000"/>
              </a:blip>
              <a:stretch>
                <a:fillRect/>
              </a:stretch>
            </p:blipFill>
            <p:spPr>
              <a:xfrm>
                <a:off x="4772383" y="2697212"/>
                <a:ext cx="645437" cy="620803"/>
              </a:xfrm>
              <a:prstGeom prst="rect">
                <a:avLst/>
              </a:prstGeom>
            </p:spPr>
          </p:pic>
          <p:pic>
            <p:nvPicPr>
              <p:cNvPr id="11" name="Picture 16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50520203-BCE3-CE2A-C15A-5312D80A5E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lum bright="70000" contrast="-70000"/>
              </a:blip>
              <a:stretch>
                <a:fillRect/>
              </a:stretch>
            </p:blipFill>
            <p:spPr>
              <a:xfrm>
                <a:off x="2008472" y="2701858"/>
                <a:ext cx="645437" cy="620803"/>
              </a:xfrm>
              <a:prstGeom prst="rect">
                <a:avLst/>
              </a:prstGeom>
            </p:spPr>
          </p:pic>
          <p:pic>
            <p:nvPicPr>
              <p:cNvPr id="13" name="Graphic 55">
                <a:extLst>
                  <a:ext uri="{FF2B5EF4-FFF2-40B4-BE49-F238E27FC236}">
                    <a16:creationId xmlns:a16="http://schemas.microsoft.com/office/drawing/2014/main" id="{EE8DF873-F8F3-D50C-4D45-4F5EDB0763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b="19063"/>
              <a:stretch/>
            </p:blipFill>
            <p:spPr>
              <a:xfrm>
                <a:off x="4766948" y="4227195"/>
                <a:ext cx="658492" cy="541037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E3A2A2A-9F77-82A2-E3DC-A6904BA36B05}"/>
                </a:ext>
              </a:extLst>
            </p:cNvPr>
            <p:cNvSpPr txBox="1"/>
            <p:nvPr/>
          </p:nvSpPr>
          <p:spPr>
            <a:xfrm>
              <a:off x="2936333" y="2451399"/>
              <a:ext cx="17330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затраты на профилактику прогрессирования выявленной ХБП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CDE09DD-EA7F-828B-97AB-A259EA50C8BE}"/>
                </a:ext>
              </a:extLst>
            </p:cNvPr>
            <p:cNvSpPr txBox="1"/>
            <p:nvPr/>
          </p:nvSpPr>
          <p:spPr>
            <a:xfrm>
              <a:off x="2936333" y="4111094"/>
              <a:ext cx="17330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затраты на диализ</a:t>
              </a:r>
            </a:p>
          </p:txBody>
        </p:sp>
      </p:grp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9008709-46D4-5EE1-2624-846B004391F0}"/>
              </a:ext>
            </a:extLst>
          </p:cNvPr>
          <p:cNvSpPr/>
          <p:nvPr/>
        </p:nvSpPr>
        <p:spPr>
          <a:xfrm>
            <a:off x="7078060" y="5326770"/>
            <a:ext cx="4018579" cy="1017927"/>
          </a:xfrm>
          <a:prstGeom prst="roundRect">
            <a:avLst>
              <a:gd name="adj" fmla="val 4652"/>
            </a:avLst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33035-7501-7F40-2827-51338A10AC8C}"/>
              </a:ext>
            </a:extLst>
          </p:cNvPr>
          <p:cNvSpPr txBox="1"/>
          <p:nvPr/>
        </p:nvSpPr>
        <p:spPr>
          <a:xfrm>
            <a:off x="7100271" y="5026555"/>
            <a:ext cx="40185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Скрининг на ХБП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позволяет вкладывать основной бюджет в 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народосбережение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профилактику прогрессирования ХБП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 широкого круга пациентов</a:t>
            </a:r>
          </a:p>
        </p:txBody>
      </p:sp>
      <p:pic>
        <p:nvPicPr>
          <p:cNvPr id="5" name="Рисунок 4" descr="Весы правосудия контур">
            <a:extLst>
              <a:ext uri="{FF2B5EF4-FFF2-40B4-BE49-F238E27FC236}">
                <a16:creationId xmlns:a16="http://schemas.microsoft.com/office/drawing/2014/main" id="{FEB2B720-6C9A-F47F-E087-E6DFE2A8D5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65521" y="4994072"/>
            <a:ext cx="1475477" cy="147547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242F616-160E-91BA-D304-BB2838669EBE}"/>
              </a:ext>
            </a:extLst>
          </p:cNvPr>
          <p:cNvSpPr/>
          <p:nvPr/>
        </p:nvSpPr>
        <p:spPr>
          <a:xfrm>
            <a:off x="1561658" y="5332387"/>
            <a:ext cx="3856371" cy="1017927"/>
          </a:xfrm>
          <a:prstGeom prst="roundRect">
            <a:avLst>
              <a:gd name="adj" fmla="val 4652"/>
            </a:avLst>
          </a:prstGeom>
          <a:solidFill>
            <a:srgbClr val="003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BD7C6F-9EE2-F468-F3CB-59CBFF2018A3}"/>
              </a:ext>
            </a:extLst>
          </p:cNvPr>
          <p:cNvSpPr txBox="1"/>
          <p:nvPr/>
        </p:nvSpPr>
        <p:spPr>
          <a:xfrm>
            <a:off x="1583869" y="5032172"/>
            <a:ext cx="38341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455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Отсутствие скрининга на ХБП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требует сопоставимого общего бюджета, но на 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проведение дорогостоящего диализа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 нескольких сотен доживших пациентов</a:t>
            </a:r>
          </a:p>
        </p:txBody>
      </p:sp>
    </p:spTree>
    <p:extLst>
      <p:ext uri="{BB962C8B-B14F-4D97-AF65-F5344CB8AC3E}">
        <p14:creationId xmlns:p14="http://schemas.microsoft.com/office/powerpoint/2010/main" val="2238336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E05E9-2D5E-71DA-4626-191B1F6E8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D6F318-4D70-998C-2549-3B5E95EB08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8"/>
          <a:stretch>
            <a:fillRect/>
          </a:stretch>
        </p:blipFill>
        <p:spPr>
          <a:xfrm>
            <a:off x="786847" y="1094276"/>
            <a:ext cx="4709078" cy="4251434"/>
          </a:xfrm>
          <a:custGeom>
            <a:avLst/>
            <a:gdLst>
              <a:gd name="connsiteX0" fmla="*/ 570882 w 5993415"/>
              <a:gd name="connsiteY0" fmla="*/ 0 h 5410955"/>
              <a:gd name="connsiteX1" fmla="*/ 4802069 w 5993415"/>
              <a:gd name="connsiteY1" fmla="*/ 0 h 5410955"/>
              <a:gd name="connsiteX2" fmla="*/ 5104660 w 5993415"/>
              <a:gd name="connsiteY2" fmla="*/ 923293 h 5410955"/>
              <a:gd name="connsiteX3" fmla="*/ 5406501 w 5993415"/>
              <a:gd name="connsiteY3" fmla="*/ 1269522 h 5410955"/>
              <a:gd name="connsiteX4" fmla="*/ 5690587 w 5993415"/>
              <a:gd name="connsiteY4" fmla="*/ 1420442 h 5410955"/>
              <a:gd name="connsiteX5" fmla="*/ 5823752 w 5993415"/>
              <a:gd name="connsiteY5" fmla="*/ 2068512 h 5410955"/>
              <a:gd name="connsiteX6" fmla="*/ 5912528 w 5993415"/>
              <a:gd name="connsiteY6" fmla="*/ 2290454 h 5410955"/>
              <a:gd name="connsiteX7" fmla="*/ 5993415 w 5993415"/>
              <a:gd name="connsiteY7" fmla="*/ 2320787 h 5410955"/>
              <a:gd name="connsiteX8" fmla="*/ 5993415 w 5993415"/>
              <a:gd name="connsiteY8" fmla="*/ 2983780 h 5410955"/>
              <a:gd name="connsiteX9" fmla="*/ 5646198 w 5993415"/>
              <a:gd name="connsiteY9" fmla="*/ 3178221 h 5410955"/>
              <a:gd name="connsiteX10" fmla="*/ 5362113 w 5993415"/>
              <a:gd name="connsiteY10" fmla="*/ 4350073 h 5410955"/>
              <a:gd name="connsiteX11" fmla="*/ 4598633 w 5993415"/>
              <a:gd name="connsiteY11" fmla="*/ 5113553 h 5410955"/>
              <a:gd name="connsiteX12" fmla="*/ 2936232 w 5993415"/>
              <a:gd name="connsiteY12" fmla="*/ 5410955 h 5410955"/>
              <a:gd name="connsiteX13" fmla="*/ 2481726 w 5993415"/>
              <a:gd name="connsiteY13" fmla="*/ 5410955 h 5410955"/>
              <a:gd name="connsiteX14" fmla="*/ 550416 w 5993415"/>
              <a:gd name="connsiteY14" fmla="*/ 4891611 h 5410955"/>
              <a:gd name="connsiteX15" fmla="*/ 0 w 5993415"/>
              <a:gd name="connsiteY15" fmla="*/ 4270174 h 5410955"/>
              <a:gd name="connsiteX16" fmla="*/ 0 w 5993415"/>
              <a:gd name="connsiteY16" fmla="*/ 2157289 h 5410955"/>
              <a:gd name="connsiteX17" fmla="*/ 35511 w 5993415"/>
              <a:gd name="connsiteY17" fmla="*/ 1642384 h 5410955"/>
              <a:gd name="connsiteX18" fmla="*/ 133165 w 5993415"/>
              <a:gd name="connsiteY18" fmla="*/ 745739 h 5410955"/>
              <a:gd name="connsiteX19" fmla="*/ 570882 w 5993415"/>
              <a:gd name="connsiteY19" fmla="*/ 0 h 541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93415" h="5410955">
                <a:moveTo>
                  <a:pt x="570882" y="0"/>
                </a:moveTo>
                <a:lnTo>
                  <a:pt x="4802069" y="0"/>
                </a:lnTo>
                <a:lnTo>
                  <a:pt x="5104660" y="923293"/>
                </a:lnTo>
                <a:lnTo>
                  <a:pt x="5406501" y="1269522"/>
                </a:lnTo>
                <a:lnTo>
                  <a:pt x="5690587" y="1420442"/>
                </a:lnTo>
                <a:lnTo>
                  <a:pt x="5823752" y="2068512"/>
                </a:lnTo>
                <a:lnTo>
                  <a:pt x="5912528" y="2290454"/>
                </a:lnTo>
                <a:lnTo>
                  <a:pt x="5993415" y="2320787"/>
                </a:lnTo>
                <a:lnTo>
                  <a:pt x="5993415" y="2983780"/>
                </a:lnTo>
                <a:lnTo>
                  <a:pt x="5646198" y="3178221"/>
                </a:lnTo>
                <a:lnTo>
                  <a:pt x="5362113" y="4350073"/>
                </a:lnTo>
                <a:lnTo>
                  <a:pt x="4598633" y="5113553"/>
                </a:lnTo>
                <a:lnTo>
                  <a:pt x="2936232" y="5410955"/>
                </a:lnTo>
                <a:lnTo>
                  <a:pt x="2481726" y="5410955"/>
                </a:lnTo>
                <a:lnTo>
                  <a:pt x="550416" y="4891611"/>
                </a:lnTo>
                <a:lnTo>
                  <a:pt x="0" y="4270174"/>
                </a:lnTo>
                <a:lnTo>
                  <a:pt x="0" y="2157289"/>
                </a:lnTo>
                <a:lnTo>
                  <a:pt x="35511" y="1642384"/>
                </a:lnTo>
                <a:lnTo>
                  <a:pt x="133165" y="745739"/>
                </a:lnTo>
                <a:lnTo>
                  <a:pt x="570882" y="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5F34D8-635F-3F97-F9BE-A5C7292706EE}"/>
              </a:ext>
            </a:extLst>
          </p:cNvPr>
          <p:cNvSpPr txBox="1"/>
          <p:nvPr/>
        </p:nvSpPr>
        <p:spPr>
          <a:xfrm>
            <a:off x="5892799" y="1665721"/>
            <a:ext cx="586740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650226"/>
                </a:solidFill>
                <a:effectLst/>
                <a:uLnTx/>
                <a:uFillTx/>
                <a:latin typeface="Montserrat ExtraBold" panose="00000900000000000000" pitchFamily="2" charset="-52"/>
                <a:ea typeface="+mn-ea"/>
                <a:cs typeface="+mn-cs"/>
              </a:rPr>
              <a:t>КАКОВ ТЕКУЩИЙ СТАНДАРТ НЕФРОПРОТЕКЦИИ У ПАЦИЕНТОВ С ХБП И СД2?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solidFill>
                <a:srgbClr val="650226"/>
              </a:solidFill>
              <a:latin typeface="Montserrat ExtraBold" panose="00000900000000000000" pitchFamily="2" charset="-5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3162"/>
                </a:solidFill>
                <a:effectLst/>
                <a:uLnTx/>
                <a:uFillTx/>
                <a:latin typeface="Montserrat ExtraBold" panose="00000900000000000000" pitchFamily="2" charset="-52"/>
                <a:ea typeface="+mn-ea"/>
                <a:cs typeface="+mn-cs"/>
              </a:rPr>
              <a:t>НЕ ЗАБЫВАЕМ ПРО КАРДИОПРОТЕКЦИЮ!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3162"/>
              </a:solidFill>
              <a:effectLst/>
              <a:uLnTx/>
              <a:uFillTx/>
              <a:latin typeface="Montserrat Light" panose="000004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51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DF9D119-D956-28A6-EA7F-88F439C7A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Человеческое лицо, человек, одежда, Борода человека&#10;&#10;Автоматически созданное описание">
            <a:extLst>
              <a:ext uri="{FF2B5EF4-FFF2-40B4-BE49-F238E27FC236}">
                <a16:creationId xmlns:a16="http://schemas.microsoft.com/office/drawing/2014/main" id="{CD2CDE08-4309-9397-3B05-15C222566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24941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ADBB5A9-DD92-9101-5425-700BBF8908F0}"/>
              </a:ext>
            </a:extLst>
          </p:cNvPr>
          <p:cNvSpPr/>
          <p:nvPr/>
        </p:nvSpPr>
        <p:spPr>
          <a:xfrm>
            <a:off x="6024940" y="0"/>
            <a:ext cx="6167060" cy="6858000"/>
          </a:xfrm>
          <a:prstGeom prst="rect">
            <a:avLst/>
          </a:prstGeom>
          <a:solidFill>
            <a:srgbClr val="0038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29B65E-32F2-D35A-31BD-47720D526182}"/>
              </a:ext>
            </a:extLst>
          </p:cNvPr>
          <p:cNvSpPr txBox="1"/>
          <p:nvPr/>
        </p:nvSpPr>
        <p:spPr>
          <a:xfrm>
            <a:off x="232078" y="6537976"/>
            <a:ext cx="11553427" cy="30777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 - изображенный на фотографии человек не является реальным пациентом;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 –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указано увеличение риска развития различных заболеваний и состояний рассчитанное на основание рСКФ и альбуминурии по данным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KDIGO 2024 Clinical Practice Guideline for the Evaluation and Management of CKD. 1. KDIGO 2024 Clinical Practice Guideline for the Evaluation and Management of Chronic Kidney Disease. Kidney Int. 2024;105(4S):S117-S314. 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374316E-0AB2-A864-C054-89687451400F}"/>
              </a:ext>
            </a:extLst>
          </p:cNvPr>
          <p:cNvGrpSpPr/>
          <p:nvPr/>
        </p:nvGrpSpPr>
        <p:grpSpPr>
          <a:xfrm>
            <a:off x="6074229" y="344254"/>
            <a:ext cx="5802086" cy="6036211"/>
            <a:chOff x="6074229" y="344254"/>
            <a:chExt cx="5802086" cy="603621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634ADB-DECB-D1CF-EAD5-7FCED6A9276D}"/>
                </a:ext>
              </a:extLst>
            </p:cNvPr>
            <p:cNvSpPr txBox="1"/>
            <p:nvPr/>
          </p:nvSpPr>
          <p:spPr>
            <a:xfrm>
              <a:off x="6074229" y="344254"/>
              <a:ext cx="5802086" cy="1034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492339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1700" b="0" i="0" u="none" strike="noStrike" cap="none" spc="328" normalizeH="0" baseline="0">
                  <a:ln>
                    <a:noFill/>
                  </a:ln>
                  <a:gradFill>
                    <a:gsLst>
                      <a:gs pos="0">
                        <a:srgbClr val="0393A3"/>
                      </a:gs>
                      <a:gs pos="100000">
                        <a:srgbClr val="E613D5"/>
                      </a:gs>
                    </a:gsLst>
                    <a:lin ang="0" scaled="1"/>
                  </a:gradFill>
                  <a:effectLst/>
                  <a:uLnTx/>
                  <a:uFillTx/>
                  <a:latin typeface="OfficinaSansBoldITC" panose="020B0806050503020204" pitchFamily="34" charset="0"/>
                </a:defRPr>
              </a:lvl1pPr>
            </a:lstStyle>
            <a:p>
              <a:pPr marL="0" marR="0" lvl="0" indent="0" algn="r" defTabSz="117226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 пациента с СД2 развитие ХБП с альбуминурией / протеинурией </a:t>
              </a: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резко утяжеляет СС прогноз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1,a,b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2F1C02B3-BC43-4BD9-0741-51882703881A}"/>
                </a:ext>
              </a:extLst>
            </p:cNvPr>
            <p:cNvSpPr/>
            <p:nvPr/>
          </p:nvSpPr>
          <p:spPr>
            <a:xfrm>
              <a:off x="6455797" y="5083432"/>
              <a:ext cx="4606507" cy="552632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907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9D5B4CB-7067-4505-7430-6803456BC2DD}"/>
                </a:ext>
              </a:extLst>
            </p:cNvPr>
            <p:cNvSpPr/>
            <p:nvPr/>
          </p:nvSpPr>
          <p:spPr>
            <a:xfrm>
              <a:off x="6458319" y="1668044"/>
              <a:ext cx="4606507" cy="552632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907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E71EEB8-75B1-5232-D81F-75FF101ABA05}"/>
                </a:ext>
              </a:extLst>
            </p:cNvPr>
            <p:cNvSpPr/>
            <p:nvPr/>
          </p:nvSpPr>
          <p:spPr>
            <a:xfrm>
              <a:off x="6455797" y="5769435"/>
              <a:ext cx="4606507" cy="552632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907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BE381D7B-B05C-E498-34E5-7431EB4885D9}"/>
                </a:ext>
              </a:extLst>
            </p:cNvPr>
            <p:cNvSpPr/>
            <p:nvPr/>
          </p:nvSpPr>
          <p:spPr>
            <a:xfrm>
              <a:off x="6455797" y="2345964"/>
              <a:ext cx="4606507" cy="552632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907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4977BF19-CFB9-59A6-25DC-BBF7F5455EB2}"/>
                </a:ext>
              </a:extLst>
            </p:cNvPr>
            <p:cNvSpPr/>
            <p:nvPr/>
          </p:nvSpPr>
          <p:spPr>
            <a:xfrm>
              <a:off x="6455797" y="3031967"/>
              <a:ext cx="4606507" cy="552632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907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07F3FE0-DA71-F070-61CF-46231B4C3B3C}"/>
                </a:ext>
              </a:extLst>
            </p:cNvPr>
            <p:cNvSpPr/>
            <p:nvPr/>
          </p:nvSpPr>
          <p:spPr>
            <a:xfrm>
              <a:off x="6455797" y="3717970"/>
              <a:ext cx="4620182" cy="552632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907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74C47044-23D8-6748-C345-2F90D5B848C5}"/>
                </a:ext>
              </a:extLst>
            </p:cNvPr>
            <p:cNvSpPr/>
            <p:nvPr/>
          </p:nvSpPr>
          <p:spPr>
            <a:xfrm>
              <a:off x="6455797" y="4403975"/>
              <a:ext cx="4606507" cy="552632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907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67A490-0E19-FFC5-A4D9-47226140264A}"/>
                </a:ext>
              </a:extLst>
            </p:cNvPr>
            <p:cNvSpPr txBox="1"/>
            <p:nvPr/>
          </p:nvSpPr>
          <p:spPr>
            <a:xfrm>
              <a:off x="6760691" y="3001498"/>
              <a:ext cx="1046306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000" b="1" i="0" u="none" strike="noStrike" cap="none" spc="0" normalizeH="0" baseline="30000">
                  <a:ln>
                    <a:noFill/>
                  </a:ln>
                  <a:solidFill>
                    <a:srgbClr val="14444C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rPr>
                <a:t>х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rPr>
                <a:t>3</a:t>
              </a:r>
              <a:endParaRPr kumimoji="0" lang="ru-RU" sz="4000" b="1" i="0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"/>
                <a:ea typeface="MS PGothic" charset="0"/>
                <a:cs typeface="72" panose="020B0503030000000003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85237E-5740-2680-9CA1-93CFD387BFA8}"/>
                </a:ext>
              </a:extLst>
            </p:cNvPr>
            <p:cNvSpPr txBox="1"/>
            <p:nvPr/>
          </p:nvSpPr>
          <p:spPr>
            <a:xfrm>
              <a:off x="7556144" y="3134717"/>
              <a:ext cx="4129823" cy="3877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rPr>
                <a:t>Инфаркт миокарда</a:t>
              </a: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90746"/>
                </a:solidFill>
                <a:effectLst/>
                <a:uLnTx/>
                <a:uFillTx/>
                <a:latin typeface="Arial 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97EFB8-F3D5-0B1F-6031-3584775871E6}"/>
                </a:ext>
              </a:extLst>
            </p:cNvPr>
            <p:cNvSpPr txBox="1"/>
            <p:nvPr/>
          </p:nvSpPr>
          <p:spPr>
            <a:xfrm>
              <a:off x="6797132" y="5734134"/>
              <a:ext cx="719042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000" b="1" i="0" u="none" strike="noStrike" cap="none" spc="0" normalizeH="0" baseline="30000">
                  <a:ln>
                    <a:noFill/>
                  </a:ln>
                  <a:solidFill>
                    <a:srgbClr val="14444C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rPr>
                <a:t>х</a:t>
              </a:r>
              <a:r>
                <a:rPr kumimoji="0" lang="ru-RU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rPr>
                <a:t>3</a:t>
              </a:r>
              <a:endParaRPr kumimoji="0" lang="ru-RU" sz="4000" b="1" i="0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"/>
                <a:ea typeface="MS PGothic" charset="0"/>
                <a:cs typeface="72" panose="020B05030300000000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F58DBF-E794-F465-8D3D-E66FD56309AC}"/>
                </a:ext>
              </a:extLst>
            </p:cNvPr>
            <p:cNvSpPr txBox="1"/>
            <p:nvPr/>
          </p:nvSpPr>
          <p:spPr>
            <a:xfrm>
              <a:off x="7582869" y="5802881"/>
              <a:ext cx="3457929" cy="5355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rPr>
                <a:t>Заболевания периферических артерий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90746"/>
                </a:solidFill>
                <a:effectLst/>
                <a:uLnTx/>
                <a:uFillTx/>
                <a:latin typeface="Arial 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D063E7A-AA00-888A-D860-A6A46AF0E1D0}"/>
                </a:ext>
              </a:extLst>
            </p:cNvPr>
            <p:cNvSpPr txBox="1"/>
            <p:nvPr/>
          </p:nvSpPr>
          <p:spPr>
            <a:xfrm>
              <a:off x="6780223" y="1636316"/>
              <a:ext cx="1065737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rPr>
                <a:t>х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rPr>
                <a:t>3</a:t>
              </a:r>
              <a:endPara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"/>
                <a:ea typeface="MS PGothic" charset="0"/>
                <a:cs typeface="72" panose="020B0503030000000003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3A9BCD-4C0C-94AC-4D8F-D6DB6D5DE054}"/>
                </a:ext>
              </a:extLst>
            </p:cNvPr>
            <p:cNvSpPr txBox="1"/>
            <p:nvPr/>
          </p:nvSpPr>
          <p:spPr>
            <a:xfrm>
              <a:off x="7585871" y="1743163"/>
              <a:ext cx="1815622" cy="3877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rPr>
                <a:t>Смерть</a:t>
              </a: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90746"/>
                </a:solidFill>
                <a:effectLst/>
                <a:uLnTx/>
                <a:uFillTx/>
                <a:latin typeface="Arial 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CEDCAE-0FBA-16AA-560E-12E2F560D12D}"/>
                </a:ext>
              </a:extLst>
            </p:cNvPr>
            <p:cNvSpPr txBox="1"/>
            <p:nvPr/>
          </p:nvSpPr>
          <p:spPr>
            <a:xfrm>
              <a:off x="8880741" y="1937521"/>
              <a:ext cx="1945372" cy="68326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rPr>
                <a:t>от СС причин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90746"/>
                </a:solidFill>
                <a:effectLst/>
                <a:uLnTx/>
                <a:uFillTx/>
                <a:latin typeface="Arial "/>
                <a:ea typeface="MS PGothic" charset="0"/>
                <a:cs typeface="72" panose="020B05030300000000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90746"/>
                </a:solidFill>
                <a:effectLst/>
                <a:uLnTx/>
                <a:uFillTx/>
                <a:latin typeface="Arial 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438F1A4-967B-D6B8-876A-56ED00A897FE}"/>
                </a:ext>
              </a:extLst>
            </p:cNvPr>
            <p:cNvSpPr txBox="1"/>
            <p:nvPr/>
          </p:nvSpPr>
          <p:spPr>
            <a:xfrm>
              <a:off x="8880741" y="1705612"/>
              <a:ext cx="1815622" cy="3877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rPr>
                <a:t>от любых причин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90746"/>
                </a:solidFill>
                <a:effectLst/>
                <a:uLnTx/>
                <a:uFillTx/>
                <a:latin typeface="Arial "/>
                <a:ea typeface="MS PGothic" charset="0"/>
                <a:cs typeface="72" panose="020B0503030000000003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D2CE4F-682B-BF41-5244-7EA9AEB18DE9}"/>
                </a:ext>
              </a:extLst>
            </p:cNvPr>
            <p:cNvSpPr txBox="1"/>
            <p:nvPr/>
          </p:nvSpPr>
          <p:spPr>
            <a:xfrm>
              <a:off x="6797132" y="5045155"/>
              <a:ext cx="784305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rPr>
                <a:t>х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rPr>
                <a:t>2</a:t>
              </a:r>
              <a:endPara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"/>
                <a:ea typeface="MS PGothic" charset="0"/>
                <a:cs typeface="72" panose="020B0503030000000003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0541D6F-BBAF-C5A8-B4A3-304E92213C1F}"/>
                </a:ext>
              </a:extLst>
            </p:cNvPr>
            <p:cNvSpPr txBox="1"/>
            <p:nvPr/>
          </p:nvSpPr>
          <p:spPr>
            <a:xfrm>
              <a:off x="7603070" y="5220511"/>
              <a:ext cx="3437729" cy="3139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rPr>
                <a:t>Фибрилляция предсердий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90746"/>
                </a:solidFill>
                <a:effectLst/>
                <a:uLnTx/>
                <a:uFillTx/>
                <a:latin typeface="Arial 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CA6A829-A543-689C-42DC-BD32D2544974}"/>
                </a:ext>
              </a:extLst>
            </p:cNvPr>
            <p:cNvSpPr txBox="1"/>
            <p:nvPr/>
          </p:nvSpPr>
          <p:spPr>
            <a:xfrm>
              <a:off x="6769515" y="2306464"/>
              <a:ext cx="719043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000" b="1" i="0" u="none" strike="noStrike" cap="none" spc="0" normalizeH="0" baseline="30000">
                  <a:ln>
                    <a:noFill/>
                  </a:ln>
                  <a:solidFill>
                    <a:srgbClr val="14444C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rPr>
                <a:t>х</a:t>
              </a:r>
              <a:r>
                <a:rPr kumimoji="0" lang="ru-RU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rPr>
                <a:t>3</a:t>
              </a:r>
              <a:endParaRPr kumimoji="0" lang="ru-RU" sz="4000" b="1" i="0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"/>
                <a:ea typeface="MS PGothic" charset="0"/>
                <a:cs typeface="72" panose="020B0503030000000003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C6F17A0-47F4-E34A-105D-8CD244BE0CC6}"/>
                </a:ext>
              </a:extLst>
            </p:cNvPr>
            <p:cNvSpPr txBox="1"/>
            <p:nvPr/>
          </p:nvSpPr>
          <p:spPr>
            <a:xfrm>
              <a:off x="7582869" y="2439683"/>
              <a:ext cx="3884751" cy="3877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rPr>
                <a:t>Госпитализация</a:t>
              </a: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90746"/>
                </a:solidFill>
                <a:effectLst/>
                <a:uLnTx/>
                <a:uFillTx/>
                <a:latin typeface="Arial 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3EC9F43-5168-B23F-0036-F4F81B0361D6}"/>
                </a:ext>
              </a:extLst>
            </p:cNvPr>
            <p:cNvSpPr txBox="1"/>
            <p:nvPr/>
          </p:nvSpPr>
          <p:spPr>
            <a:xfrm>
              <a:off x="6787416" y="3702196"/>
              <a:ext cx="1046306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000" b="1" i="0" u="none" strike="noStrike" cap="none" spc="0" normalizeH="0" baseline="30000">
                  <a:ln>
                    <a:noFill/>
                  </a:ln>
                  <a:solidFill>
                    <a:srgbClr val="14444C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rPr>
                <a:t>х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rPr>
                <a:t>3</a:t>
              </a:r>
              <a:endParaRPr kumimoji="0" lang="ru-RU" sz="4000" b="1" i="0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"/>
                <a:ea typeface="MS PGothic" charset="0"/>
                <a:cs typeface="72" panose="020B0503030000000003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9852FCF-3379-A398-3C06-C5F0F3B2416D}"/>
                </a:ext>
              </a:extLst>
            </p:cNvPr>
            <p:cNvSpPr txBox="1"/>
            <p:nvPr/>
          </p:nvSpPr>
          <p:spPr>
            <a:xfrm>
              <a:off x="7582869" y="3806840"/>
              <a:ext cx="4129823" cy="38779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rPr>
                <a:t>Инсульт</a:t>
              </a: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90746"/>
                </a:solidFill>
                <a:effectLst/>
                <a:uLnTx/>
                <a:uFillTx/>
                <a:latin typeface="Arial 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0FB83DC-3F30-7D6C-7382-72F1B2A4483F}"/>
                </a:ext>
              </a:extLst>
            </p:cNvPr>
            <p:cNvSpPr txBox="1"/>
            <p:nvPr/>
          </p:nvSpPr>
          <p:spPr>
            <a:xfrm>
              <a:off x="6787416" y="4375082"/>
              <a:ext cx="1046306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000" b="1" i="0" u="none" strike="noStrike" cap="none" spc="0" normalizeH="0" baseline="30000">
                  <a:ln>
                    <a:noFill/>
                  </a:ln>
                  <a:solidFill>
                    <a:srgbClr val="14444C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rPr>
                <a:t>х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rPr>
                <a:t>3</a:t>
              </a:r>
              <a:endParaRPr kumimoji="0" lang="ru-RU" sz="4000" b="1" i="0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"/>
                <a:ea typeface="MS PGothic" charset="0"/>
                <a:cs typeface="72" panose="020B0503030000000003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D4A2B7D-7F8D-0AA4-7D2B-3931B0A96E6C}"/>
                </a:ext>
              </a:extLst>
            </p:cNvPr>
            <p:cNvSpPr txBox="1"/>
            <p:nvPr/>
          </p:nvSpPr>
          <p:spPr>
            <a:xfrm>
              <a:off x="7582869" y="4533701"/>
              <a:ext cx="4129823" cy="3139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 "/>
                  <a:ea typeface="MS PGothic" charset="0"/>
                  <a:cs typeface="72" panose="020B0503030000000003" pitchFamily="34" charset="0"/>
                </a:rPr>
                <a:t>Сердечная недостаточность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90746"/>
                </a:solidFill>
                <a:effectLst/>
                <a:uLnTx/>
                <a:uFillTx/>
                <a:latin typeface="Arial "/>
                <a:ea typeface="+mn-ea"/>
                <a:cs typeface="+mn-cs"/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686A82BF-1EF3-4454-46C3-8E806E0C2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289789" y="1675894"/>
              <a:ext cx="352425" cy="400050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3EC41DA-3F32-36B4-042D-511C63A5D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17729" y="2071894"/>
              <a:ext cx="504825" cy="28575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C330C1B8-7117-08A8-2412-B4E13E535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366979" y="1887321"/>
              <a:ext cx="200025" cy="28575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E677158E-A33F-E0BE-D6D1-832A5036D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386730" y="1963285"/>
              <a:ext cx="161925" cy="28575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D823C246-C05C-6BB9-0F30-1B33A614E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287267" y="3756132"/>
              <a:ext cx="466671" cy="466671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505EA2F7-2670-0E18-F017-4710D4673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552052" y="3877142"/>
              <a:ext cx="193250" cy="241563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10A3947D-D9B0-6EF0-A32F-FAAE45B3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1331730" y="3078328"/>
              <a:ext cx="339458" cy="462241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22B3CE5A-776E-7968-FC35-132F7ED9F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1536419" y="3161525"/>
              <a:ext cx="178683" cy="217527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C67EEF89-FD29-FC96-92F3-9869F4AF4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1328748" y="4449170"/>
              <a:ext cx="339458" cy="462241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A0C7A69-7695-9898-4C93-F72472F2A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1548911" y="4543726"/>
              <a:ext cx="221135" cy="221135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EF108A2D-3F22-51D4-B1E7-F4058C55B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205901" y="2303814"/>
              <a:ext cx="542925" cy="552450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D4E547BD-73C6-56EE-2281-AC5CD5A2D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1554599" y="2420122"/>
              <a:ext cx="104775" cy="123825"/>
            </a:xfrm>
            <a:prstGeom prst="rect">
              <a:avLst/>
            </a:prstGeom>
          </p:spPr>
        </p:pic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522B4507-F906-5B9A-AAE5-1CE52784CF1D}"/>
                </a:ext>
              </a:extLst>
            </p:cNvPr>
            <p:cNvGrpSpPr/>
            <p:nvPr/>
          </p:nvGrpSpPr>
          <p:grpSpPr>
            <a:xfrm>
              <a:off x="11294158" y="5880878"/>
              <a:ext cx="449867" cy="381934"/>
              <a:chOff x="11294158" y="6069560"/>
              <a:chExt cx="449867" cy="381934"/>
            </a:xfrm>
          </p:grpSpPr>
          <p:sp>
            <p:nvSpPr>
              <p:cNvPr id="75" name="Полилиния: фигура 74">
                <a:extLst>
                  <a:ext uri="{FF2B5EF4-FFF2-40B4-BE49-F238E27FC236}">
                    <a16:creationId xmlns:a16="http://schemas.microsoft.com/office/drawing/2014/main" id="{CA1EF91A-E58E-906E-BC9F-C57B55470C3E}"/>
                  </a:ext>
                </a:extLst>
              </p:cNvPr>
              <p:cNvSpPr/>
              <p:nvPr/>
            </p:nvSpPr>
            <p:spPr>
              <a:xfrm>
                <a:off x="11294158" y="6443946"/>
                <a:ext cx="449867" cy="7548"/>
              </a:xfrm>
              <a:custGeom>
                <a:avLst/>
                <a:gdLst>
                  <a:gd name="connsiteX0" fmla="*/ 0 w 449867"/>
                  <a:gd name="connsiteY0" fmla="*/ 0 h 7548"/>
                  <a:gd name="connsiteX1" fmla="*/ 449867 w 449867"/>
                  <a:gd name="connsiteY1" fmla="*/ 0 h 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867" h="7548">
                    <a:moveTo>
                      <a:pt x="0" y="0"/>
                    </a:moveTo>
                    <a:lnTo>
                      <a:pt x="449867" y="0"/>
                    </a:lnTo>
                  </a:path>
                </a:pathLst>
              </a:custGeom>
              <a:noFill/>
              <a:ln w="222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id="{2B793003-3313-4D09-DF6C-9C4789D6BBFE}"/>
                  </a:ext>
                </a:extLst>
              </p:cNvPr>
              <p:cNvSpPr/>
              <p:nvPr/>
            </p:nvSpPr>
            <p:spPr>
              <a:xfrm>
                <a:off x="11294158" y="6069560"/>
                <a:ext cx="449867" cy="7548"/>
              </a:xfrm>
              <a:custGeom>
                <a:avLst/>
                <a:gdLst>
                  <a:gd name="connsiteX0" fmla="*/ 0 w 449867"/>
                  <a:gd name="connsiteY0" fmla="*/ 0 h 7548"/>
                  <a:gd name="connsiteX1" fmla="*/ 449867 w 449867"/>
                  <a:gd name="connsiteY1" fmla="*/ 0 h 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867" h="7548">
                    <a:moveTo>
                      <a:pt x="0" y="0"/>
                    </a:moveTo>
                    <a:lnTo>
                      <a:pt x="449867" y="0"/>
                    </a:lnTo>
                  </a:path>
                </a:pathLst>
              </a:custGeom>
              <a:noFill/>
              <a:ln w="222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" name="Полилиния: фигура 76">
                <a:extLst>
                  <a:ext uri="{FF2B5EF4-FFF2-40B4-BE49-F238E27FC236}">
                    <a16:creationId xmlns:a16="http://schemas.microsoft.com/office/drawing/2014/main" id="{D8832F4C-B9BE-E2C0-89DF-5AE3F8FB7CB2}"/>
                  </a:ext>
                </a:extLst>
              </p:cNvPr>
              <p:cNvSpPr/>
              <p:nvPr/>
            </p:nvSpPr>
            <p:spPr>
              <a:xfrm>
                <a:off x="11294158" y="6123906"/>
                <a:ext cx="449867" cy="7548"/>
              </a:xfrm>
              <a:custGeom>
                <a:avLst/>
                <a:gdLst>
                  <a:gd name="connsiteX0" fmla="*/ 0 w 449867"/>
                  <a:gd name="connsiteY0" fmla="*/ 0 h 7548"/>
                  <a:gd name="connsiteX1" fmla="*/ 449867 w 449867"/>
                  <a:gd name="connsiteY1" fmla="*/ 0 h 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867" h="7548">
                    <a:moveTo>
                      <a:pt x="0" y="0"/>
                    </a:moveTo>
                    <a:lnTo>
                      <a:pt x="449867" y="0"/>
                    </a:lnTo>
                  </a:path>
                </a:pathLst>
              </a:custGeom>
              <a:noFill/>
              <a:ln w="222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" name="Полилиния: фигура 77">
                <a:extLst>
                  <a:ext uri="{FF2B5EF4-FFF2-40B4-BE49-F238E27FC236}">
                    <a16:creationId xmlns:a16="http://schemas.microsoft.com/office/drawing/2014/main" id="{156F483D-57EF-F219-E13E-358C9EF2EAB4}"/>
                  </a:ext>
                </a:extLst>
              </p:cNvPr>
              <p:cNvSpPr/>
              <p:nvPr/>
            </p:nvSpPr>
            <p:spPr>
              <a:xfrm>
                <a:off x="11294158" y="6389600"/>
                <a:ext cx="449867" cy="7548"/>
              </a:xfrm>
              <a:custGeom>
                <a:avLst/>
                <a:gdLst>
                  <a:gd name="connsiteX0" fmla="*/ 0 w 449867"/>
                  <a:gd name="connsiteY0" fmla="*/ 0 h 7548"/>
                  <a:gd name="connsiteX1" fmla="*/ 449867 w 449867"/>
                  <a:gd name="connsiteY1" fmla="*/ 0 h 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867" h="7548">
                    <a:moveTo>
                      <a:pt x="0" y="0"/>
                    </a:moveTo>
                    <a:lnTo>
                      <a:pt x="449867" y="0"/>
                    </a:lnTo>
                  </a:path>
                </a:pathLst>
              </a:custGeom>
              <a:noFill/>
              <a:ln w="222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id="{BFBCB510-372A-C065-C464-623089EAA5D9}"/>
                  </a:ext>
                </a:extLst>
              </p:cNvPr>
              <p:cNvSpPr/>
              <p:nvPr/>
            </p:nvSpPr>
            <p:spPr>
              <a:xfrm>
                <a:off x="11448139" y="6317140"/>
                <a:ext cx="253616" cy="72459"/>
              </a:xfrm>
              <a:custGeom>
                <a:avLst/>
                <a:gdLst>
                  <a:gd name="connsiteX0" fmla="*/ 128318 w 253616"/>
                  <a:gd name="connsiteY0" fmla="*/ 2715 h 72459"/>
                  <a:gd name="connsiteX1" fmla="*/ 0 w 253616"/>
                  <a:gd name="connsiteY1" fmla="*/ 72459 h 72459"/>
                  <a:gd name="connsiteX2" fmla="*/ 253617 w 253616"/>
                  <a:gd name="connsiteY2" fmla="*/ 72459 h 72459"/>
                  <a:gd name="connsiteX3" fmla="*/ 128318 w 253616"/>
                  <a:gd name="connsiteY3" fmla="*/ 2715 h 72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3616" h="72459">
                    <a:moveTo>
                      <a:pt x="128318" y="2715"/>
                    </a:moveTo>
                    <a:cubicBezTo>
                      <a:pt x="35401" y="18339"/>
                      <a:pt x="4076" y="55702"/>
                      <a:pt x="0" y="72459"/>
                    </a:cubicBezTo>
                    <a:lnTo>
                      <a:pt x="253617" y="72459"/>
                    </a:lnTo>
                    <a:cubicBezTo>
                      <a:pt x="250597" y="42720"/>
                      <a:pt x="221235" y="-12910"/>
                      <a:pt x="128318" y="2715"/>
                    </a:cubicBezTo>
                    <a:close/>
                  </a:path>
                </a:pathLst>
              </a:custGeom>
              <a:noFill/>
              <a:ln w="22225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id="{6FCE7831-7509-E8F9-18F6-ABD9051BC1E1}"/>
                  </a:ext>
                </a:extLst>
              </p:cNvPr>
              <p:cNvSpPr/>
              <p:nvPr/>
            </p:nvSpPr>
            <p:spPr>
              <a:xfrm>
                <a:off x="11472293" y="6123906"/>
                <a:ext cx="253616" cy="72459"/>
              </a:xfrm>
              <a:custGeom>
                <a:avLst/>
                <a:gdLst>
                  <a:gd name="connsiteX0" fmla="*/ 125299 w 253616"/>
                  <a:gd name="connsiteY0" fmla="*/ 69745 h 72459"/>
                  <a:gd name="connsiteX1" fmla="*/ 253617 w 253616"/>
                  <a:gd name="connsiteY1" fmla="*/ 0 h 72459"/>
                  <a:gd name="connsiteX2" fmla="*/ 0 w 253616"/>
                  <a:gd name="connsiteY2" fmla="*/ 0 h 72459"/>
                  <a:gd name="connsiteX3" fmla="*/ 125299 w 253616"/>
                  <a:gd name="connsiteY3" fmla="*/ 69745 h 72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3616" h="72459">
                    <a:moveTo>
                      <a:pt x="125299" y="69745"/>
                    </a:moveTo>
                    <a:cubicBezTo>
                      <a:pt x="218216" y="54120"/>
                      <a:pt x="249541" y="16757"/>
                      <a:pt x="253617" y="0"/>
                    </a:cubicBezTo>
                    <a:lnTo>
                      <a:pt x="0" y="0"/>
                    </a:lnTo>
                    <a:cubicBezTo>
                      <a:pt x="3019" y="29740"/>
                      <a:pt x="32381" y="85369"/>
                      <a:pt x="125299" y="69745"/>
                    </a:cubicBezTo>
                    <a:close/>
                  </a:path>
                </a:pathLst>
              </a:custGeom>
              <a:noFill/>
              <a:ln w="22225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B76D40AD-F010-5718-B7D3-039669104750}"/>
                  </a:ext>
                </a:extLst>
              </p:cNvPr>
              <p:cNvSpPr/>
              <p:nvPr/>
            </p:nvSpPr>
            <p:spPr>
              <a:xfrm>
                <a:off x="11356807" y="6171459"/>
                <a:ext cx="55856" cy="55856"/>
              </a:xfrm>
              <a:custGeom>
                <a:avLst/>
                <a:gdLst>
                  <a:gd name="connsiteX0" fmla="*/ 55856 w 55856"/>
                  <a:gd name="connsiteY0" fmla="*/ 27928 h 55856"/>
                  <a:gd name="connsiteX1" fmla="*/ 27928 w 55856"/>
                  <a:gd name="connsiteY1" fmla="*/ 55856 h 55856"/>
                  <a:gd name="connsiteX2" fmla="*/ 0 w 55856"/>
                  <a:gd name="connsiteY2" fmla="*/ 27928 h 55856"/>
                  <a:gd name="connsiteX3" fmla="*/ 27928 w 55856"/>
                  <a:gd name="connsiteY3" fmla="*/ 0 h 55856"/>
                  <a:gd name="connsiteX4" fmla="*/ 55856 w 55856"/>
                  <a:gd name="connsiteY4" fmla="*/ 27928 h 5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856" h="55856">
                    <a:moveTo>
                      <a:pt x="55856" y="27928"/>
                    </a:moveTo>
                    <a:cubicBezTo>
                      <a:pt x="55856" y="43352"/>
                      <a:pt x="43352" y="55856"/>
                      <a:pt x="27928" y="55856"/>
                    </a:cubicBezTo>
                    <a:cubicBezTo>
                      <a:pt x="12504" y="55856"/>
                      <a:pt x="0" y="43352"/>
                      <a:pt x="0" y="27928"/>
                    </a:cubicBezTo>
                    <a:cubicBezTo>
                      <a:pt x="0" y="12504"/>
                      <a:pt x="12504" y="0"/>
                      <a:pt x="27928" y="0"/>
                    </a:cubicBezTo>
                    <a:cubicBezTo>
                      <a:pt x="43352" y="0"/>
                      <a:pt x="55856" y="12504"/>
                      <a:pt x="55856" y="27928"/>
                    </a:cubicBezTo>
                    <a:close/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:a16="http://schemas.microsoft.com/office/drawing/2014/main" id="{05F70AA5-69F3-40ED-E90D-968E88E8A83F}"/>
                  </a:ext>
                </a:extLst>
              </p:cNvPr>
              <p:cNvSpPr/>
              <p:nvPr/>
            </p:nvSpPr>
            <p:spPr>
              <a:xfrm>
                <a:off x="11435307" y="6189575"/>
                <a:ext cx="55856" cy="55856"/>
              </a:xfrm>
              <a:custGeom>
                <a:avLst/>
                <a:gdLst>
                  <a:gd name="connsiteX0" fmla="*/ 55856 w 55856"/>
                  <a:gd name="connsiteY0" fmla="*/ 27928 h 55856"/>
                  <a:gd name="connsiteX1" fmla="*/ 27928 w 55856"/>
                  <a:gd name="connsiteY1" fmla="*/ 55856 h 55856"/>
                  <a:gd name="connsiteX2" fmla="*/ 0 w 55856"/>
                  <a:gd name="connsiteY2" fmla="*/ 27928 h 55856"/>
                  <a:gd name="connsiteX3" fmla="*/ 27928 w 55856"/>
                  <a:gd name="connsiteY3" fmla="*/ 0 h 55856"/>
                  <a:gd name="connsiteX4" fmla="*/ 55856 w 55856"/>
                  <a:gd name="connsiteY4" fmla="*/ 27928 h 5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856" h="55856">
                    <a:moveTo>
                      <a:pt x="55856" y="27928"/>
                    </a:moveTo>
                    <a:cubicBezTo>
                      <a:pt x="55856" y="43352"/>
                      <a:pt x="43352" y="55856"/>
                      <a:pt x="27928" y="55856"/>
                    </a:cubicBezTo>
                    <a:cubicBezTo>
                      <a:pt x="12504" y="55856"/>
                      <a:pt x="0" y="43352"/>
                      <a:pt x="0" y="27928"/>
                    </a:cubicBezTo>
                    <a:cubicBezTo>
                      <a:pt x="0" y="12504"/>
                      <a:pt x="12504" y="0"/>
                      <a:pt x="27928" y="0"/>
                    </a:cubicBezTo>
                    <a:cubicBezTo>
                      <a:pt x="43352" y="0"/>
                      <a:pt x="55856" y="12504"/>
                      <a:pt x="55856" y="27928"/>
                    </a:cubicBezTo>
                    <a:close/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id="{96D56261-AC74-2233-1A98-59195A9ED355}"/>
                  </a:ext>
                </a:extLst>
              </p:cNvPr>
              <p:cNvSpPr/>
              <p:nvPr/>
            </p:nvSpPr>
            <p:spPr>
              <a:xfrm>
                <a:off x="11429269" y="6274114"/>
                <a:ext cx="55856" cy="55856"/>
              </a:xfrm>
              <a:custGeom>
                <a:avLst/>
                <a:gdLst>
                  <a:gd name="connsiteX0" fmla="*/ 55856 w 55856"/>
                  <a:gd name="connsiteY0" fmla="*/ 27928 h 55856"/>
                  <a:gd name="connsiteX1" fmla="*/ 27928 w 55856"/>
                  <a:gd name="connsiteY1" fmla="*/ 55856 h 55856"/>
                  <a:gd name="connsiteX2" fmla="*/ 0 w 55856"/>
                  <a:gd name="connsiteY2" fmla="*/ 27928 h 55856"/>
                  <a:gd name="connsiteX3" fmla="*/ 27928 w 55856"/>
                  <a:gd name="connsiteY3" fmla="*/ 0 h 55856"/>
                  <a:gd name="connsiteX4" fmla="*/ 55856 w 55856"/>
                  <a:gd name="connsiteY4" fmla="*/ 27928 h 5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856" h="55856">
                    <a:moveTo>
                      <a:pt x="55856" y="27928"/>
                    </a:moveTo>
                    <a:cubicBezTo>
                      <a:pt x="55856" y="43352"/>
                      <a:pt x="43352" y="55856"/>
                      <a:pt x="27928" y="55856"/>
                    </a:cubicBezTo>
                    <a:cubicBezTo>
                      <a:pt x="12504" y="55856"/>
                      <a:pt x="0" y="43352"/>
                      <a:pt x="0" y="27928"/>
                    </a:cubicBezTo>
                    <a:cubicBezTo>
                      <a:pt x="0" y="12504"/>
                      <a:pt x="12504" y="0"/>
                      <a:pt x="27928" y="0"/>
                    </a:cubicBezTo>
                    <a:cubicBezTo>
                      <a:pt x="43352" y="0"/>
                      <a:pt x="55856" y="12504"/>
                      <a:pt x="55856" y="27928"/>
                    </a:cubicBezTo>
                    <a:close/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B120F087-E7FC-B30E-1EF6-45B2CA6CE505}"/>
                  </a:ext>
                </a:extLst>
              </p:cNvPr>
              <p:cNvSpPr/>
              <p:nvPr/>
            </p:nvSpPr>
            <p:spPr>
              <a:xfrm>
                <a:off x="11332653" y="6292229"/>
                <a:ext cx="55856" cy="55856"/>
              </a:xfrm>
              <a:custGeom>
                <a:avLst/>
                <a:gdLst>
                  <a:gd name="connsiteX0" fmla="*/ 55856 w 55856"/>
                  <a:gd name="connsiteY0" fmla="*/ 27928 h 55856"/>
                  <a:gd name="connsiteX1" fmla="*/ 27928 w 55856"/>
                  <a:gd name="connsiteY1" fmla="*/ 55856 h 55856"/>
                  <a:gd name="connsiteX2" fmla="*/ 0 w 55856"/>
                  <a:gd name="connsiteY2" fmla="*/ 27928 h 55856"/>
                  <a:gd name="connsiteX3" fmla="*/ 27928 w 55856"/>
                  <a:gd name="connsiteY3" fmla="*/ 0 h 55856"/>
                  <a:gd name="connsiteX4" fmla="*/ 55856 w 55856"/>
                  <a:gd name="connsiteY4" fmla="*/ 27928 h 5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856" h="55856">
                    <a:moveTo>
                      <a:pt x="55856" y="27928"/>
                    </a:moveTo>
                    <a:cubicBezTo>
                      <a:pt x="55856" y="43352"/>
                      <a:pt x="43352" y="55856"/>
                      <a:pt x="27928" y="55856"/>
                    </a:cubicBezTo>
                    <a:cubicBezTo>
                      <a:pt x="12504" y="55856"/>
                      <a:pt x="0" y="43352"/>
                      <a:pt x="0" y="27928"/>
                    </a:cubicBezTo>
                    <a:cubicBezTo>
                      <a:pt x="0" y="12504"/>
                      <a:pt x="12504" y="0"/>
                      <a:pt x="27928" y="0"/>
                    </a:cubicBezTo>
                    <a:cubicBezTo>
                      <a:pt x="43352" y="0"/>
                      <a:pt x="55856" y="12504"/>
                      <a:pt x="55856" y="27928"/>
                    </a:cubicBezTo>
                    <a:close/>
                  </a:path>
                </a:pathLst>
              </a:custGeom>
              <a:noFill/>
              <a:ln w="2222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E1536657-147F-82FE-A8E9-AC6284CC6A4A}"/>
                </a:ext>
              </a:extLst>
            </p:cNvPr>
            <p:cNvGrpSpPr/>
            <p:nvPr/>
          </p:nvGrpSpPr>
          <p:grpSpPr>
            <a:xfrm>
              <a:off x="11299825" y="5152590"/>
              <a:ext cx="450752" cy="421015"/>
              <a:chOff x="11299825" y="5341272"/>
              <a:chExt cx="450752" cy="421015"/>
            </a:xfrm>
          </p:grpSpPr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A553C633-7A32-1AD4-8F99-A430E59B3495}"/>
                  </a:ext>
                </a:extLst>
              </p:cNvPr>
              <p:cNvSpPr/>
              <p:nvPr/>
            </p:nvSpPr>
            <p:spPr>
              <a:xfrm>
                <a:off x="11405470" y="5341272"/>
                <a:ext cx="239462" cy="226941"/>
              </a:xfrm>
              <a:custGeom>
                <a:avLst/>
                <a:gdLst>
                  <a:gd name="connsiteX0" fmla="*/ 226159 w 239462"/>
                  <a:gd name="connsiteY0" fmla="*/ 0 h 226941"/>
                  <a:gd name="connsiteX1" fmla="*/ 239462 w 239462"/>
                  <a:gd name="connsiteY1" fmla="*/ 13303 h 226941"/>
                  <a:gd name="connsiteX2" fmla="*/ 239462 w 239462"/>
                  <a:gd name="connsiteY2" fmla="*/ 213638 h 226941"/>
                  <a:gd name="connsiteX3" fmla="*/ 226159 w 239462"/>
                  <a:gd name="connsiteY3" fmla="*/ 226941 h 226941"/>
                  <a:gd name="connsiteX4" fmla="*/ 13303 w 239462"/>
                  <a:gd name="connsiteY4" fmla="*/ 226941 h 226941"/>
                  <a:gd name="connsiteX5" fmla="*/ 0 w 239462"/>
                  <a:gd name="connsiteY5" fmla="*/ 213638 h 226941"/>
                  <a:gd name="connsiteX6" fmla="*/ 0 w 239462"/>
                  <a:gd name="connsiteY6" fmla="*/ 13303 h 226941"/>
                  <a:gd name="connsiteX7" fmla="*/ 13303 w 239462"/>
                  <a:gd name="connsiteY7" fmla="*/ 0 h 22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462" h="226941">
                    <a:moveTo>
                      <a:pt x="226159" y="0"/>
                    </a:moveTo>
                    <a:cubicBezTo>
                      <a:pt x="233506" y="0"/>
                      <a:pt x="239462" y="5956"/>
                      <a:pt x="239462" y="13303"/>
                    </a:cubicBezTo>
                    <a:lnTo>
                      <a:pt x="239462" y="213638"/>
                    </a:lnTo>
                    <a:cubicBezTo>
                      <a:pt x="239462" y="220985"/>
                      <a:pt x="233506" y="226941"/>
                      <a:pt x="226159" y="226941"/>
                    </a:cubicBezTo>
                    <a:lnTo>
                      <a:pt x="13303" y="226941"/>
                    </a:lnTo>
                    <a:cubicBezTo>
                      <a:pt x="5956" y="226941"/>
                      <a:pt x="0" y="220985"/>
                      <a:pt x="0" y="213638"/>
                    </a:cubicBezTo>
                    <a:lnTo>
                      <a:pt x="0" y="13303"/>
                    </a:lnTo>
                    <a:cubicBezTo>
                      <a:pt x="0" y="5956"/>
                      <a:pt x="5956" y="0"/>
                      <a:pt x="13303" y="0"/>
                    </a:cubicBezTo>
                    <a:close/>
                  </a:path>
                </a:pathLst>
              </a:custGeom>
              <a:noFill/>
              <a:ln w="23422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5DA3EBC1-C718-8DC9-24BB-7068A32E3A1A}"/>
                  </a:ext>
                </a:extLst>
              </p:cNvPr>
              <p:cNvSpPr/>
              <p:nvPr/>
            </p:nvSpPr>
            <p:spPr>
              <a:xfrm>
                <a:off x="11443033" y="5378835"/>
                <a:ext cx="164336" cy="82950"/>
              </a:xfrm>
              <a:custGeom>
                <a:avLst/>
                <a:gdLst>
                  <a:gd name="connsiteX0" fmla="*/ 151033 w 164336"/>
                  <a:gd name="connsiteY0" fmla="*/ 0 h 82950"/>
                  <a:gd name="connsiteX1" fmla="*/ 164337 w 164336"/>
                  <a:gd name="connsiteY1" fmla="*/ 13303 h 82950"/>
                  <a:gd name="connsiteX2" fmla="*/ 164337 w 164336"/>
                  <a:gd name="connsiteY2" fmla="*/ 69647 h 82950"/>
                  <a:gd name="connsiteX3" fmla="*/ 151033 w 164336"/>
                  <a:gd name="connsiteY3" fmla="*/ 82951 h 82950"/>
                  <a:gd name="connsiteX4" fmla="*/ 13303 w 164336"/>
                  <a:gd name="connsiteY4" fmla="*/ 82951 h 82950"/>
                  <a:gd name="connsiteX5" fmla="*/ 0 w 164336"/>
                  <a:gd name="connsiteY5" fmla="*/ 69647 h 82950"/>
                  <a:gd name="connsiteX6" fmla="*/ 0 w 164336"/>
                  <a:gd name="connsiteY6" fmla="*/ 13303 h 82950"/>
                  <a:gd name="connsiteX7" fmla="*/ 13303 w 164336"/>
                  <a:gd name="connsiteY7" fmla="*/ 0 h 8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336" h="82950">
                    <a:moveTo>
                      <a:pt x="151033" y="0"/>
                    </a:moveTo>
                    <a:cubicBezTo>
                      <a:pt x="158381" y="0"/>
                      <a:pt x="164337" y="5956"/>
                      <a:pt x="164337" y="13303"/>
                    </a:cubicBezTo>
                    <a:lnTo>
                      <a:pt x="164337" y="69647"/>
                    </a:lnTo>
                    <a:cubicBezTo>
                      <a:pt x="164337" y="76995"/>
                      <a:pt x="158381" y="82951"/>
                      <a:pt x="151033" y="82951"/>
                    </a:cubicBezTo>
                    <a:lnTo>
                      <a:pt x="13303" y="82951"/>
                    </a:lnTo>
                    <a:cubicBezTo>
                      <a:pt x="5956" y="82951"/>
                      <a:pt x="0" y="76995"/>
                      <a:pt x="0" y="69647"/>
                    </a:cubicBezTo>
                    <a:lnTo>
                      <a:pt x="0" y="13303"/>
                    </a:lnTo>
                    <a:cubicBezTo>
                      <a:pt x="0" y="5956"/>
                      <a:pt x="5956" y="0"/>
                      <a:pt x="13303" y="0"/>
                    </a:cubicBezTo>
                    <a:close/>
                  </a:path>
                </a:pathLst>
              </a:custGeom>
              <a:noFill/>
              <a:ln w="23422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id="{4CD80AE1-4D56-EEB1-C2A3-A2357FF4F0C9}"/>
                  </a:ext>
                </a:extLst>
              </p:cNvPr>
              <p:cNvSpPr/>
              <p:nvPr/>
            </p:nvSpPr>
            <p:spPr>
              <a:xfrm>
                <a:off x="11324084" y="5616732"/>
                <a:ext cx="57909" cy="145555"/>
              </a:xfrm>
              <a:custGeom>
                <a:avLst/>
                <a:gdLst>
                  <a:gd name="connsiteX0" fmla="*/ 44606 w 57909"/>
                  <a:gd name="connsiteY0" fmla="*/ 0 h 145555"/>
                  <a:gd name="connsiteX1" fmla="*/ 57909 w 57909"/>
                  <a:gd name="connsiteY1" fmla="*/ 13303 h 145555"/>
                  <a:gd name="connsiteX2" fmla="*/ 57909 w 57909"/>
                  <a:gd name="connsiteY2" fmla="*/ 132252 h 145555"/>
                  <a:gd name="connsiteX3" fmla="*/ 44606 w 57909"/>
                  <a:gd name="connsiteY3" fmla="*/ 145555 h 145555"/>
                  <a:gd name="connsiteX4" fmla="*/ 13303 w 57909"/>
                  <a:gd name="connsiteY4" fmla="*/ 145555 h 145555"/>
                  <a:gd name="connsiteX5" fmla="*/ 0 w 57909"/>
                  <a:gd name="connsiteY5" fmla="*/ 132252 h 145555"/>
                  <a:gd name="connsiteX6" fmla="*/ 0 w 57909"/>
                  <a:gd name="connsiteY6" fmla="*/ 13303 h 145555"/>
                  <a:gd name="connsiteX7" fmla="*/ 13303 w 57909"/>
                  <a:gd name="connsiteY7" fmla="*/ 0 h 145555"/>
                  <a:gd name="connsiteX8" fmla="*/ 44606 w 57909"/>
                  <a:gd name="connsiteY8" fmla="*/ 0 h 145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909" h="145555">
                    <a:moveTo>
                      <a:pt x="44606" y="0"/>
                    </a:moveTo>
                    <a:cubicBezTo>
                      <a:pt x="51962" y="0"/>
                      <a:pt x="57909" y="5947"/>
                      <a:pt x="57909" y="13303"/>
                    </a:cubicBezTo>
                    <a:lnTo>
                      <a:pt x="57909" y="132252"/>
                    </a:lnTo>
                    <a:cubicBezTo>
                      <a:pt x="57909" y="139608"/>
                      <a:pt x="51962" y="145555"/>
                      <a:pt x="44606" y="145555"/>
                    </a:cubicBezTo>
                    <a:lnTo>
                      <a:pt x="13303" y="145555"/>
                    </a:lnTo>
                    <a:cubicBezTo>
                      <a:pt x="5947" y="145555"/>
                      <a:pt x="0" y="139608"/>
                      <a:pt x="0" y="132252"/>
                    </a:cubicBezTo>
                    <a:lnTo>
                      <a:pt x="0" y="13303"/>
                    </a:lnTo>
                    <a:cubicBezTo>
                      <a:pt x="0" y="5947"/>
                      <a:pt x="5947" y="0"/>
                      <a:pt x="13303" y="0"/>
                    </a:cubicBezTo>
                    <a:lnTo>
                      <a:pt x="44606" y="0"/>
                    </a:lnTo>
                    <a:close/>
                  </a:path>
                </a:pathLst>
              </a:custGeom>
              <a:noFill/>
              <a:ln w="23422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Полилиния: фигура 65">
                <a:extLst>
                  <a:ext uri="{FF2B5EF4-FFF2-40B4-BE49-F238E27FC236}">
                    <a16:creationId xmlns:a16="http://schemas.microsoft.com/office/drawing/2014/main" id="{6F103A6F-9260-AB06-6F26-FF44C0231B41}"/>
                  </a:ext>
                </a:extLst>
              </p:cNvPr>
              <p:cNvSpPr/>
              <p:nvPr/>
            </p:nvSpPr>
            <p:spPr>
              <a:xfrm>
                <a:off x="11668409" y="5616732"/>
                <a:ext cx="57909" cy="145555"/>
              </a:xfrm>
              <a:custGeom>
                <a:avLst/>
                <a:gdLst>
                  <a:gd name="connsiteX0" fmla="*/ 13303 w 57909"/>
                  <a:gd name="connsiteY0" fmla="*/ 0 h 145555"/>
                  <a:gd name="connsiteX1" fmla="*/ 0 w 57909"/>
                  <a:gd name="connsiteY1" fmla="*/ 13303 h 145555"/>
                  <a:gd name="connsiteX2" fmla="*/ 0 w 57909"/>
                  <a:gd name="connsiteY2" fmla="*/ 132252 h 145555"/>
                  <a:gd name="connsiteX3" fmla="*/ 13303 w 57909"/>
                  <a:gd name="connsiteY3" fmla="*/ 145555 h 145555"/>
                  <a:gd name="connsiteX4" fmla="*/ 44606 w 57909"/>
                  <a:gd name="connsiteY4" fmla="*/ 145555 h 145555"/>
                  <a:gd name="connsiteX5" fmla="*/ 57909 w 57909"/>
                  <a:gd name="connsiteY5" fmla="*/ 132252 h 145555"/>
                  <a:gd name="connsiteX6" fmla="*/ 57909 w 57909"/>
                  <a:gd name="connsiteY6" fmla="*/ 13303 h 145555"/>
                  <a:gd name="connsiteX7" fmla="*/ 44606 w 57909"/>
                  <a:gd name="connsiteY7" fmla="*/ 0 h 145555"/>
                  <a:gd name="connsiteX8" fmla="*/ 13303 w 57909"/>
                  <a:gd name="connsiteY8" fmla="*/ 0 h 145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909" h="145555">
                    <a:moveTo>
                      <a:pt x="13303" y="0"/>
                    </a:moveTo>
                    <a:cubicBezTo>
                      <a:pt x="5947" y="0"/>
                      <a:pt x="0" y="5947"/>
                      <a:pt x="0" y="13303"/>
                    </a:cubicBezTo>
                    <a:lnTo>
                      <a:pt x="0" y="132252"/>
                    </a:lnTo>
                    <a:cubicBezTo>
                      <a:pt x="0" y="139608"/>
                      <a:pt x="5947" y="145555"/>
                      <a:pt x="13303" y="145555"/>
                    </a:cubicBezTo>
                    <a:lnTo>
                      <a:pt x="44606" y="145555"/>
                    </a:lnTo>
                    <a:cubicBezTo>
                      <a:pt x="51962" y="145555"/>
                      <a:pt x="57909" y="139608"/>
                      <a:pt x="57909" y="132252"/>
                    </a:cubicBezTo>
                    <a:lnTo>
                      <a:pt x="57909" y="13303"/>
                    </a:lnTo>
                    <a:cubicBezTo>
                      <a:pt x="57909" y="5947"/>
                      <a:pt x="51962" y="0"/>
                      <a:pt x="44606" y="0"/>
                    </a:cubicBezTo>
                    <a:lnTo>
                      <a:pt x="13303" y="0"/>
                    </a:lnTo>
                    <a:close/>
                  </a:path>
                </a:pathLst>
              </a:custGeom>
              <a:noFill/>
              <a:ln w="23422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Полилиния: фигура 66">
                <a:extLst>
                  <a:ext uri="{FF2B5EF4-FFF2-40B4-BE49-F238E27FC236}">
                    <a16:creationId xmlns:a16="http://schemas.microsoft.com/office/drawing/2014/main" id="{0332B752-82B6-D541-42EB-069AD6604B05}"/>
                  </a:ext>
                </a:extLst>
              </p:cNvPr>
              <p:cNvSpPr/>
              <p:nvPr/>
            </p:nvSpPr>
            <p:spPr>
              <a:xfrm>
                <a:off x="11299825" y="5692640"/>
                <a:ext cx="18781" cy="7825"/>
              </a:xfrm>
              <a:custGeom>
                <a:avLst/>
                <a:gdLst>
                  <a:gd name="connsiteX0" fmla="*/ 0 w 18781"/>
                  <a:gd name="connsiteY0" fmla="*/ 0 h 7825"/>
                  <a:gd name="connsiteX1" fmla="*/ 18781 w 18781"/>
                  <a:gd name="connsiteY1" fmla="*/ 0 h 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781" h="7825">
                    <a:moveTo>
                      <a:pt x="0" y="0"/>
                    </a:moveTo>
                    <a:lnTo>
                      <a:pt x="18781" y="0"/>
                    </a:lnTo>
                  </a:path>
                </a:pathLst>
              </a:custGeom>
              <a:noFill/>
              <a:ln w="23422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id="{BB07A2C4-4683-EE77-819F-8D6F907AA6F0}"/>
                  </a:ext>
                </a:extLst>
              </p:cNvPr>
              <p:cNvSpPr/>
              <p:nvPr/>
            </p:nvSpPr>
            <p:spPr>
              <a:xfrm>
                <a:off x="11731796" y="5692640"/>
                <a:ext cx="18781" cy="7825"/>
              </a:xfrm>
              <a:custGeom>
                <a:avLst/>
                <a:gdLst>
                  <a:gd name="connsiteX0" fmla="*/ 18781 w 18781"/>
                  <a:gd name="connsiteY0" fmla="*/ 0 h 7825"/>
                  <a:gd name="connsiteX1" fmla="*/ 0 w 18781"/>
                  <a:gd name="connsiteY1" fmla="*/ 0 h 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781" h="7825">
                    <a:moveTo>
                      <a:pt x="18781" y="0"/>
                    </a:moveTo>
                    <a:lnTo>
                      <a:pt x="0" y="0"/>
                    </a:lnTo>
                  </a:path>
                </a:pathLst>
              </a:custGeom>
              <a:noFill/>
              <a:ln w="23422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Полилиния: фигура 68">
                <a:extLst>
                  <a:ext uri="{FF2B5EF4-FFF2-40B4-BE49-F238E27FC236}">
                    <a16:creationId xmlns:a16="http://schemas.microsoft.com/office/drawing/2014/main" id="{6CA4EAEB-8397-773C-A6E4-2C47AC6CBD3B}"/>
                  </a:ext>
                </a:extLst>
              </p:cNvPr>
              <p:cNvSpPr/>
              <p:nvPr/>
            </p:nvSpPr>
            <p:spPr>
              <a:xfrm>
                <a:off x="11309216" y="5451612"/>
                <a:ext cx="90776" cy="162771"/>
              </a:xfrm>
              <a:custGeom>
                <a:avLst/>
                <a:gdLst>
                  <a:gd name="connsiteX0" fmla="*/ 90776 w 90776"/>
                  <a:gd name="connsiteY0" fmla="*/ 0 h 162771"/>
                  <a:gd name="connsiteX1" fmla="*/ 34432 w 90776"/>
                  <a:gd name="connsiteY1" fmla="*/ 0 h 162771"/>
                  <a:gd name="connsiteX2" fmla="*/ 0 w 90776"/>
                  <a:gd name="connsiteY2" fmla="*/ 34432 h 162771"/>
                  <a:gd name="connsiteX3" fmla="*/ 0 w 90776"/>
                  <a:gd name="connsiteY3" fmla="*/ 46953 h 162771"/>
                  <a:gd name="connsiteX4" fmla="*/ 21912 w 90776"/>
                  <a:gd name="connsiteY4" fmla="*/ 68865 h 162771"/>
                  <a:gd name="connsiteX5" fmla="*/ 21912 w 90776"/>
                  <a:gd name="connsiteY5" fmla="*/ 68865 h 162771"/>
                  <a:gd name="connsiteX6" fmla="*/ 43823 w 90776"/>
                  <a:gd name="connsiteY6" fmla="*/ 90777 h 162771"/>
                  <a:gd name="connsiteX7" fmla="*/ 43823 w 90776"/>
                  <a:gd name="connsiteY7" fmla="*/ 162772 h 162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776" h="162771">
                    <a:moveTo>
                      <a:pt x="90776" y="0"/>
                    </a:moveTo>
                    <a:lnTo>
                      <a:pt x="34432" y="0"/>
                    </a:lnTo>
                    <a:cubicBezTo>
                      <a:pt x="15416" y="0"/>
                      <a:pt x="0" y="15416"/>
                      <a:pt x="0" y="34432"/>
                    </a:cubicBezTo>
                    <a:lnTo>
                      <a:pt x="0" y="46953"/>
                    </a:lnTo>
                    <a:cubicBezTo>
                      <a:pt x="0" y="59083"/>
                      <a:pt x="9782" y="68865"/>
                      <a:pt x="21912" y="68865"/>
                    </a:cubicBezTo>
                    <a:lnTo>
                      <a:pt x="21912" y="68865"/>
                    </a:lnTo>
                    <a:cubicBezTo>
                      <a:pt x="34041" y="68865"/>
                      <a:pt x="43823" y="78647"/>
                      <a:pt x="43823" y="90777"/>
                    </a:cubicBezTo>
                    <a:lnTo>
                      <a:pt x="43823" y="162772"/>
                    </a:lnTo>
                  </a:path>
                </a:pathLst>
              </a:custGeom>
              <a:noFill/>
              <a:ln w="23422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Полилиния: фигура 69">
                <a:extLst>
                  <a:ext uri="{FF2B5EF4-FFF2-40B4-BE49-F238E27FC236}">
                    <a16:creationId xmlns:a16="http://schemas.microsoft.com/office/drawing/2014/main" id="{7F1BAC7C-F901-EF5F-9D34-E4F83B5D42F5}"/>
                  </a:ext>
                </a:extLst>
              </p:cNvPr>
              <p:cNvSpPr/>
              <p:nvPr/>
            </p:nvSpPr>
            <p:spPr>
              <a:xfrm>
                <a:off x="11650410" y="5451612"/>
                <a:ext cx="90776" cy="162771"/>
              </a:xfrm>
              <a:custGeom>
                <a:avLst/>
                <a:gdLst>
                  <a:gd name="connsiteX0" fmla="*/ 0 w 90776"/>
                  <a:gd name="connsiteY0" fmla="*/ 0 h 162771"/>
                  <a:gd name="connsiteX1" fmla="*/ 56344 w 90776"/>
                  <a:gd name="connsiteY1" fmla="*/ 0 h 162771"/>
                  <a:gd name="connsiteX2" fmla="*/ 90776 w 90776"/>
                  <a:gd name="connsiteY2" fmla="*/ 34432 h 162771"/>
                  <a:gd name="connsiteX3" fmla="*/ 90776 w 90776"/>
                  <a:gd name="connsiteY3" fmla="*/ 46953 h 162771"/>
                  <a:gd name="connsiteX4" fmla="*/ 68865 w 90776"/>
                  <a:gd name="connsiteY4" fmla="*/ 68865 h 162771"/>
                  <a:gd name="connsiteX5" fmla="*/ 68865 w 90776"/>
                  <a:gd name="connsiteY5" fmla="*/ 68865 h 162771"/>
                  <a:gd name="connsiteX6" fmla="*/ 46953 w 90776"/>
                  <a:gd name="connsiteY6" fmla="*/ 90777 h 162771"/>
                  <a:gd name="connsiteX7" fmla="*/ 46953 w 90776"/>
                  <a:gd name="connsiteY7" fmla="*/ 162772 h 162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776" h="162771">
                    <a:moveTo>
                      <a:pt x="0" y="0"/>
                    </a:moveTo>
                    <a:lnTo>
                      <a:pt x="56344" y="0"/>
                    </a:lnTo>
                    <a:cubicBezTo>
                      <a:pt x="75360" y="0"/>
                      <a:pt x="90776" y="15416"/>
                      <a:pt x="90776" y="34432"/>
                    </a:cubicBezTo>
                    <a:lnTo>
                      <a:pt x="90776" y="46953"/>
                    </a:lnTo>
                    <a:cubicBezTo>
                      <a:pt x="90776" y="59083"/>
                      <a:pt x="80995" y="68865"/>
                      <a:pt x="68865" y="68865"/>
                    </a:cubicBezTo>
                    <a:lnTo>
                      <a:pt x="68865" y="68865"/>
                    </a:lnTo>
                    <a:cubicBezTo>
                      <a:pt x="56735" y="68865"/>
                      <a:pt x="46953" y="78647"/>
                      <a:pt x="46953" y="90777"/>
                    </a:cubicBezTo>
                    <a:lnTo>
                      <a:pt x="46953" y="162772"/>
                    </a:lnTo>
                  </a:path>
                </a:pathLst>
              </a:custGeom>
              <a:noFill/>
              <a:ln w="23422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Полилиния: фигура 70">
                <a:extLst>
                  <a:ext uri="{FF2B5EF4-FFF2-40B4-BE49-F238E27FC236}">
                    <a16:creationId xmlns:a16="http://schemas.microsoft.com/office/drawing/2014/main" id="{AE78E997-288F-6321-05A1-D9B8D8A18A8F}"/>
                  </a:ext>
                </a:extLst>
              </p:cNvPr>
              <p:cNvSpPr/>
              <p:nvPr/>
            </p:nvSpPr>
            <p:spPr>
              <a:xfrm>
                <a:off x="11450076" y="5492305"/>
                <a:ext cx="31302" cy="31302"/>
              </a:xfrm>
              <a:custGeom>
                <a:avLst/>
                <a:gdLst>
                  <a:gd name="connsiteX0" fmla="*/ 31302 w 31302"/>
                  <a:gd name="connsiteY0" fmla="*/ 15651 h 31302"/>
                  <a:gd name="connsiteX1" fmla="*/ 15651 w 31302"/>
                  <a:gd name="connsiteY1" fmla="*/ 31302 h 31302"/>
                  <a:gd name="connsiteX2" fmla="*/ 0 w 31302"/>
                  <a:gd name="connsiteY2" fmla="*/ 15651 h 31302"/>
                  <a:gd name="connsiteX3" fmla="*/ 15651 w 31302"/>
                  <a:gd name="connsiteY3" fmla="*/ 0 h 31302"/>
                  <a:gd name="connsiteX4" fmla="*/ 31302 w 31302"/>
                  <a:gd name="connsiteY4" fmla="*/ 15651 h 31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02" h="31302">
                    <a:moveTo>
                      <a:pt x="31302" y="15651"/>
                    </a:moveTo>
                    <a:cubicBezTo>
                      <a:pt x="31302" y="24295"/>
                      <a:pt x="24295" y="31302"/>
                      <a:pt x="15651" y="31302"/>
                    </a:cubicBezTo>
                    <a:cubicBezTo>
                      <a:pt x="7007" y="31302"/>
                      <a:pt x="0" y="24295"/>
                      <a:pt x="0" y="15651"/>
                    </a:cubicBezTo>
                    <a:cubicBezTo>
                      <a:pt x="0" y="7007"/>
                      <a:pt x="7007" y="0"/>
                      <a:pt x="15651" y="0"/>
                    </a:cubicBezTo>
                    <a:cubicBezTo>
                      <a:pt x="24295" y="0"/>
                      <a:pt x="31302" y="7007"/>
                      <a:pt x="31302" y="156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Полилиния: фигура 71">
                <a:extLst>
                  <a:ext uri="{FF2B5EF4-FFF2-40B4-BE49-F238E27FC236}">
                    <a16:creationId xmlns:a16="http://schemas.microsoft.com/office/drawing/2014/main" id="{4B7F18E2-2E90-CC08-3FE0-85BA8B80BA2F}"/>
                  </a:ext>
                </a:extLst>
              </p:cNvPr>
              <p:cNvSpPr/>
              <p:nvPr/>
            </p:nvSpPr>
            <p:spPr>
              <a:xfrm>
                <a:off x="11506420" y="5492305"/>
                <a:ext cx="31302" cy="31302"/>
              </a:xfrm>
              <a:custGeom>
                <a:avLst/>
                <a:gdLst>
                  <a:gd name="connsiteX0" fmla="*/ 31302 w 31302"/>
                  <a:gd name="connsiteY0" fmla="*/ 15651 h 31302"/>
                  <a:gd name="connsiteX1" fmla="*/ 15651 w 31302"/>
                  <a:gd name="connsiteY1" fmla="*/ 31302 h 31302"/>
                  <a:gd name="connsiteX2" fmla="*/ 0 w 31302"/>
                  <a:gd name="connsiteY2" fmla="*/ 15651 h 31302"/>
                  <a:gd name="connsiteX3" fmla="*/ 15651 w 31302"/>
                  <a:gd name="connsiteY3" fmla="*/ 0 h 31302"/>
                  <a:gd name="connsiteX4" fmla="*/ 31302 w 31302"/>
                  <a:gd name="connsiteY4" fmla="*/ 15651 h 31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02" h="31302">
                    <a:moveTo>
                      <a:pt x="31302" y="15651"/>
                    </a:moveTo>
                    <a:cubicBezTo>
                      <a:pt x="31302" y="24295"/>
                      <a:pt x="24295" y="31302"/>
                      <a:pt x="15651" y="31302"/>
                    </a:cubicBezTo>
                    <a:cubicBezTo>
                      <a:pt x="7007" y="31302"/>
                      <a:pt x="0" y="24295"/>
                      <a:pt x="0" y="15651"/>
                    </a:cubicBezTo>
                    <a:cubicBezTo>
                      <a:pt x="0" y="7007"/>
                      <a:pt x="7007" y="0"/>
                      <a:pt x="15651" y="0"/>
                    </a:cubicBezTo>
                    <a:cubicBezTo>
                      <a:pt x="24295" y="0"/>
                      <a:pt x="31302" y="7007"/>
                      <a:pt x="31302" y="156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Полилиния: фигура 72">
                <a:extLst>
                  <a:ext uri="{FF2B5EF4-FFF2-40B4-BE49-F238E27FC236}">
                    <a16:creationId xmlns:a16="http://schemas.microsoft.com/office/drawing/2014/main" id="{BC380CDC-53ED-8264-095F-FB2FB6882268}"/>
                  </a:ext>
                </a:extLst>
              </p:cNvPr>
              <p:cNvSpPr/>
              <p:nvPr/>
            </p:nvSpPr>
            <p:spPr>
              <a:xfrm>
                <a:off x="11562764" y="5492305"/>
                <a:ext cx="31302" cy="31302"/>
              </a:xfrm>
              <a:custGeom>
                <a:avLst/>
                <a:gdLst>
                  <a:gd name="connsiteX0" fmla="*/ 31302 w 31302"/>
                  <a:gd name="connsiteY0" fmla="*/ 15651 h 31302"/>
                  <a:gd name="connsiteX1" fmla="*/ 15651 w 31302"/>
                  <a:gd name="connsiteY1" fmla="*/ 31302 h 31302"/>
                  <a:gd name="connsiteX2" fmla="*/ 0 w 31302"/>
                  <a:gd name="connsiteY2" fmla="*/ 15651 h 31302"/>
                  <a:gd name="connsiteX3" fmla="*/ 15651 w 31302"/>
                  <a:gd name="connsiteY3" fmla="*/ 0 h 31302"/>
                  <a:gd name="connsiteX4" fmla="*/ 31302 w 31302"/>
                  <a:gd name="connsiteY4" fmla="*/ 15651 h 31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02" h="31302">
                    <a:moveTo>
                      <a:pt x="31302" y="15651"/>
                    </a:moveTo>
                    <a:cubicBezTo>
                      <a:pt x="31302" y="24295"/>
                      <a:pt x="24295" y="31302"/>
                      <a:pt x="15651" y="31302"/>
                    </a:cubicBezTo>
                    <a:cubicBezTo>
                      <a:pt x="7007" y="31302"/>
                      <a:pt x="0" y="24295"/>
                      <a:pt x="0" y="15651"/>
                    </a:cubicBezTo>
                    <a:cubicBezTo>
                      <a:pt x="0" y="7007"/>
                      <a:pt x="7007" y="0"/>
                      <a:pt x="15651" y="0"/>
                    </a:cubicBezTo>
                    <a:cubicBezTo>
                      <a:pt x="24295" y="0"/>
                      <a:pt x="31302" y="7007"/>
                      <a:pt x="31302" y="156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Полилиния: фигура 73">
                <a:extLst>
                  <a:ext uri="{FF2B5EF4-FFF2-40B4-BE49-F238E27FC236}">
                    <a16:creationId xmlns:a16="http://schemas.microsoft.com/office/drawing/2014/main" id="{8B123A1F-C05F-3E33-FC88-54DC7FD66EF1}"/>
                  </a:ext>
                </a:extLst>
              </p:cNvPr>
              <p:cNvSpPr/>
              <p:nvPr/>
            </p:nvSpPr>
            <p:spPr>
              <a:xfrm>
                <a:off x="11443815" y="5630035"/>
                <a:ext cx="159641" cy="87646"/>
              </a:xfrm>
              <a:custGeom>
                <a:avLst/>
                <a:gdLst>
                  <a:gd name="connsiteX0" fmla="*/ 0 w 159641"/>
                  <a:gd name="connsiteY0" fmla="*/ 56344 h 87646"/>
                  <a:gd name="connsiteX1" fmla="*/ 40693 w 159641"/>
                  <a:gd name="connsiteY1" fmla="*/ 56344 h 87646"/>
                  <a:gd name="connsiteX2" fmla="*/ 62604 w 159641"/>
                  <a:gd name="connsiteY2" fmla="*/ 0 h 87646"/>
                  <a:gd name="connsiteX3" fmla="*/ 93907 w 159641"/>
                  <a:gd name="connsiteY3" fmla="*/ 87646 h 87646"/>
                  <a:gd name="connsiteX4" fmla="*/ 112688 w 159641"/>
                  <a:gd name="connsiteY4" fmla="*/ 56344 h 87646"/>
                  <a:gd name="connsiteX5" fmla="*/ 159641 w 159641"/>
                  <a:gd name="connsiteY5" fmla="*/ 56344 h 8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641" h="87646">
                    <a:moveTo>
                      <a:pt x="0" y="56344"/>
                    </a:moveTo>
                    <a:lnTo>
                      <a:pt x="40693" y="56344"/>
                    </a:lnTo>
                    <a:lnTo>
                      <a:pt x="62604" y="0"/>
                    </a:lnTo>
                    <a:lnTo>
                      <a:pt x="93907" y="87646"/>
                    </a:lnTo>
                    <a:lnTo>
                      <a:pt x="112688" y="56344"/>
                    </a:lnTo>
                    <a:lnTo>
                      <a:pt x="159641" y="56344"/>
                    </a:lnTo>
                  </a:path>
                </a:pathLst>
              </a:custGeom>
              <a:solidFill>
                <a:srgbClr val="C00000"/>
              </a:solidFill>
              <a:ln w="23422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7E26EB91-09AA-A1BF-8EDC-0E5D7EE70263}"/>
              </a:ext>
            </a:extLst>
          </p:cNvPr>
          <p:cNvGrpSpPr/>
          <p:nvPr/>
        </p:nvGrpSpPr>
        <p:grpSpPr>
          <a:xfrm>
            <a:off x="232078" y="5045155"/>
            <a:ext cx="5635613" cy="1319283"/>
            <a:chOff x="232078" y="4181701"/>
            <a:chExt cx="5635613" cy="1319283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CB70E144-A78E-A4B6-7DFB-62953F4DB5C6}"/>
                </a:ext>
              </a:extLst>
            </p:cNvPr>
            <p:cNvSpPr/>
            <p:nvPr/>
          </p:nvSpPr>
          <p:spPr>
            <a:xfrm>
              <a:off x="232078" y="4181701"/>
              <a:ext cx="5635613" cy="1319283"/>
            </a:xfrm>
            <a:prstGeom prst="roundRect">
              <a:avLst>
                <a:gd name="adj" fmla="val 9391"/>
              </a:avLst>
            </a:prstGeom>
            <a:solidFill>
              <a:sysClr val="window" lastClr="FFFFFF"/>
            </a:solidFill>
            <a:ln w="19050" cap="flat" cmpd="sng" algn="ctr">
              <a:solidFill>
                <a:srgbClr val="530393">
                  <a:shade val="15000"/>
                </a:srgbClr>
              </a:solidFill>
              <a:prstDash val="solid"/>
              <a:miter lim="800000"/>
            </a:ln>
            <a:effectLst>
              <a:outerShdw blurRad="63500" sx="102000" sy="102000" algn="ctr" rotWithShape="0">
                <a:srgbClr val="09074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8" name="Рисунок 2">
              <a:extLst>
                <a:ext uri="{FF2B5EF4-FFF2-40B4-BE49-F238E27FC236}">
                  <a16:creationId xmlns:a16="http://schemas.microsoft.com/office/drawing/2014/main" id="{A9DE6556-B54A-82D9-EF90-B0B04719D272}"/>
                </a:ext>
              </a:extLst>
            </p:cNvPr>
            <p:cNvGrpSpPr/>
            <p:nvPr/>
          </p:nvGrpSpPr>
          <p:grpSpPr>
            <a:xfrm>
              <a:off x="381245" y="4729863"/>
              <a:ext cx="565999" cy="565973"/>
              <a:chOff x="2258620" y="1776684"/>
              <a:chExt cx="658493" cy="658463"/>
            </a:xfrm>
          </p:grpSpPr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id="{FFCC0B4D-0191-92D2-BCC7-B88F570194E4}"/>
                  </a:ext>
                </a:extLst>
              </p:cNvPr>
              <p:cNvSpPr/>
              <p:nvPr/>
            </p:nvSpPr>
            <p:spPr>
              <a:xfrm>
                <a:off x="2258620" y="1776684"/>
                <a:ext cx="658493" cy="658463"/>
              </a:xfrm>
              <a:custGeom>
                <a:avLst/>
                <a:gdLst>
                  <a:gd name="connsiteX0" fmla="*/ 329294 w 658493"/>
                  <a:gd name="connsiteY0" fmla="*/ 28575 h 658463"/>
                  <a:gd name="connsiteX1" fmla="*/ 535987 w 658493"/>
                  <a:gd name="connsiteY1" fmla="*/ 111538 h 658463"/>
                  <a:gd name="connsiteX2" fmla="*/ 629522 w 658493"/>
                  <a:gd name="connsiteY2" fmla="*/ 314611 h 658463"/>
                  <a:gd name="connsiteX3" fmla="*/ 343868 w 658493"/>
                  <a:gd name="connsiteY3" fmla="*/ 629603 h 658463"/>
                  <a:gd name="connsiteX4" fmla="*/ 329199 w 658493"/>
                  <a:gd name="connsiteY4" fmla="*/ 629984 h 658463"/>
                  <a:gd name="connsiteX5" fmla="*/ 122507 w 658493"/>
                  <a:gd name="connsiteY5" fmla="*/ 547021 h 658463"/>
                  <a:gd name="connsiteX6" fmla="*/ 28971 w 658493"/>
                  <a:gd name="connsiteY6" fmla="*/ 343948 h 658463"/>
                  <a:gd name="connsiteX7" fmla="*/ 106886 w 658493"/>
                  <a:gd name="connsiteY7" fmla="*/ 127540 h 658463"/>
                  <a:gd name="connsiteX8" fmla="*/ 314626 w 658493"/>
                  <a:gd name="connsiteY8" fmla="*/ 28956 h 658463"/>
                  <a:gd name="connsiteX9" fmla="*/ 329294 w 658493"/>
                  <a:gd name="connsiteY9" fmla="*/ 28575 h 658463"/>
                  <a:gd name="connsiteX10" fmla="*/ 329294 w 658493"/>
                  <a:gd name="connsiteY10" fmla="*/ 28575 h 658463"/>
                  <a:gd name="connsiteX11" fmla="*/ 329294 w 658493"/>
                  <a:gd name="connsiteY11" fmla="*/ 0 h 658463"/>
                  <a:gd name="connsiteX12" fmla="*/ 313197 w 658493"/>
                  <a:gd name="connsiteY12" fmla="*/ 381 h 658463"/>
                  <a:gd name="connsiteX13" fmla="*/ 313197 w 658493"/>
                  <a:gd name="connsiteY13" fmla="*/ 381 h 658463"/>
                  <a:gd name="connsiteX14" fmla="*/ 396 w 658493"/>
                  <a:gd name="connsiteY14" fmla="*/ 345281 h 658463"/>
                  <a:gd name="connsiteX15" fmla="*/ 396 w 658493"/>
                  <a:gd name="connsiteY15" fmla="*/ 345281 h 658463"/>
                  <a:gd name="connsiteX16" fmla="*/ 329199 w 658493"/>
                  <a:gd name="connsiteY16" fmla="*/ 658463 h 658463"/>
                  <a:gd name="connsiteX17" fmla="*/ 345296 w 658493"/>
                  <a:gd name="connsiteY17" fmla="*/ 658082 h 658463"/>
                  <a:gd name="connsiteX18" fmla="*/ 345296 w 658493"/>
                  <a:gd name="connsiteY18" fmla="*/ 658082 h 658463"/>
                  <a:gd name="connsiteX19" fmla="*/ 658097 w 658493"/>
                  <a:gd name="connsiteY19" fmla="*/ 313182 h 658463"/>
                  <a:gd name="connsiteX20" fmla="*/ 658097 w 658493"/>
                  <a:gd name="connsiteY20" fmla="*/ 313182 h 658463"/>
                  <a:gd name="connsiteX21" fmla="*/ 329294 w 658493"/>
                  <a:gd name="connsiteY21" fmla="*/ 0 h 658463"/>
                  <a:gd name="connsiteX22" fmla="*/ 329294 w 658493"/>
                  <a:gd name="connsiteY22" fmla="*/ 0 h 65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8493" h="658463">
                    <a:moveTo>
                      <a:pt x="329294" y="28575"/>
                    </a:moveTo>
                    <a:cubicBezTo>
                      <a:pt x="406256" y="28575"/>
                      <a:pt x="479694" y="58007"/>
                      <a:pt x="535987" y="111538"/>
                    </a:cubicBezTo>
                    <a:cubicBezTo>
                      <a:pt x="592565" y="165164"/>
                      <a:pt x="625712" y="237363"/>
                      <a:pt x="629522" y="314611"/>
                    </a:cubicBezTo>
                    <a:cubicBezTo>
                      <a:pt x="637619" y="480250"/>
                      <a:pt x="509412" y="621506"/>
                      <a:pt x="343868" y="629603"/>
                    </a:cubicBezTo>
                    <a:cubicBezTo>
                      <a:pt x="339010" y="629793"/>
                      <a:pt x="334057" y="629984"/>
                      <a:pt x="329199" y="629984"/>
                    </a:cubicBezTo>
                    <a:cubicBezTo>
                      <a:pt x="252237" y="629984"/>
                      <a:pt x="178799" y="600551"/>
                      <a:pt x="122507" y="547021"/>
                    </a:cubicBezTo>
                    <a:cubicBezTo>
                      <a:pt x="65928" y="493395"/>
                      <a:pt x="32781" y="421196"/>
                      <a:pt x="28971" y="343948"/>
                    </a:cubicBezTo>
                    <a:cubicBezTo>
                      <a:pt x="25066" y="264128"/>
                      <a:pt x="52784" y="187262"/>
                      <a:pt x="106886" y="127540"/>
                    </a:cubicBezTo>
                    <a:cubicBezTo>
                      <a:pt x="160988" y="67818"/>
                      <a:pt x="234806" y="32861"/>
                      <a:pt x="314626" y="28956"/>
                    </a:cubicBezTo>
                    <a:cubicBezTo>
                      <a:pt x="319484" y="28766"/>
                      <a:pt x="324437" y="28575"/>
                      <a:pt x="329294" y="28575"/>
                    </a:cubicBezTo>
                    <a:lnTo>
                      <a:pt x="329294" y="28575"/>
                    </a:lnTo>
                    <a:moveTo>
                      <a:pt x="329294" y="0"/>
                    </a:moveTo>
                    <a:cubicBezTo>
                      <a:pt x="323960" y="0"/>
                      <a:pt x="318626" y="95"/>
                      <a:pt x="313197" y="381"/>
                    </a:cubicBezTo>
                    <a:lnTo>
                      <a:pt x="313197" y="381"/>
                    </a:lnTo>
                    <a:cubicBezTo>
                      <a:pt x="132317" y="9239"/>
                      <a:pt x="-8462" y="164402"/>
                      <a:pt x="396" y="345281"/>
                    </a:cubicBezTo>
                    <a:lnTo>
                      <a:pt x="396" y="345281"/>
                    </a:lnTo>
                    <a:cubicBezTo>
                      <a:pt x="8969" y="520732"/>
                      <a:pt x="155273" y="658463"/>
                      <a:pt x="329199" y="658463"/>
                    </a:cubicBezTo>
                    <a:cubicBezTo>
                      <a:pt x="334533" y="658463"/>
                      <a:pt x="339867" y="658368"/>
                      <a:pt x="345296" y="658082"/>
                    </a:cubicBezTo>
                    <a:lnTo>
                      <a:pt x="345296" y="658082"/>
                    </a:lnTo>
                    <a:cubicBezTo>
                      <a:pt x="526176" y="649224"/>
                      <a:pt x="666956" y="494062"/>
                      <a:pt x="658097" y="313182"/>
                    </a:cubicBezTo>
                    <a:lnTo>
                      <a:pt x="658097" y="313182"/>
                    </a:lnTo>
                    <a:cubicBezTo>
                      <a:pt x="649525" y="137732"/>
                      <a:pt x="503221" y="0"/>
                      <a:pt x="329294" y="0"/>
                    </a:cubicBezTo>
                    <a:lnTo>
                      <a:pt x="329294" y="0"/>
                    </a:lnTo>
                    <a:close/>
                  </a:path>
                </a:pathLst>
              </a:custGeom>
              <a:solidFill>
                <a:srgbClr val="09074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2" name="Рисунок 2">
                <a:extLst>
                  <a:ext uri="{FF2B5EF4-FFF2-40B4-BE49-F238E27FC236}">
                    <a16:creationId xmlns:a16="http://schemas.microsoft.com/office/drawing/2014/main" id="{D0E3F01E-833B-C0E0-7B25-3CC5741C70A4}"/>
                  </a:ext>
                </a:extLst>
              </p:cNvPr>
              <p:cNvGrpSpPr/>
              <p:nvPr/>
            </p:nvGrpSpPr>
            <p:grpSpPr>
              <a:xfrm>
                <a:off x="2338837" y="1946905"/>
                <a:ext cx="498059" cy="356415"/>
                <a:chOff x="2338837" y="1946905"/>
                <a:chExt cx="498059" cy="356415"/>
              </a:xfrm>
              <a:noFill/>
            </p:grpSpPr>
            <p:grpSp>
              <p:nvGrpSpPr>
                <p:cNvPr id="93" name="Рисунок 2">
                  <a:extLst>
                    <a:ext uri="{FF2B5EF4-FFF2-40B4-BE49-F238E27FC236}">
                      <a16:creationId xmlns:a16="http://schemas.microsoft.com/office/drawing/2014/main" id="{D5DDD3F8-7A97-3466-CEBA-BCEBD8BB94FB}"/>
                    </a:ext>
                  </a:extLst>
                </p:cNvPr>
                <p:cNvGrpSpPr/>
                <p:nvPr/>
              </p:nvGrpSpPr>
              <p:grpSpPr>
                <a:xfrm>
                  <a:off x="2338837" y="1946905"/>
                  <a:ext cx="218883" cy="356415"/>
                  <a:chOff x="2338837" y="1946905"/>
                  <a:chExt cx="218883" cy="356415"/>
                </a:xfrm>
                <a:noFill/>
              </p:grpSpPr>
              <p:sp>
                <p:nvSpPr>
                  <p:cNvPr id="99" name="Полилиния: фигура 98">
                    <a:extLst>
                      <a:ext uri="{FF2B5EF4-FFF2-40B4-BE49-F238E27FC236}">
                        <a16:creationId xmlns:a16="http://schemas.microsoft.com/office/drawing/2014/main" id="{9B507127-4AAE-15E8-C922-59AED00950AF}"/>
                      </a:ext>
                    </a:extLst>
                  </p:cNvPr>
                  <p:cNvSpPr/>
                  <p:nvPr/>
                </p:nvSpPr>
                <p:spPr>
                  <a:xfrm>
                    <a:off x="2338837" y="1946905"/>
                    <a:ext cx="168234" cy="301252"/>
                  </a:xfrm>
                  <a:custGeom>
                    <a:avLst/>
                    <a:gdLst>
                      <a:gd name="connsiteX0" fmla="*/ 113536 w 168234"/>
                      <a:gd name="connsiteY0" fmla="*/ 85 h 301252"/>
                      <a:gd name="connsiteX1" fmla="*/ 24668 w 168234"/>
                      <a:gd name="connsiteY1" fmla="*/ 66475 h 301252"/>
                      <a:gd name="connsiteX2" fmla="*/ 12381 w 168234"/>
                      <a:gd name="connsiteY2" fmla="*/ 246497 h 301252"/>
                      <a:gd name="connsiteX3" fmla="*/ 151636 w 168234"/>
                      <a:gd name="connsiteY3" fmla="*/ 266595 h 301252"/>
                      <a:gd name="connsiteX4" fmla="*/ 135063 w 168234"/>
                      <a:gd name="connsiteY4" fmla="*/ 198967 h 301252"/>
                      <a:gd name="connsiteX5" fmla="*/ 149922 w 168234"/>
                      <a:gd name="connsiteY5" fmla="*/ 151342 h 301252"/>
                      <a:gd name="connsiteX6" fmla="*/ 136778 w 168234"/>
                      <a:gd name="connsiteY6" fmla="*/ 118195 h 301252"/>
                      <a:gd name="connsiteX7" fmla="*/ 167829 w 168234"/>
                      <a:gd name="connsiteY7" fmla="*/ 50949 h 301252"/>
                      <a:gd name="connsiteX8" fmla="*/ 113441 w 168234"/>
                      <a:gd name="connsiteY8" fmla="*/ 85 h 30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234" h="301252">
                        <a:moveTo>
                          <a:pt x="113536" y="85"/>
                        </a:moveTo>
                        <a:cubicBezTo>
                          <a:pt x="113536" y="85"/>
                          <a:pt x="61625" y="-5153"/>
                          <a:pt x="24668" y="66475"/>
                        </a:cubicBezTo>
                        <a:cubicBezTo>
                          <a:pt x="-1621" y="117529"/>
                          <a:pt x="-8764" y="192014"/>
                          <a:pt x="12381" y="246497"/>
                        </a:cubicBezTo>
                        <a:cubicBezTo>
                          <a:pt x="39908" y="317268"/>
                          <a:pt x="134682" y="314410"/>
                          <a:pt x="151636" y="266595"/>
                        </a:cubicBezTo>
                        <a:cubicBezTo>
                          <a:pt x="167162" y="222780"/>
                          <a:pt x="135063" y="198967"/>
                          <a:pt x="135063" y="198967"/>
                        </a:cubicBezTo>
                        <a:cubicBezTo>
                          <a:pt x="135063" y="198967"/>
                          <a:pt x="151827" y="185632"/>
                          <a:pt x="149922" y="151342"/>
                        </a:cubicBezTo>
                        <a:cubicBezTo>
                          <a:pt x="148779" y="130483"/>
                          <a:pt x="136778" y="118195"/>
                          <a:pt x="136778" y="118195"/>
                        </a:cubicBezTo>
                        <a:cubicBezTo>
                          <a:pt x="136778" y="118195"/>
                          <a:pt x="172401" y="88954"/>
                          <a:pt x="167829" y="50949"/>
                        </a:cubicBezTo>
                        <a:cubicBezTo>
                          <a:pt x="164590" y="23993"/>
                          <a:pt x="149351" y="1228"/>
                          <a:pt x="113441" y="85"/>
                        </a:cubicBezTo>
                        <a:close/>
                      </a:path>
                    </a:pathLst>
                  </a:custGeom>
                  <a:noFill/>
                  <a:ln w="20860" cap="rnd">
                    <a:solidFill>
                      <a:srgbClr val="09074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" name="Полилиния: фигура 99">
                    <a:extLst>
                      <a:ext uri="{FF2B5EF4-FFF2-40B4-BE49-F238E27FC236}">
                        <a16:creationId xmlns:a16="http://schemas.microsoft.com/office/drawing/2014/main" id="{E4D040FA-C4EA-671E-C08C-496C897D0ED8}"/>
                      </a:ext>
                    </a:extLst>
                  </p:cNvPr>
                  <p:cNvSpPr/>
                  <p:nvPr/>
                </p:nvSpPr>
                <p:spPr>
                  <a:xfrm>
                    <a:off x="2488378" y="1994139"/>
                    <a:ext cx="69342" cy="96683"/>
                  </a:xfrm>
                  <a:custGeom>
                    <a:avLst/>
                    <a:gdLst>
                      <a:gd name="connsiteX0" fmla="*/ 0 w 69342"/>
                      <a:gd name="connsiteY0" fmla="*/ 96393 h 96683"/>
                      <a:gd name="connsiteX1" fmla="*/ 53054 w 69342"/>
                      <a:gd name="connsiteY1" fmla="*/ 65723 h 96683"/>
                      <a:gd name="connsiteX2" fmla="*/ 69342 w 69342"/>
                      <a:gd name="connsiteY2" fmla="*/ 0 h 9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342" h="96683">
                        <a:moveTo>
                          <a:pt x="0" y="96393"/>
                        </a:moveTo>
                        <a:cubicBezTo>
                          <a:pt x="0" y="96393"/>
                          <a:pt x="34957" y="101822"/>
                          <a:pt x="53054" y="65723"/>
                        </a:cubicBezTo>
                        <a:cubicBezTo>
                          <a:pt x="59912" y="51911"/>
                          <a:pt x="59055" y="28099"/>
                          <a:pt x="69342" y="0"/>
                        </a:cubicBezTo>
                      </a:path>
                    </a:pathLst>
                  </a:custGeom>
                  <a:noFill/>
                  <a:ln w="18098" cap="rnd">
                    <a:solidFill>
                      <a:srgbClr val="09074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Полилиния: фигура 100">
                    <a:extLst>
                      <a:ext uri="{FF2B5EF4-FFF2-40B4-BE49-F238E27FC236}">
                        <a16:creationId xmlns:a16="http://schemas.microsoft.com/office/drawing/2014/main" id="{F91571DA-52A4-8065-895C-56525BF4D405}"/>
                      </a:ext>
                    </a:extLst>
                  </p:cNvPr>
                  <p:cNvSpPr/>
                  <p:nvPr/>
                </p:nvSpPr>
                <p:spPr>
                  <a:xfrm>
                    <a:off x="2488378" y="2116059"/>
                    <a:ext cx="65341" cy="187261"/>
                  </a:xfrm>
                  <a:custGeom>
                    <a:avLst/>
                    <a:gdLst>
                      <a:gd name="connsiteX0" fmla="*/ 0 w 65341"/>
                      <a:gd name="connsiteY0" fmla="*/ 0 h 187261"/>
                      <a:gd name="connsiteX1" fmla="*/ 60579 w 65341"/>
                      <a:gd name="connsiteY1" fmla="*/ 92488 h 187261"/>
                      <a:gd name="connsiteX2" fmla="*/ 65342 w 65341"/>
                      <a:gd name="connsiteY2" fmla="*/ 187262 h 187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41" h="187261">
                        <a:moveTo>
                          <a:pt x="0" y="0"/>
                        </a:moveTo>
                        <a:cubicBezTo>
                          <a:pt x="0" y="0"/>
                          <a:pt x="60579" y="9430"/>
                          <a:pt x="60579" y="92488"/>
                        </a:cubicBezTo>
                        <a:cubicBezTo>
                          <a:pt x="60579" y="133826"/>
                          <a:pt x="65342" y="187262"/>
                          <a:pt x="65342" y="187262"/>
                        </a:cubicBezTo>
                      </a:path>
                    </a:pathLst>
                  </a:custGeom>
                  <a:noFill/>
                  <a:ln w="18098" cap="rnd">
                    <a:solidFill>
                      <a:srgbClr val="09074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" name="Полилиния: фигура 101">
                    <a:extLst>
                      <a:ext uri="{FF2B5EF4-FFF2-40B4-BE49-F238E27FC236}">
                        <a16:creationId xmlns:a16="http://schemas.microsoft.com/office/drawing/2014/main" id="{663B9C17-033F-BD51-54D1-AE6CCD2F3929}"/>
                      </a:ext>
                    </a:extLst>
                  </p:cNvPr>
                  <p:cNvSpPr/>
                  <p:nvPr/>
                </p:nvSpPr>
                <p:spPr>
                  <a:xfrm>
                    <a:off x="2377163" y="2042431"/>
                    <a:ext cx="15774" cy="112109"/>
                  </a:xfrm>
                  <a:custGeom>
                    <a:avLst/>
                    <a:gdLst>
                      <a:gd name="connsiteX0" fmla="*/ 15775 w 15774"/>
                      <a:gd name="connsiteY0" fmla="*/ 0 h 112109"/>
                      <a:gd name="connsiteX1" fmla="*/ 2916 w 15774"/>
                      <a:gd name="connsiteY1" fmla="*/ 112109 h 11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774" h="112109">
                        <a:moveTo>
                          <a:pt x="15775" y="0"/>
                        </a:moveTo>
                        <a:cubicBezTo>
                          <a:pt x="15775" y="0"/>
                          <a:pt x="-8133" y="51435"/>
                          <a:pt x="2916" y="112109"/>
                        </a:cubicBezTo>
                      </a:path>
                    </a:pathLst>
                  </a:custGeom>
                  <a:noFill/>
                  <a:ln w="18098" cap="rnd">
                    <a:solidFill>
                      <a:srgbClr val="09074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4" name="Рисунок 2">
                  <a:extLst>
                    <a:ext uri="{FF2B5EF4-FFF2-40B4-BE49-F238E27FC236}">
                      <a16:creationId xmlns:a16="http://schemas.microsoft.com/office/drawing/2014/main" id="{08462A62-BB8B-E8DC-0318-E4E6FAA39CFA}"/>
                    </a:ext>
                  </a:extLst>
                </p:cNvPr>
                <p:cNvGrpSpPr/>
                <p:nvPr/>
              </p:nvGrpSpPr>
              <p:grpSpPr>
                <a:xfrm>
                  <a:off x="2617918" y="1946905"/>
                  <a:ext cx="218978" cy="356415"/>
                  <a:chOff x="2617918" y="1946905"/>
                  <a:chExt cx="218978" cy="356415"/>
                </a:xfrm>
                <a:noFill/>
              </p:grpSpPr>
              <p:sp>
                <p:nvSpPr>
                  <p:cNvPr id="95" name="Полилиния: фигура 94">
                    <a:extLst>
                      <a:ext uri="{FF2B5EF4-FFF2-40B4-BE49-F238E27FC236}">
                        <a16:creationId xmlns:a16="http://schemas.microsoft.com/office/drawing/2014/main" id="{69911C6F-412A-5F56-9E2C-CD5C5C277178}"/>
                      </a:ext>
                    </a:extLst>
                  </p:cNvPr>
                  <p:cNvSpPr/>
                  <p:nvPr/>
                </p:nvSpPr>
                <p:spPr>
                  <a:xfrm>
                    <a:off x="2668662" y="1946905"/>
                    <a:ext cx="168234" cy="301252"/>
                  </a:xfrm>
                  <a:custGeom>
                    <a:avLst/>
                    <a:gdLst>
                      <a:gd name="connsiteX0" fmla="*/ 54698 w 168234"/>
                      <a:gd name="connsiteY0" fmla="*/ 85 h 301252"/>
                      <a:gd name="connsiteX1" fmla="*/ 143566 w 168234"/>
                      <a:gd name="connsiteY1" fmla="*/ 66475 h 301252"/>
                      <a:gd name="connsiteX2" fmla="*/ 155853 w 168234"/>
                      <a:gd name="connsiteY2" fmla="*/ 246497 h 301252"/>
                      <a:gd name="connsiteX3" fmla="*/ 16598 w 168234"/>
                      <a:gd name="connsiteY3" fmla="*/ 266595 h 301252"/>
                      <a:gd name="connsiteX4" fmla="*/ 33171 w 168234"/>
                      <a:gd name="connsiteY4" fmla="*/ 198967 h 301252"/>
                      <a:gd name="connsiteX5" fmla="*/ 18312 w 168234"/>
                      <a:gd name="connsiteY5" fmla="*/ 151342 h 301252"/>
                      <a:gd name="connsiteX6" fmla="*/ 31457 w 168234"/>
                      <a:gd name="connsiteY6" fmla="*/ 118195 h 301252"/>
                      <a:gd name="connsiteX7" fmla="*/ 405 w 168234"/>
                      <a:gd name="connsiteY7" fmla="*/ 50949 h 301252"/>
                      <a:gd name="connsiteX8" fmla="*/ 54793 w 168234"/>
                      <a:gd name="connsiteY8" fmla="*/ 85 h 30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234" h="301252">
                        <a:moveTo>
                          <a:pt x="54698" y="85"/>
                        </a:moveTo>
                        <a:cubicBezTo>
                          <a:pt x="54698" y="85"/>
                          <a:pt x="106609" y="-5153"/>
                          <a:pt x="143566" y="66475"/>
                        </a:cubicBezTo>
                        <a:cubicBezTo>
                          <a:pt x="169855" y="117529"/>
                          <a:pt x="176999" y="192014"/>
                          <a:pt x="155853" y="246497"/>
                        </a:cubicBezTo>
                        <a:cubicBezTo>
                          <a:pt x="128326" y="317268"/>
                          <a:pt x="33552" y="314410"/>
                          <a:pt x="16598" y="266595"/>
                        </a:cubicBezTo>
                        <a:cubicBezTo>
                          <a:pt x="1072" y="222780"/>
                          <a:pt x="33171" y="198967"/>
                          <a:pt x="33171" y="198967"/>
                        </a:cubicBezTo>
                        <a:cubicBezTo>
                          <a:pt x="33171" y="198967"/>
                          <a:pt x="16407" y="185632"/>
                          <a:pt x="18312" y="151342"/>
                        </a:cubicBezTo>
                        <a:cubicBezTo>
                          <a:pt x="19455" y="130483"/>
                          <a:pt x="31457" y="118195"/>
                          <a:pt x="31457" y="118195"/>
                        </a:cubicBezTo>
                        <a:cubicBezTo>
                          <a:pt x="31457" y="118195"/>
                          <a:pt x="-4167" y="88954"/>
                          <a:pt x="405" y="50949"/>
                        </a:cubicBezTo>
                        <a:cubicBezTo>
                          <a:pt x="3644" y="23993"/>
                          <a:pt x="18884" y="1228"/>
                          <a:pt x="54793" y="85"/>
                        </a:cubicBezTo>
                        <a:close/>
                      </a:path>
                    </a:pathLst>
                  </a:custGeom>
                  <a:noFill/>
                  <a:ln w="20860" cap="rnd">
                    <a:solidFill>
                      <a:srgbClr val="09074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Полилиния: фигура 95">
                    <a:extLst>
                      <a:ext uri="{FF2B5EF4-FFF2-40B4-BE49-F238E27FC236}">
                        <a16:creationId xmlns:a16="http://schemas.microsoft.com/office/drawing/2014/main" id="{22D9560E-C86F-443C-0C2A-25C0D33E29F9}"/>
                      </a:ext>
                    </a:extLst>
                  </p:cNvPr>
                  <p:cNvSpPr/>
                  <p:nvPr/>
                </p:nvSpPr>
                <p:spPr>
                  <a:xfrm>
                    <a:off x="2617918" y="1994139"/>
                    <a:ext cx="69341" cy="96683"/>
                  </a:xfrm>
                  <a:custGeom>
                    <a:avLst/>
                    <a:gdLst>
                      <a:gd name="connsiteX0" fmla="*/ 69342 w 69341"/>
                      <a:gd name="connsiteY0" fmla="*/ 96393 h 96683"/>
                      <a:gd name="connsiteX1" fmla="*/ 16288 w 69341"/>
                      <a:gd name="connsiteY1" fmla="*/ 65723 h 96683"/>
                      <a:gd name="connsiteX2" fmla="*/ 0 w 69341"/>
                      <a:gd name="connsiteY2" fmla="*/ 0 h 9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341" h="96683">
                        <a:moveTo>
                          <a:pt x="69342" y="96393"/>
                        </a:moveTo>
                        <a:cubicBezTo>
                          <a:pt x="69342" y="96393"/>
                          <a:pt x="34385" y="101822"/>
                          <a:pt x="16288" y="65723"/>
                        </a:cubicBezTo>
                        <a:cubicBezTo>
                          <a:pt x="9430" y="51911"/>
                          <a:pt x="10287" y="28099"/>
                          <a:pt x="0" y="0"/>
                        </a:cubicBezTo>
                      </a:path>
                    </a:pathLst>
                  </a:custGeom>
                  <a:noFill/>
                  <a:ln w="18098" cap="rnd">
                    <a:solidFill>
                      <a:srgbClr val="09074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" name="Полилиния: фигура 96">
                    <a:extLst>
                      <a:ext uri="{FF2B5EF4-FFF2-40B4-BE49-F238E27FC236}">
                        <a16:creationId xmlns:a16="http://schemas.microsoft.com/office/drawing/2014/main" id="{F14D3FCF-2EFD-572E-7F2C-50FAF9B0DDB5}"/>
                      </a:ext>
                    </a:extLst>
                  </p:cNvPr>
                  <p:cNvSpPr/>
                  <p:nvPr/>
                </p:nvSpPr>
                <p:spPr>
                  <a:xfrm>
                    <a:off x="2621919" y="2116059"/>
                    <a:ext cx="65341" cy="187261"/>
                  </a:xfrm>
                  <a:custGeom>
                    <a:avLst/>
                    <a:gdLst>
                      <a:gd name="connsiteX0" fmla="*/ 65342 w 65341"/>
                      <a:gd name="connsiteY0" fmla="*/ 0 h 187261"/>
                      <a:gd name="connsiteX1" fmla="*/ 4763 w 65341"/>
                      <a:gd name="connsiteY1" fmla="*/ 92488 h 187261"/>
                      <a:gd name="connsiteX2" fmla="*/ 0 w 65341"/>
                      <a:gd name="connsiteY2" fmla="*/ 187262 h 187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41" h="187261">
                        <a:moveTo>
                          <a:pt x="65342" y="0"/>
                        </a:moveTo>
                        <a:cubicBezTo>
                          <a:pt x="65342" y="0"/>
                          <a:pt x="4763" y="9430"/>
                          <a:pt x="4763" y="92488"/>
                        </a:cubicBezTo>
                        <a:cubicBezTo>
                          <a:pt x="4763" y="133826"/>
                          <a:pt x="0" y="187262"/>
                          <a:pt x="0" y="187262"/>
                        </a:cubicBezTo>
                      </a:path>
                    </a:pathLst>
                  </a:custGeom>
                  <a:noFill/>
                  <a:ln w="18098" cap="rnd">
                    <a:solidFill>
                      <a:srgbClr val="09074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" name="Полилиния: фигура 97">
                    <a:extLst>
                      <a:ext uri="{FF2B5EF4-FFF2-40B4-BE49-F238E27FC236}">
                        <a16:creationId xmlns:a16="http://schemas.microsoft.com/office/drawing/2014/main" id="{0A7D7D15-6DF0-8DFE-5A44-6FC333EEAEBD}"/>
                      </a:ext>
                    </a:extLst>
                  </p:cNvPr>
                  <p:cNvSpPr/>
                  <p:nvPr/>
                </p:nvSpPr>
                <p:spPr>
                  <a:xfrm>
                    <a:off x="2782701" y="2042431"/>
                    <a:ext cx="15775" cy="112109"/>
                  </a:xfrm>
                  <a:custGeom>
                    <a:avLst/>
                    <a:gdLst>
                      <a:gd name="connsiteX0" fmla="*/ 0 w 15775"/>
                      <a:gd name="connsiteY0" fmla="*/ 0 h 112109"/>
                      <a:gd name="connsiteX1" fmla="*/ 12859 w 15775"/>
                      <a:gd name="connsiteY1" fmla="*/ 112109 h 11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775" h="112109">
                        <a:moveTo>
                          <a:pt x="0" y="0"/>
                        </a:moveTo>
                        <a:cubicBezTo>
                          <a:pt x="0" y="0"/>
                          <a:pt x="23908" y="51435"/>
                          <a:pt x="12859" y="112109"/>
                        </a:cubicBezTo>
                      </a:path>
                    </a:pathLst>
                  </a:custGeom>
                  <a:noFill/>
                  <a:ln w="18098" cap="rnd">
                    <a:solidFill>
                      <a:srgbClr val="09074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6F76316-BEFC-A583-6660-E871600D3D3B}"/>
                </a:ext>
              </a:extLst>
            </p:cNvPr>
            <p:cNvSpPr txBox="1"/>
            <p:nvPr/>
          </p:nvSpPr>
          <p:spPr>
            <a:xfrm>
              <a:off x="1109010" y="4276446"/>
              <a:ext cx="4700502" cy="59693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Сахарный диабет 2 типа в течение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 лет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0" i="0" u="none" strike="noStrike" kern="1200" cap="none" spc="0" normalizeH="0" baseline="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b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рСКФ = 67 мл/мин/1,73м</a:t>
              </a:r>
              <a:r>
                <a:rPr kumimoji="0" lang="ru-RU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b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endParaRPr kumimoji="0" lang="ru-RU" sz="400" b="0" i="0" u="none" strike="noStrike" kern="1200" cap="none" spc="0" normalizeH="0" baseline="0" noProof="0" dirty="0">
                <a:ln>
                  <a:noFill/>
                </a:ln>
                <a:solidFill>
                  <a:srgbClr val="0907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Альбуминурия =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360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мг/г</a:t>
              </a:r>
            </a:p>
          </p:txBody>
        </p:sp>
        <p:sp>
          <p:nvSpPr>
            <p:cNvPr id="105" name="Правая фигурная скобка 104">
              <a:extLst>
                <a:ext uri="{FF2B5EF4-FFF2-40B4-BE49-F238E27FC236}">
                  <a16:creationId xmlns:a16="http://schemas.microsoft.com/office/drawing/2014/main" id="{AF920AFE-FE6B-C224-334D-18569E5BC847}"/>
                </a:ext>
              </a:extLst>
            </p:cNvPr>
            <p:cNvSpPr/>
            <p:nvPr/>
          </p:nvSpPr>
          <p:spPr>
            <a:xfrm>
              <a:off x="4084320" y="4702272"/>
              <a:ext cx="129540" cy="624264"/>
            </a:xfrm>
            <a:prstGeom prst="rightBrace">
              <a:avLst/>
            </a:prstGeom>
            <a:ln w="28575">
              <a:solidFill>
                <a:srgbClr val="0038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DBB6C04-2512-A24E-EAF4-BD707016796F}"/>
                </a:ext>
              </a:extLst>
            </p:cNvPr>
            <p:cNvSpPr txBox="1"/>
            <p:nvPr/>
          </p:nvSpPr>
          <p:spPr>
            <a:xfrm>
              <a:off x="4290620" y="4833206"/>
              <a:ext cx="1546938" cy="34457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ХБП С2 А3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1645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28054E2-9582-AECD-57A9-45BC9D6DC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Человеческое лицо, человек, одежда, Борода человека&#10;&#10;Автоматически созданное описание">
            <a:extLst>
              <a:ext uri="{FF2B5EF4-FFF2-40B4-BE49-F238E27FC236}">
                <a16:creationId xmlns:a16="http://schemas.microsoft.com/office/drawing/2014/main" id="{DF3D84E1-A012-0A80-48E5-DD842D400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24941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539684A-24E5-20A1-84C7-CFA4A6CD6E73}"/>
              </a:ext>
            </a:extLst>
          </p:cNvPr>
          <p:cNvSpPr/>
          <p:nvPr/>
        </p:nvSpPr>
        <p:spPr>
          <a:xfrm>
            <a:off x="6024940" y="0"/>
            <a:ext cx="6167060" cy="6858000"/>
          </a:xfrm>
          <a:prstGeom prst="rect">
            <a:avLst/>
          </a:prstGeom>
          <a:solidFill>
            <a:srgbClr val="0038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A532D0-D00B-0E67-6F4D-ACA852A6D0FF}"/>
              </a:ext>
            </a:extLst>
          </p:cNvPr>
          <p:cNvSpPr txBox="1"/>
          <p:nvPr/>
        </p:nvSpPr>
        <p:spPr>
          <a:xfrm>
            <a:off x="232078" y="6645698"/>
            <a:ext cx="11553427" cy="20005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 - изображенный на фотографии человек не является реальным пациентом;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1. KDIGO 2024 Clinical Practice Guideline for the Evaluation and Management of Chronic Kidney Disease. Kidney Int. 2024;105(4S):S117-S314.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C87B9C-BAAA-8DE4-6657-1FB6D25D1A5D}"/>
              </a:ext>
            </a:extLst>
          </p:cNvPr>
          <p:cNvSpPr txBox="1"/>
          <p:nvPr/>
        </p:nvSpPr>
        <p:spPr>
          <a:xfrm>
            <a:off x="6290663" y="1939259"/>
            <a:ext cx="5635613" cy="338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49233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700" b="0" i="0" u="none" strike="noStrike" cap="none" spc="328" normalizeH="0" baseline="0">
                <a:ln>
                  <a:noFill/>
                </a:ln>
                <a:gradFill>
                  <a:gsLst>
                    <a:gs pos="0">
                      <a:srgbClr val="0393A3"/>
                    </a:gs>
                    <a:gs pos="100000">
                      <a:srgbClr val="E613D5"/>
                    </a:gs>
                  </a:gsLst>
                  <a:lin ang="0" scaled="1"/>
                </a:gradFill>
                <a:effectLst/>
                <a:uLnTx/>
                <a:uFillTx/>
                <a:latin typeface="OfficinaSansBoldITC" panose="020B0806050503020204" pitchFamily="34" charset="0"/>
              </a:defRPr>
            </a:lvl1pPr>
          </a:lstStyle>
          <a:p>
            <a:pPr marL="0" marR="0" lvl="0" indent="0" algn="ctr" defTabSz="11722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D50032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Пациенты с СД2 и сопутствующей ХБП с альбуминурией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11722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нуждаются в терапии, направленной на снижение повышенного риска СС-катастроф и замедление прогрессирования ХБП до терминальной стадии</a:t>
            </a:r>
            <a:r>
              <a:rPr kumimoji="0" lang="ru-RU" sz="2800" b="1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1,а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71E063B8-EA0F-D6CF-8908-72D7E9A14F14}"/>
              </a:ext>
            </a:extLst>
          </p:cNvPr>
          <p:cNvGrpSpPr/>
          <p:nvPr/>
        </p:nvGrpSpPr>
        <p:grpSpPr>
          <a:xfrm>
            <a:off x="232078" y="5045155"/>
            <a:ext cx="5635613" cy="1319283"/>
            <a:chOff x="232078" y="4181701"/>
            <a:chExt cx="5635613" cy="1319283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6D142A11-F78C-A44E-C8F6-02243BF2C099}"/>
                </a:ext>
              </a:extLst>
            </p:cNvPr>
            <p:cNvSpPr/>
            <p:nvPr/>
          </p:nvSpPr>
          <p:spPr>
            <a:xfrm>
              <a:off x="232078" y="4181701"/>
              <a:ext cx="5635613" cy="1319283"/>
            </a:xfrm>
            <a:prstGeom prst="roundRect">
              <a:avLst>
                <a:gd name="adj" fmla="val 9391"/>
              </a:avLst>
            </a:prstGeom>
            <a:solidFill>
              <a:sysClr val="window" lastClr="FFFFFF"/>
            </a:solidFill>
            <a:ln w="19050" cap="flat" cmpd="sng" algn="ctr">
              <a:solidFill>
                <a:srgbClr val="530393">
                  <a:shade val="15000"/>
                </a:srgbClr>
              </a:solidFill>
              <a:prstDash val="solid"/>
              <a:miter lim="800000"/>
            </a:ln>
            <a:effectLst>
              <a:outerShdw blurRad="63500" sx="102000" sy="102000" algn="ctr" rotWithShape="0">
                <a:srgbClr val="090746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8" name="Рисунок 2">
              <a:extLst>
                <a:ext uri="{FF2B5EF4-FFF2-40B4-BE49-F238E27FC236}">
                  <a16:creationId xmlns:a16="http://schemas.microsoft.com/office/drawing/2014/main" id="{EE52EB19-CF72-6F3A-4EAD-BBFC9A7CB8E9}"/>
                </a:ext>
              </a:extLst>
            </p:cNvPr>
            <p:cNvGrpSpPr/>
            <p:nvPr/>
          </p:nvGrpSpPr>
          <p:grpSpPr>
            <a:xfrm>
              <a:off x="381245" y="4729863"/>
              <a:ext cx="565999" cy="565973"/>
              <a:chOff x="2258620" y="1776684"/>
              <a:chExt cx="658493" cy="658463"/>
            </a:xfrm>
          </p:grpSpPr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id="{A07C2EAD-50AD-7225-7414-BF16DE9BE3C0}"/>
                  </a:ext>
                </a:extLst>
              </p:cNvPr>
              <p:cNvSpPr/>
              <p:nvPr/>
            </p:nvSpPr>
            <p:spPr>
              <a:xfrm>
                <a:off x="2258620" y="1776684"/>
                <a:ext cx="658493" cy="658463"/>
              </a:xfrm>
              <a:custGeom>
                <a:avLst/>
                <a:gdLst>
                  <a:gd name="connsiteX0" fmla="*/ 329294 w 658493"/>
                  <a:gd name="connsiteY0" fmla="*/ 28575 h 658463"/>
                  <a:gd name="connsiteX1" fmla="*/ 535987 w 658493"/>
                  <a:gd name="connsiteY1" fmla="*/ 111538 h 658463"/>
                  <a:gd name="connsiteX2" fmla="*/ 629522 w 658493"/>
                  <a:gd name="connsiteY2" fmla="*/ 314611 h 658463"/>
                  <a:gd name="connsiteX3" fmla="*/ 343868 w 658493"/>
                  <a:gd name="connsiteY3" fmla="*/ 629603 h 658463"/>
                  <a:gd name="connsiteX4" fmla="*/ 329199 w 658493"/>
                  <a:gd name="connsiteY4" fmla="*/ 629984 h 658463"/>
                  <a:gd name="connsiteX5" fmla="*/ 122507 w 658493"/>
                  <a:gd name="connsiteY5" fmla="*/ 547021 h 658463"/>
                  <a:gd name="connsiteX6" fmla="*/ 28971 w 658493"/>
                  <a:gd name="connsiteY6" fmla="*/ 343948 h 658463"/>
                  <a:gd name="connsiteX7" fmla="*/ 106886 w 658493"/>
                  <a:gd name="connsiteY7" fmla="*/ 127540 h 658463"/>
                  <a:gd name="connsiteX8" fmla="*/ 314626 w 658493"/>
                  <a:gd name="connsiteY8" fmla="*/ 28956 h 658463"/>
                  <a:gd name="connsiteX9" fmla="*/ 329294 w 658493"/>
                  <a:gd name="connsiteY9" fmla="*/ 28575 h 658463"/>
                  <a:gd name="connsiteX10" fmla="*/ 329294 w 658493"/>
                  <a:gd name="connsiteY10" fmla="*/ 28575 h 658463"/>
                  <a:gd name="connsiteX11" fmla="*/ 329294 w 658493"/>
                  <a:gd name="connsiteY11" fmla="*/ 0 h 658463"/>
                  <a:gd name="connsiteX12" fmla="*/ 313197 w 658493"/>
                  <a:gd name="connsiteY12" fmla="*/ 381 h 658463"/>
                  <a:gd name="connsiteX13" fmla="*/ 313197 w 658493"/>
                  <a:gd name="connsiteY13" fmla="*/ 381 h 658463"/>
                  <a:gd name="connsiteX14" fmla="*/ 396 w 658493"/>
                  <a:gd name="connsiteY14" fmla="*/ 345281 h 658463"/>
                  <a:gd name="connsiteX15" fmla="*/ 396 w 658493"/>
                  <a:gd name="connsiteY15" fmla="*/ 345281 h 658463"/>
                  <a:gd name="connsiteX16" fmla="*/ 329199 w 658493"/>
                  <a:gd name="connsiteY16" fmla="*/ 658463 h 658463"/>
                  <a:gd name="connsiteX17" fmla="*/ 345296 w 658493"/>
                  <a:gd name="connsiteY17" fmla="*/ 658082 h 658463"/>
                  <a:gd name="connsiteX18" fmla="*/ 345296 w 658493"/>
                  <a:gd name="connsiteY18" fmla="*/ 658082 h 658463"/>
                  <a:gd name="connsiteX19" fmla="*/ 658097 w 658493"/>
                  <a:gd name="connsiteY19" fmla="*/ 313182 h 658463"/>
                  <a:gd name="connsiteX20" fmla="*/ 658097 w 658493"/>
                  <a:gd name="connsiteY20" fmla="*/ 313182 h 658463"/>
                  <a:gd name="connsiteX21" fmla="*/ 329294 w 658493"/>
                  <a:gd name="connsiteY21" fmla="*/ 0 h 658463"/>
                  <a:gd name="connsiteX22" fmla="*/ 329294 w 658493"/>
                  <a:gd name="connsiteY22" fmla="*/ 0 h 65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8493" h="658463">
                    <a:moveTo>
                      <a:pt x="329294" y="28575"/>
                    </a:moveTo>
                    <a:cubicBezTo>
                      <a:pt x="406256" y="28575"/>
                      <a:pt x="479694" y="58007"/>
                      <a:pt x="535987" y="111538"/>
                    </a:cubicBezTo>
                    <a:cubicBezTo>
                      <a:pt x="592565" y="165164"/>
                      <a:pt x="625712" y="237363"/>
                      <a:pt x="629522" y="314611"/>
                    </a:cubicBezTo>
                    <a:cubicBezTo>
                      <a:pt x="637619" y="480250"/>
                      <a:pt x="509412" y="621506"/>
                      <a:pt x="343868" y="629603"/>
                    </a:cubicBezTo>
                    <a:cubicBezTo>
                      <a:pt x="339010" y="629793"/>
                      <a:pt x="334057" y="629984"/>
                      <a:pt x="329199" y="629984"/>
                    </a:cubicBezTo>
                    <a:cubicBezTo>
                      <a:pt x="252237" y="629984"/>
                      <a:pt x="178799" y="600551"/>
                      <a:pt x="122507" y="547021"/>
                    </a:cubicBezTo>
                    <a:cubicBezTo>
                      <a:pt x="65928" y="493395"/>
                      <a:pt x="32781" y="421196"/>
                      <a:pt x="28971" y="343948"/>
                    </a:cubicBezTo>
                    <a:cubicBezTo>
                      <a:pt x="25066" y="264128"/>
                      <a:pt x="52784" y="187262"/>
                      <a:pt x="106886" y="127540"/>
                    </a:cubicBezTo>
                    <a:cubicBezTo>
                      <a:pt x="160988" y="67818"/>
                      <a:pt x="234806" y="32861"/>
                      <a:pt x="314626" y="28956"/>
                    </a:cubicBezTo>
                    <a:cubicBezTo>
                      <a:pt x="319484" y="28766"/>
                      <a:pt x="324437" y="28575"/>
                      <a:pt x="329294" y="28575"/>
                    </a:cubicBezTo>
                    <a:lnTo>
                      <a:pt x="329294" y="28575"/>
                    </a:lnTo>
                    <a:moveTo>
                      <a:pt x="329294" y="0"/>
                    </a:moveTo>
                    <a:cubicBezTo>
                      <a:pt x="323960" y="0"/>
                      <a:pt x="318626" y="95"/>
                      <a:pt x="313197" y="381"/>
                    </a:cubicBezTo>
                    <a:lnTo>
                      <a:pt x="313197" y="381"/>
                    </a:lnTo>
                    <a:cubicBezTo>
                      <a:pt x="132317" y="9239"/>
                      <a:pt x="-8462" y="164402"/>
                      <a:pt x="396" y="345281"/>
                    </a:cubicBezTo>
                    <a:lnTo>
                      <a:pt x="396" y="345281"/>
                    </a:lnTo>
                    <a:cubicBezTo>
                      <a:pt x="8969" y="520732"/>
                      <a:pt x="155273" y="658463"/>
                      <a:pt x="329199" y="658463"/>
                    </a:cubicBezTo>
                    <a:cubicBezTo>
                      <a:pt x="334533" y="658463"/>
                      <a:pt x="339867" y="658368"/>
                      <a:pt x="345296" y="658082"/>
                    </a:cubicBezTo>
                    <a:lnTo>
                      <a:pt x="345296" y="658082"/>
                    </a:lnTo>
                    <a:cubicBezTo>
                      <a:pt x="526176" y="649224"/>
                      <a:pt x="666956" y="494062"/>
                      <a:pt x="658097" y="313182"/>
                    </a:cubicBezTo>
                    <a:lnTo>
                      <a:pt x="658097" y="313182"/>
                    </a:lnTo>
                    <a:cubicBezTo>
                      <a:pt x="649525" y="137732"/>
                      <a:pt x="503221" y="0"/>
                      <a:pt x="329294" y="0"/>
                    </a:cubicBezTo>
                    <a:lnTo>
                      <a:pt x="329294" y="0"/>
                    </a:lnTo>
                    <a:close/>
                  </a:path>
                </a:pathLst>
              </a:custGeom>
              <a:solidFill>
                <a:srgbClr val="09074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2" name="Рисунок 2">
                <a:extLst>
                  <a:ext uri="{FF2B5EF4-FFF2-40B4-BE49-F238E27FC236}">
                    <a16:creationId xmlns:a16="http://schemas.microsoft.com/office/drawing/2014/main" id="{B6EE75F8-85A3-F21F-A236-E2EAC7182EE2}"/>
                  </a:ext>
                </a:extLst>
              </p:cNvPr>
              <p:cNvGrpSpPr/>
              <p:nvPr/>
            </p:nvGrpSpPr>
            <p:grpSpPr>
              <a:xfrm>
                <a:off x="2338837" y="1946905"/>
                <a:ext cx="498059" cy="356415"/>
                <a:chOff x="2338837" y="1946905"/>
                <a:chExt cx="498059" cy="356415"/>
              </a:xfrm>
              <a:noFill/>
            </p:grpSpPr>
            <p:grpSp>
              <p:nvGrpSpPr>
                <p:cNvPr id="93" name="Рисунок 2">
                  <a:extLst>
                    <a:ext uri="{FF2B5EF4-FFF2-40B4-BE49-F238E27FC236}">
                      <a16:creationId xmlns:a16="http://schemas.microsoft.com/office/drawing/2014/main" id="{DA33209D-0EED-83DA-79B2-764660696603}"/>
                    </a:ext>
                  </a:extLst>
                </p:cNvPr>
                <p:cNvGrpSpPr/>
                <p:nvPr/>
              </p:nvGrpSpPr>
              <p:grpSpPr>
                <a:xfrm>
                  <a:off x="2338837" y="1946905"/>
                  <a:ext cx="218883" cy="356415"/>
                  <a:chOff x="2338837" y="1946905"/>
                  <a:chExt cx="218883" cy="356415"/>
                </a:xfrm>
                <a:noFill/>
              </p:grpSpPr>
              <p:sp>
                <p:nvSpPr>
                  <p:cNvPr id="99" name="Полилиния: фигура 98">
                    <a:extLst>
                      <a:ext uri="{FF2B5EF4-FFF2-40B4-BE49-F238E27FC236}">
                        <a16:creationId xmlns:a16="http://schemas.microsoft.com/office/drawing/2014/main" id="{A4FF1EE0-83B6-F44C-AC85-0A4E8811A575}"/>
                      </a:ext>
                    </a:extLst>
                  </p:cNvPr>
                  <p:cNvSpPr/>
                  <p:nvPr/>
                </p:nvSpPr>
                <p:spPr>
                  <a:xfrm>
                    <a:off x="2338837" y="1946905"/>
                    <a:ext cx="168234" cy="301252"/>
                  </a:xfrm>
                  <a:custGeom>
                    <a:avLst/>
                    <a:gdLst>
                      <a:gd name="connsiteX0" fmla="*/ 113536 w 168234"/>
                      <a:gd name="connsiteY0" fmla="*/ 85 h 301252"/>
                      <a:gd name="connsiteX1" fmla="*/ 24668 w 168234"/>
                      <a:gd name="connsiteY1" fmla="*/ 66475 h 301252"/>
                      <a:gd name="connsiteX2" fmla="*/ 12381 w 168234"/>
                      <a:gd name="connsiteY2" fmla="*/ 246497 h 301252"/>
                      <a:gd name="connsiteX3" fmla="*/ 151636 w 168234"/>
                      <a:gd name="connsiteY3" fmla="*/ 266595 h 301252"/>
                      <a:gd name="connsiteX4" fmla="*/ 135063 w 168234"/>
                      <a:gd name="connsiteY4" fmla="*/ 198967 h 301252"/>
                      <a:gd name="connsiteX5" fmla="*/ 149922 w 168234"/>
                      <a:gd name="connsiteY5" fmla="*/ 151342 h 301252"/>
                      <a:gd name="connsiteX6" fmla="*/ 136778 w 168234"/>
                      <a:gd name="connsiteY6" fmla="*/ 118195 h 301252"/>
                      <a:gd name="connsiteX7" fmla="*/ 167829 w 168234"/>
                      <a:gd name="connsiteY7" fmla="*/ 50949 h 301252"/>
                      <a:gd name="connsiteX8" fmla="*/ 113441 w 168234"/>
                      <a:gd name="connsiteY8" fmla="*/ 85 h 30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234" h="301252">
                        <a:moveTo>
                          <a:pt x="113536" y="85"/>
                        </a:moveTo>
                        <a:cubicBezTo>
                          <a:pt x="113536" y="85"/>
                          <a:pt x="61625" y="-5153"/>
                          <a:pt x="24668" y="66475"/>
                        </a:cubicBezTo>
                        <a:cubicBezTo>
                          <a:pt x="-1621" y="117529"/>
                          <a:pt x="-8764" y="192014"/>
                          <a:pt x="12381" y="246497"/>
                        </a:cubicBezTo>
                        <a:cubicBezTo>
                          <a:pt x="39908" y="317268"/>
                          <a:pt x="134682" y="314410"/>
                          <a:pt x="151636" y="266595"/>
                        </a:cubicBezTo>
                        <a:cubicBezTo>
                          <a:pt x="167162" y="222780"/>
                          <a:pt x="135063" y="198967"/>
                          <a:pt x="135063" y="198967"/>
                        </a:cubicBezTo>
                        <a:cubicBezTo>
                          <a:pt x="135063" y="198967"/>
                          <a:pt x="151827" y="185632"/>
                          <a:pt x="149922" y="151342"/>
                        </a:cubicBezTo>
                        <a:cubicBezTo>
                          <a:pt x="148779" y="130483"/>
                          <a:pt x="136778" y="118195"/>
                          <a:pt x="136778" y="118195"/>
                        </a:cubicBezTo>
                        <a:cubicBezTo>
                          <a:pt x="136778" y="118195"/>
                          <a:pt x="172401" y="88954"/>
                          <a:pt x="167829" y="50949"/>
                        </a:cubicBezTo>
                        <a:cubicBezTo>
                          <a:pt x="164590" y="23993"/>
                          <a:pt x="149351" y="1228"/>
                          <a:pt x="113441" y="85"/>
                        </a:cubicBezTo>
                        <a:close/>
                      </a:path>
                    </a:pathLst>
                  </a:custGeom>
                  <a:noFill/>
                  <a:ln w="20860" cap="rnd">
                    <a:solidFill>
                      <a:srgbClr val="09074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" name="Полилиния: фигура 99">
                    <a:extLst>
                      <a:ext uri="{FF2B5EF4-FFF2-40B4-BE49-F238E27FC236}">
                        <a16:creationId xmlns:a16="http://schemas.microsoft.com/office/drawing/2014/main" id="{C2F36F99-3C7F-94BB-9ADE-A08089E32531}"/>
                      </a:ext>
                    </a:extLst>
                  </p:cNvPr>
                  <p:cNvSpPr/>
                  <p:nvPr/>
                </p:nvSpPr>
                <p:spPr>
                  <a:xfrm>
                    <a:off x="2488378" y="1994139"/>
                    <a:ext cx="69342" cy="96683"/>
                  </a:xfrm>
                  <a:custGeom>
                    <a:avLst/>
                    <a:gdLst>
                      <a:gd name="connsiteX0" fmla="*/ 0 w 69342"/>
                      <a:gd name="connsiteY0" fmla="*/ 96393 h 96683"/>
                      <a:gd name="connsiteX1" fmla="*/ 53054 w 69342"/>
                      <a:gd name="connsiteY1" fmla="*/ 65723 h 96683"/>
                      <a:gd name="connsiteX2" fmla="*/ 69342 w 69342"/>
                      <a:gd name="connsiteY2" fmla="*/ 0 h 9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342" h="96683">
                        <a:moveTo>
                          <a:pt x="0" y="96393"/>
                        </a:moveTo>
                        <a:cubicBezTo>
                          <a:pt x="0" y="96393"/>
                          <a:pt x="34957" y="101822"/>
                          <a:pt x="53054" y="65723"/>
                        </a:cubicBezTo>
                        <a:cubicBezTo>
                          <a:pt x="59912" y="51911"/>
                          <a:pt x="59055" y="28099"/>
                          <a:pt x="69342" y="0"/>
                        </a:cubicBezTo>
                      </a:path>
                    </a:pathLst>
                  </a:custGeom>
                  <a:noFill/>
                  <a:ln w="18098" cap="rnd">
                    <a:solidFill>
                      <a:srgbClr val="09074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Полилиния: фигура 100">
                    <a:extLst>
                      <a:ext uri="{FF2B5EF4-FFF2-40B4-BE49-F238E27FC236}">
                        <a16:creationId xmlns:a16="http://schemas.microsoft.com/office/drawing/2014/main" id="{AABAE56B-6773-121A-10F8-7F245702A383}"/>
                      </a:ext>
                    </a:extLst>
                  </p:cNvPr>
                  <p:cNvSpPr/>
                  <p:nvPr/>
                </p:nvSpPr>
                <p:spPr>
                  <a:xfrm>
                    <a:off x="2488378" y="2116059"/>
                    <a:ext cx="65341" cy="187261"/>
                  </a:xfrm>
                  <a:custGeom>
                    <a:avLst/>
                    <a:gdLst>
                      <a:gd name="connsiteX0" fmla="*/ 0 w 65341"/>
                      <a:gd name="connsiteY0" fmla="*/ 0 h 187261"/>
                      <a:gd name="connsiteX1" fmla="*/ 60579 w 65341"/>
                      <a:gd name="connsiteY1" fmla="*/ 92488 h 187261"/>
                      <a:gd name="connsiteX2" fmla="*/ 65342 w 65341"/>
                      <a:gd name="connsiteY2" fmla="*/ 187262 h 187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41" h="187261">
                        <a:moveTo>
                          <a:pt x="0" y="0"/>
                        </a:moveTo>
                        <a:cubicBezTo>
                          <a:pt x="0" y="0"/>
                          <a:pt x="60579" y="9430"/>
                          <a:pt x="60579" y="92488"/>
                        </a:cubicBezTo>
                        <a:cubicBezTo>
                          <a:pt x="60579" y="133826"/>
                          <a:pt x="65342" y="187262"/>
                          <a:pt x="65342" y="187262"/>
                        </a:cubicBezTo>
                      </a:path>
                    </a:pathLst>
                  </a:custGeom>
                  <a:noFill/>
                  <a:ln w="18098" cap="rnd">
                    <a:solidFill>
                      <a:srgbClr val="09074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" name="Полилиния: фигура 101">
                    <a:extLst>
                      <a:ext uri="{FF2B5EF4-FFF2-40B4-BE49-F238E27FC236}">
                        <a16:creationId xmlns:a16="http://schemas.microsoft.com/office/drawing/2014/main" id="{C5794D4D-E138-0539-A6A1-F2B72E7E0EEA}"/>
                      </a:ext>
                    </a:extLst>
                  </p:cNvPr>
                  <p:cNvSpPr/>
                  <p:nvPr/>
                </p:nvSpPr>
                <p:spPr>
                  <a:xfrm>
                    <a:off x="2377163" y="2042431"/>
                    <a:ext cx="15774" cy="112109"/>
                  </a:xfrm>
                  <a:custGeom>
                    <a:avLst/>
                    <a:gdLst>
                      <a:gd name="connsiteX0" fmla="*/ 15775 w 15774"/>
                      <a:gd name="connsiteY0" fmla="*/ 0 h 112109"/>
                      <a:gd name="connsiteX1" fmla="*/ 2916 w 15774"/>
                      <a:gd name="connsiteY1" fmla="*/ 112109 h 11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774" h="112109">
                        <a:moveTo>
                          <a:pt x="15775" y="0"/>
                        </a:moveTo>
                        <a:cubicBezTo>
                          <a:pt x="15775" y="0"/>
                          <a:pt x="-8133" y="51435"/>
                          <a:pt x="2916" y="112109"/>
                        </a:cubicBezTo>
                      </a:path>
                    </a:pathLst>
                  </a:custGeom>
                  <a:noFill/>
                  <a:ln w="18098" cap="rnd">
                    <a:solidFill>
                      <a:srgbClr val="09074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4" name="Рисунок 2">
                  <a:extLst>
                    <a:ext uri="{FF2B5EF4-FFF2-40B4-BE49-F238E27FC236}">
                      <a16:creationId xmlns:a16="http://schemas.microsoft.com/office/drawing/2014/main" id="{0470E2FE-5AAF-1983-2718-B83737AAD578}"/>
                    </a:ext>
                  </a:extLst>
                </p:cNvPr>
                <p:cNvGrpSpPr/>
                <p:nvPr/>
              </p:nvGrpSpPr>
              <p:grpSpPr>
                <a:xfrm>
                  <a:off x="2617918" y="1946905"/>
                  <a:ext cx="218978" cy="356415"/>
                  <a:chOff x="2617918" y="1946905"/>
                  <a:chExt cx="218978" cy="356415"/>
                </a:xfrm>
                <a:noFill/>
              </p:grpSpPr>
              <p:sp>
                <p:nvSpPr>
                  <p:cNvPr id="95" name="Полилиния: фигура 94">
                    <a:extLst>
                      <a:ext uri="{FF2B5EF4-FFF2-40B4-BE49-F238E27FC236}">
                        <a16:creationId xmlns:a16="http://schemas.microsoft.com/office/drawing/2014/main" id="{E9E24584-9705-0BC5-AFA3-C412B9A25D44}"/>
                      </a:ext>
                    </a:extLst>
                  </p:cNvPr>
                  <p:cNvSpPr/>
                  <p:nvPr/>
                </p:nvSpPr>
                <p:spPr>
                  <a:xfrm>
                    <a:off x="2668662" y="1946905"/>
                    <a:ext cx="168234" cy="301252"/>
                  </a:xfrm>
                  <a:custGeom>
                    <a:avLst/>
                    <a:gdLst>
                      <a:gd name="connsiteX0" fmla="*/ 54698 w 168234"/>
                      <a:gd name="connsiteY0" fmla="*/ 85 h 301252"/>
                      <a:gd name="connsiteX1" fmla="*/ 143566 w 168234"/>
                      <a:gd name="connsiteY1" fmla="*/ 66475 h 301252"/>
                      <a:gd name="connsiteX2" fmla="*/ 155853 w 168234"/>
                      <a:gd name="connsiteY2" fmla="*/ 246497 h 301252"/>
                      <a:gd name="connsiteX3" fmla="*/ 16598 w 168234"/>
                      <a:gd name="connsiteY3" fmla="*/ 266595 h 301252"/>
                      <a:gd name="connsiteX4" fmla="*/ 33171 w 168234"/>
                      <a:gd name="connsiteY4" fmla="*/ 198967 h 301252"/>
                      <a:gd name="connsiteX5" fmla="*/ 18312 w 168234"/>
                      <a:gd name="connsiteY5" fmla="*/ 151342 h 301252"/>
                      <a:gd name="connsiteX6" fmla="*/ 31457 w 168234"/>
                      <a:gd name="connsiteY6" fmla="*/ 118195 h 301252"/>
                      <a:gd name="connsiteX7" fmla="*/ 405 w 168234"/>
                      <a:gd name="connsiteY7" fmla="*/ 50949 h 301252"/>
                      <a:gd name="connsiteX8" fmla="*/ 54793 w 168234"/>
                      <a:gd name="connsiteY8" fmla="*/ 85 h 30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234" h="301252">
                        <a:moveTo>
                          <a:pt x="54698" y="85"/>
                        </a:moveTo>
                        <a:cubicBezTo>
                          <a:pt x="54698" y="85"/>
                          <a:pt x="106609" y="-5153"/>
                          <a:pt x="143566" y="66475"/>
                        </a:cubicBezTo>
                        <a:cubicBezTo>
                          <a:pt x="169855" y="117529"/>
                          <a:pt x="176999" y="192014"/>
                          <a:pt x="155853" y="246497"/>
                        </a:cubicBezTo>
                        <a:cubicBezTo>
                          <a:pt x="128326" y="317268"/>
                          <a:pt x="33552" y="314410"/>
                          <a:pt x="16598" y="266595"/>
                        </a:cubicBezTo>
                        <a:cubicBezTo>
                          <a:pt x="1072" y="222780"/>
                          <a:pt x="33171" y="198967"/>
                          <a:pt x="33171" y="198967"/>
                        </a:cubicBezTo>
                        <a:cubicBezTo>
                          <a:pt x="33171" y="198967"/>
                          <a:pt x="16407" y="185632"/>
                          <a:pt x="18312" y="151342"/>
                        </a:cubicBezTo>
                        <a:cubicBezTo>
                          <a:pt x="19455" y="130483"/>
                          <a:pt x="31457" y="118195"/>
                          <a:pt x="31457" y="118195"/>
                        </a:cubicBezTo>
                        <a:cubicBezTo>
                          <a:pt x="31457" y="118195"/>
                          <a:pt x="-4167" y="88954"/>
                          <a:pt x="405" y="50949"/>
                        </a:cubicBezTo>
                        <a:cubicBezTo>
                          <a:pt x="3644" y="23993"/>
                          <a:pt x="18884" y="1228"/>
                          <a:pt x="54793" y="85"/>
                        </a:cubicBezTo>
                        <a:close/>
                      </a:path>
                    </a:pathLst>
                  </a:custGeom>
                  <a:noFill/>
                  <a:ln w="20860" cap="rnd">
                    <a:solidFill>
                      <a:srgbClr val="09074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Полилиния: фигура 95">
                    <a:extLst>
                      <a:ext uri="{FF2B5EF4-FFF2-40B4-BE49-F238E27FC236}">
                        <a16:creationId xmlns:a16="http://schemas.microsoft.com/office/drawing/2014/main" id="{6143B3EF-6349-574B-8696-BE257B76148E}"/>
                      </a:ext>
                    </a:extLst>
                  </p:cNvPr>
                  <p:cNvSpPr/>
                  <p:nvPr/>
                </p:nvSpPr>
                <p:spPr>
                  <a:xfrm>
                    <a:off x="2617918" y="1994139"/>
                    <a:ext cx="69341" cy="96683"/>
                  </a:xfrm>
                  <a:custGeom>
                    <a:avLst/>
                    <a:gdLst>
                      <a:gd name="connsiteX0" fmla="*/ 69342 w 69341"/>
                      <a:gd name="connsiteY0" fmla="*/ 96393 h 96683"/>
                      <a:gd name="connsiteX1" fmla="*/ 16288 w 69341"/>
                      <a:gd name="connsiteY1" fmla="*/ 65723 h 96683"/>
                      <a:gd name="connsiteX2" fmla="*/ 0 w 69341"/>
                      <a:gd name="connsiteY2" fmla="*/ 0 h 9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341" h="96683">
                        <a:moveTo>
                          <a:pt x="69342" y="96393"/>
                        </a:moveTo>
                        <a:cubicBezTo>
                          <a:pt x="69342" y="96393"/>
                          <a:pt x="34385" y="101822"/>
                          <a:pt x="16288" y="65723"/>
                        </a:cubicBezTo>
                        <a:cubicBezTo>
                          <a:pt x="9430" y="51911"/>
                          <a:pt x="10287" y="28099"/>
                          <a:pt x="0" y="0"/>
                        </a:cubicBezTo>
                      </a:path>
                    </a:pathLst>
                  </a:custGeom>
                  <a:noFill/>
                  <a:ln w="18098" cap="rnd">
                    <a:solidFill>
                      <a:srgbClr val="09074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" name="Полилиния: фигура 96">
                    <a:extLst>
                      <a:ext uri="{FF2B5EF4-FFF2-40B4-BE49-F238E27FC236}">
                        <a16:creationId xmlns:a16="http://schemas.microsoft.com/office/drawing/2014/main" id="{467514A5-7BD8-0BB2-D481-F73DCDC7ED09}"/>
                      </a:ext>
                    </a:extLst>
                  </p:cNvPr>
                  <p:cNvSpPr/>
                  <p:nvPr/>
                </p:nvSpPr>
                <p:spPr>
                  <a:xfrm>
                    <a:off x="2621919" y="2116059"/>
                    <a:ext cx="65341" cy="187261"/>
                  </a:xfrm>
                  <a:custGeom>
                    <a:avLst/>
                    <a:gdLst>
                      <a:gd name="connsiteX0" fmla="*/ 65342 w 65341"/>
                      <a:gd name="connsiteY0" fmla="*/ 0 h 187261"/>
                      <a:gd name="connsiteX1" fmla="*/ 4763 w 65341"/>
                      <a:gd name="connsiteY1" fmla="*/ 92488 h 187261"/>
                      <a:gd name="connsiteX2" fmla="*/ 0 w 65341"/>
                      <a:gd name="connsiteY2" fmla="*/ 187262 h 187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41" h="187261">
                        <a:moveTo>
                          <a:pt x="65342" y="0"/>
                        </a:moveTo>
                        <a:cubicBezTo>
                          <a:pt x="65342" y="0"/>
                          <a:pt x="4763" y="9430"/>
                          <a:pt x="4763" y="92488"/>
                        </a:cubicBezTo>
                        <a:cubicBezTo>
                          <a:pt x="4763" y="133826"/>
                          <a:pt x="0" y="187262"/>
                          <a:pt x="0" y="187262"/>
                        </a:cubicBezTo>
                      </a:path>
                    </a:pathLst>
                  </a:custGeom>
                  <a:noFill/>
                  <a:ln w="18098" cap="rnd">
                    <a:solidFill>
                      <a:srgbClr val="09074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" name="Полилиния: фигура 97">
                    <a:extLst>
                      <a:ext uri="{FF2B5EF4-FFF2-40B4-BE49-F238E27FC236}">
                        <a16:creationId xmlns:a16="http://schemas.microsoft.com/office/drawing/2014/main" id="{F732386C-0A0B-3493-4A91-93711AEB0E05}"/>
                      </a:ext>
                    </a:extLst>
                  </p:cNvPr>
                  <p:cNvSpPr/>
                  <p:nvPr/>
                </p:nvSpPr>
                <p:spPr>
                  <a:xfrm>
                    <a:off x="2782701" y="2042431"/>
                    <a:ext cx="15775" cy="112109"/>
                  </a:xfrm>
                  <a:custGeom>
                    <a:avLst/>
                    <a:gdLst>
                      <a:gd name="connsiteX0" fmla="*/ 0 w 15775"/>
                      <a:gd name="connsiteY0" fmla="*/ 0 h 112109"/>
                      <a:gd name="connsiteX1" fmla="*/ 12859 w 15775"/>
                      <a:gd name="connsiteY1" fmla="*/ 112109 h 11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775" h="112109">
                        <a:moveTo>
                          <a:pt x="0" y="0"/>
                        </a:moveTo>
                        <a:cubicBezTo>
                          <a:pt x="0" y="0"/>
                          <a:pt x="23908" y="51435"/>
                          <a:pt x="12859" y="112109"/>
                        </a:cubicBezTo>
                      </a:path>
                    </a:pathLst>
                  </a:custGeom>
                  <a:noFill/>
                  <a:ln w="18098" cap="rnd">
                    <a:solidFill>
                      <a:srgbClr val="09074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CEEAFEE-9087-4715-8718-D5C11E90DAC2}"/>
                </a:ext>
              </a:extLst>
            </p:cNvPr>
            <p:cNvSpPr txBox="1"/>
            <p:nvPr/>
          </p:nvSpPr>
          <p:spPr>
            <a:xfrm>
              <a:off x="1109010" y="4276446"/>
              <a:ext cx="4700502" cy="59693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Сахарный диабет 2 типа в течение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 лет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0" i="0" u="none" strike="noStrike" kern="1200" cap="none" spc="0" normalizeH="0" baseline="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b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рСКФ = 67 мл/мин/1,73м</a:t>
              </a:r>
              <a:r>
                <a:rPr kumimoji="0" lang="ru-RU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b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endParaRPr kumimoji="0" lang="ru-RU" sz="400" b="0" i="0" u="none" strike="noStrike" kern="1200" cap="none" spc="0" normalizeH="0" baseline="0" noProof="0" dirty="0">
                <a:ln>
                  <a:noFill/>
                </a:ln>
                <a:solidFill>
                  <a:srgbClr val="0907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Альбуминурия =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360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90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мг/г</a:t>
              </a:r>
            </a:p>
          </p:txBody>
        </p:sp>
        <p:sp>
          <p:nvSpPr>
            <p:cNvPr id="105" name="Правая фигурная скобка 104">
              <a:extLst>
                <a:ext uri="{FF2B5EF4-FFF2-40B4-BE49-F238E27FC236}">
                  <a16:creationId xmlns:a16="http://schemas.microsoft.com/office/drawing/2014/main" id="{29CFFC72-245D-4907-0F3B-822892935332}"/>
                </a:ext>
              </a:extLst>
            </p:cNvPr>
            <p:cNvSpPr/>
            <p:nvPr/>
          </p:nvSpPr>
          <p:spPr>
            <a:xfrm>
              <a:off x="4084320" y="4702272"/>
              <a:ext cx="129540" cy="624264"/>
            </a:xfrm>
            <a:prstGeom prst="rightBrace">
              <a:avLst/>
            </a:prstGeom>
            <a:ln w="28575">
              <a:solidFill>
                <a:srgbClr val="0038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780EE14-305C-84E2-E889-138B04B1EE93}"/>
                </a:ext>
              </a:extLst>
            </p:cNvPr>
            <p:cNvSpPr txBox="1"/>
            <p:nvPr/>
          </p:nvSpPr>
          <p:spPr>
            <a:xfrm>
              <a:off x="4290620" y="4833206"/>
              <a:ext cx="1546938" cy="34457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ХБП С2 А3</a:t>
              </a:r>
            </a:p>
          </p:txBody>
        </p:sp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F95FBDA-399D-BF89-915A-05857C6CFD2E}"/>
              </a:ext>
            </a:extLst>
          </p:cNvPr>
          <p:cNvSpPr/>
          <p:nvPr/>
        </p:nvSpPr>
        <p:spPr>
          <a:xfrm>
            <a:off x="6887760" y="457828"/>
            <a:ext cx="4530515" cy="1059478"/>
          </a:xfrm>
          <a:prstGeom prst="roundRect">
            <a:avLst>
              <a:gd name="adj" fmla="val 11667"/>
            </a:avLst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пациента</a:t>
            </a:r>
            <a:r>
              <a:rPr kumimoji="0" lang="ru-RU" sz="1800" b="0" i="0" u="none" strike="noStrike" kern="0" cap="none" spc="0" normalizeH="0" baseline="30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ХБП С2 А3 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высокий риск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СС событий и прогрессирования ХБП</a:t>
            </a:r>
            <a:r>
              <a:rPr kumimoji="0" lang="ru-RU" sz="18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 descr="Линия со стрелкой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E844FBC7-7BFD-5E4A-0BD1-ACC591332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033818" y="358433"/>
            <a:ext cx="1458313" cy="145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53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35094-B116-99D3-7EE6-65AFE3079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7EB599E-5915-E38B-4503-DC79BF205202}"/>
              </a:ext>
            </a:extLst>
          </p:cNvPr>
          <p:cNvGrpSpPr/>
          <p:nvPr/>
        </p:nvGrpSpPr>
        <p:grpSpPr>
          <a:xfrm>
            <a:off x="6623726" y="2141842"/>
            <a:ext cx="5088763" cy="3167612"/>
            <a:chOff x="12382897" y="1821960"/>
            <a:chExt cx="5088763" cy="3167612"/>
          </a:xfrm>
        </p:grpSpPr>
        <p:pic>
          <p:nvPicPr>
            <p:cNvPr id="78" name="Рисунок 77" descr="Изображение выглядит как колонн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8E0E7B6-C51A-6B90-714E-6B4D1B9A5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382897" y="1821960"/>
              <a:ext cx="5088763" cy="3167612"/>
            </a:xfrm>
            <a:custGeom>
              <a:avLst/>
              <a:gdLst>
                <a:gd name="connsiteX0" fmla="*/ 0 w 5088763"/>
                <a:gd name="connsiteY0" fmla="*/ 0 h 3167612"/>
                <a:gd name="connsiteX1" fmla="*/ 5088763 w 5088763"/>
                <a:gd name="connsiteY1" fmla="*/ 0 h 3167612"/>
                <a:gd name="connsiteX2" fmla="*/ 5088763 w 5088763"/>
                <a:gd name="connsiteY2" fmla="*/ 3167612 h 3167612"/>
                <a:gd name="connsiteX3" fmla="*/ 0 w 5088763"/>
                <a:gd name="connsiteY3" fmla="*/ 3167612 h 3167612"/>
                <a:gd name="connsiteX4" fmla="*/ 0 w 5088763"/>
                <a:gd name="connsiteY4" fmla="*/ 0 h 3167612"/>
                <a:gd name="connsiteX5" fmla="*/ 1837928 w 5088763"/>
                <a:gd name="connsiteY5" fmla="*/ 740265 h 3167612"/>
                <a:gd name="connsiteX6" fmla="*/ 1837928 w 5088763"/>
                <a:gd name="connsiteY6" fmla="*/ 2921490 h 3167612"/>
                <a:gd name="connsiteX7" fmla="*/ 3238103 w 5088763"/>
                <a:gd name="connsiteY7" fmla="*/ 2921490 h 3167612"/>
                <a:gd name="connsiteX8" fmla="*/ 3238103 w 5088763"/>
                <a:gd name="connsiteY8" fmla="*/ 740265 h 3167612"/>
                <a:gd name="connsiteX9" fmla="*/ 1837928 w 5088763"/>
                <a:gd name="connsiteY9" fmla="*/ 740265 h 31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88763" h="3167612">
                  <a:moveTo>
                    <a:pt x="0" y="0"/>
                  </a:moveTo>
                  <a:lnTo>
                    <a:pt x="5088763" y="0"/>
                  </a:lnTo>
                  <a:lnTo>
                    <a:pt x="5088763" y="3167612"/>
                  </a:lnTo>
                  <a:lnTo>
                    <a:pt x="0" y="3167612"/>
                  </a:lnTo>
                  <a:lnTo>
                    <a:pt x="0" y="0"/>
                  </a:lnTo>
                  <a:close/>
                  <a:moveTo>
                    <a:pt x="1837928" y="740265"/>
                  </a:moveTo>
                  <a:lnTo>
                    <a:pt x="1837928" y="2921490"/>
                  </a:lnTo>
                  <a:lnTo>
                    <a:pt x="3238103" y="2921490"/>
                  </a:lnTo>
                  <a:lnTo>
                    <a:pt x="3238103" y="740265"/>
                  </a:lnTo>
                  <a:lnTo>
                    <a:pt x="1837928" y="740265"/>
                  </a:lnTo>
                  <a:close/>
                </a:path>
              </a:pathLst>
            </a:custGeom>
          </p:spPr>
        </p:pic>
        <p:pic>
          <p:nvPicPr>
            <p:cNvPr id="81" name="Рисунок 80" descr="Изображение выглядит как колонн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0B25F09-7134-9179-8D5B-A15FD1E24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26" t="21852" r="68348" b="6029"/>
            <a:stretch/>
          </p:blipFill>
          <p:spPr>
            <a:xfrm>
              <a:off x="14216695" y="2518346"/>
              <a:ext cx="1441450" cy="2284412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430DC03-2AC0-49F8-7646-F2168EDAEBF8}"/>
              </a:ext>
            </a:extLst>
          </p:cNvPr>
          <p:cNvSpPr txBox="1"/>
          <p:nvPr/>
        </p:nvSpPr>
        <p:spPr>
          <a:xfrm>
            <a:off x="205352" y="6476507"/>
            <a:ext cx="11758047" cy="387798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prstClr val="white">
                    <a:alpha val="43000"/>
                  </a:prstClr>
                </a:solidFill>
                <a:effectLst/>
                <a:uLnTx/>
                <a:uFillTx/>
                <a:latin typeface="Bayer Sans OFC" panose="020B0604020202020204" charset="-52"/>
                <a:cs typeface="Bayer Sans OFC" panose="020B0604020202020204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а – на слайде показан основной механизм действия для каждой группы препаратов. 1. 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Alicic RZ, et al. Clin J Am Soc Nephrol 2017;12:2032–2045; 2. Mora-Fernández C, et al. J Physiol 2014;18:3997; 3. Bauersachs J, et al. Hypertension 2015;65:257–263. 4.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Трубицына Н.П. и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соавт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. Хроническая болезнь почек у пациентов с сахарным диабетом 2 типа: новые мишени лекарственного воздействия. Сахарный диабет. 2022;25(5):492-498. 5. Мкртумян А.М. и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соавт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. Эффективная фармакотерапия. 2023;19(12):16–28. 6. 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American Diabetes Association. Diabetes Care 2024;47(Suppl 1); 7. Blazek O, Bakris GL American Heart Journal Plus. 2022(19). doi: 10.1016/j.ahjo.2022.100187. 8. ElSayed NA et al. Summary of Revisions: Standards of Care in Diabetes-2023. Diabetes Care. 2023;46(Suppl 1):S5-S9. doi: 10.2337/dc23-Srev.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AE0FF24-BE24-1CD9-CAB2-CF1CCEA5DC39}"/>
              </a:ext>
            </a:extLst>
          </p:cNvPr>
          <p:cNvGrpSpPr/>
          <p:nvPr/>
        </p:nvGrpSpPr>
        <p:grpSpPr>
          <a:xfrm>
            <a:off x="-23327" y="217554"/>
            <a:ext cx="12215327" cy="923330"/>
            <a:chOff x="0" y="239811"/>
            <a:chExt cx="13465138" cy="10178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AAAC10-39FA-40D5-7CA5-3CD4B3FBC13C}"/>
                </a:ext>
              </a:extLst>
            </p:cNvPr>
            <p:cNvSpPr txBox="1"/>
            <p:nvPr/>
          </p:nvSpPr>
          <p:spPr>
            <a:xfrm>
              <a:off x="696565" y="239811"/>
              <a:ext cx="12768573" cy="1017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defTabSz="414772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yer Sans OFC" panose="02010504010101010104" pitchFamily="2" charset="-52"/>
                  <a:cs typeface="Bayer Sans OFC" panose="02010504010101010104" pitchFamily="2" charset="-52"/>
                </a:defRPr>
              </a:lvl1pPr>
            </a:lstStyle>
            <a:p>
              <a:pPr marL="0" marR="0" lvl="0" indent="0" algn="l" defTabSz="41477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 ПАЦИЕНТОВ С ХБП И СД2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highlight>
                    <a:srgbClr val="FF3162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КАЖДЫЙ ИЗ СТОЛПОВ ТЕРАПИИ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ЯВЛЯЕТСЯ НЕЗАВИСИМЫМ И НЕОТЪЕМЛЕМЫМ КОМПОНЕНТОМ КАРДИОНЕФРОПРОТЕКЦИИ, КОТОРЫЙ ДОЛЖЕН БЫТЬ НАЗНАЧЕН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345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5F4D2871-8562-260D-332F-B7F1A3EC3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315891"/>
              <a:ext cx="684534" cy="477582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BE988CD-EAF9-26B6-2525-613D7C614BBD}"/>
              </a:ext>
            </a:extLst>
          </p:cNvPr>
          <p:cNvGrpSpPr/>
          <p:nvPr/>
        </p:nvGrpSpPr>
        <p:grpSpPr>
          <a:xfrm>
            <a:off x="7205881" y="3738907"/>
            <a:ext cx="4020280" cy="461665"/>
            <a:chOff x="1050462" y="3638359"/>
            <a:chExt cx="4020280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94A6F3-04EB-556E-FBAB-5D35504A605E}"/>
                </a:ext>
              </a:extLst>
            </p:cNvPr>
            <p:cNvSpPr txBox="1"/>
            <p:nvPr/>
          </p:nvSpPr>
          <p:spPr>
            <a:xfrm>
              <a:off x="1050462" y="3735001"/>
              <a:ext cx="5856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6166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иРАС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FBE720-A34C-1242-5CD1-31E849994909}"/>
                </a:ext>
              </a:extLst>
            </p:cNvPr>
            <p:cNvSpPr txBox="1"/>
            <p:nvPr/>
          </p:nvSpPr>
          <p:spPr>
            <a:xfrm>
              <a:off x="4259943" y="3735001"/>
              <a:ext cx="810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6166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иНГЛТ-2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BBE021-ED82-A3A8-96A4-B8A1B484D358}"/>
                </a:ext>
              </a:extLst>
            </p:cNvPr>
            <p:cNvSpPr txBox="1"/>
            <p:nvPr/>
          </p:nvSpPr>
          <p:spPr>
            <a:xfrm>
              <a:off x="2256356" y="3638359"/>
              <a:ext cx="15140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6166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НЕСТЕРОИДНЫЙ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rgbClr val="6166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АМКР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CD22ACF-19BA-D8CD-6810-75691DF1F3BD}"/>
              </a:ext>
            </a:extLst>
          </p:cNvPr>
          <p:cNvGrpSpPr/>
          <p:nvPr/>
        </p:nvGrpSpPr>
        <p:grpSpPr>
          <a:xfrm rot="5400000">
            <a:off x="5167438" y="3512747"/>
            <a:ext cx="1621545" cy="968004"/>
            <a:chOff x="1807849" y="3429000"/>
            <a:chExt cx="717874" cy="428545"/>
          </a:xfrm>
          <a:solidFill>
            <a:srgbClr val="62666A"/>
          </a:solidFill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26D4BBB-2EAD-1040-25B8-706D6F381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07849" y="3595154"/>
              <a:ext cx="717874" cy="262391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1C949A4-3754-EC18-3717-9D5D65E95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07849" y="3429000"/>
              <a:ext cx="717874" cy="271991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105AE54-C2AF-6697-E788-26090AF12836}"/>
              </a:ext>
            </a:extLst>
          </p:cNvPr>
          <p:cNvSpPr txBox="1"/>
          <p:nvPr/>
        </p:nvSpPr>
        <p:spPr>
          <a:xfrm>
            <a:off x="164737" y="1366116"/>
            <a:ext cx="510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3455"/>
                </a:solidFill>
                <a:latin typeface="Arial Black" panose="020B0A04020102020204" pitchFamily="34" charset="0"/>
              </a:rPr>
              <a:t>Три группы взаимосвязанных нарушений</a:t>
            </a:r>
            <a:r>
              <a:rPr lang="ru-RU" sz="1400" dirty="0">
                <a:solidFill>
                  <a:srgbClr val="003455"/>
                </a:solidFill>
                <a:latin typeface="Arial Narrow" panose="020B0606020202030204" pitchFamily="34" charset="0"/>
              </a:rPr>
              <a:t> </a:t>
            </a:r>
            <a:br>
              <a:rPr lang="ru-RU" sz="1400" dirty="0">
                <a:solidFill>
                  <a:srgbClr val="003455"/>
                </a:solidFill>
                <a:latin typeface="Arial Narrow" panose="020B0606020202030204" pitchFamily="34" charset="0"/>
              </a:rPr>
            </a:br>
            <a:r>
              <a:rPr lang="ru-RU" sz="1400" dirty="0">
                <a:solidFill>
                  <a:srgbClr val="003455"/>
                </a:solidFill>
                <a:latin typeface="Arial Narrow" panose="020B0606020202030204" pitchFamily="34" charset="0"/>
              </a:rPr>
              <a:t>лежат в основе поражения почек и сердца у пациентов с ХБП и СД2</a:t>
            </a:r>
            <a:r>
              <a:rPr lang="ru-RU" sz="1400" baseline="30000" dirty="0">
                <a:solidFill>
                  <a:srgbClr val="003455"/>
                </a:solidFill>
                <a:latin typeface="Arial Narrow" panose="020B0606020202030204" pitchFamily="34" charset="0"/>
              </a:rPr>
              <a:t>1-5,а</a:t>
            </a:r>
            <a:endParaRPr lang="ru-RU" sz="1400" dirty="0">
              <a:solidFill>
                <a:srgbClr val="003455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276FCC-B082-0024-8E43-5E861D2D2BFA}"/>
              </a:ext>
            </a:extLst>
          </p:cNvPr>
          <p:cNvSpPr txBox="1"/>
          <p:nvPr/>
        </p:nvSpPr>
        <p:spPr>
          <a:xfrm>
            <a:off x="6209710" y="1366116"/>
            <a:ext cx="575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3455"/>
                </a:solidFill>
                <a:latin typeface="Arial Black" panose="020B0A04020102020204" pitchFamily="34" charset="0"/>
              </a:rPr>
              <a:t>Три группы препаратов </a:t>
            </a:r>
            <a:r>
              <a:rPr lang="ru-RU" sz="1400" dirty="0">
                <a:solidFill>
                  <a:srgbClr val="003455"/>
                </a:solidFill>
                <a:latin typeface="Arial Narrow" panose="020B0606020202030204" pitchFamily="34" charset="0"/>
              </a:rPr>
              <a:t>формируют</a:t>
            </a:r>
            <a:r>
              <a:rPr lang="ru-RU" sz="1400" b="1" dirty="0">
                <a:solidFill>
                  <a:srgbClr val="003455"/>
                </a:solidFill>
                <a:latin typeface="Arial Black" panose="020B0A04020102020204" pitchFamily="34" charset="0"/>
              </a:rPr>
              <a:t> независимые столпы</a:t>
            </a:r>
            <a:br>
              <a:rPr lang="ru-RU" sz="1400" dirty="0">
                <a:solidFill>
                  <a:srgbClr val="003455"/>
                </a:solidFill>
                <a:latin typeface="Arial Narrow" panose="020B0606020202030204" pitchFamily="34" charset="0"/>
              </a:rPr>
            </a:br>
            <a:r>
              <a:rPr lang="ru-RU" sz="1400" dirty="0">
                <a:solidFill>
                  <a:srgbClr val="003455"/>
                </a:solidFill>
                <a:latin typeface="Arial Black" panose="020B0A04020102020204" pitchFamily="34" charset="0"/>
              </a:rPr>
              <a:t>кардионефропротективной терапии</a:t>
            </a:r>
            <a:r>
              <a:rPr lang="ru-RU" sz="1400" dirty="0">
                <a:solidFill>
                  <a:srgbClr val="003455"/>
                </a:solidFill>
                <a:latin typeface="Arial Narrow" panose="020B0606020202030204" pitchFamily="34" charset="0"/>
              </a:rPr>
              <a:t> пациентов с СД2 и ХБП</a:t>
            </a:r>
            <a:r>
              <a:rPr lang="ru-RU" sz="1400" baseline="30000" dirty="0">
                <a:solidFill>
                  <a:srgbClr val="003455"/>
                </a:solidFill>
                <a:latin typeface="Arial Narrow" panose="020B0606020202030204" pitchFamily="34" charset="0"/>
              </a:rPr>
              <a:t>5-7</a:t>
            </a:r>
            <a:endParaRPr lang="ru-RU" sz="1400" dirty="0">
              <a:solidFill>
                <a:srgbClr val="003455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F4C3E3BB-A17B-E35D-BDE1-07D7978EC49C}"/>
              </a:ext>
            </a:extLst>
          </p:cNvPr>
          <p:cNvGrpSpPr/>
          <p:nvPr/>
        </p:nvGrpSpPr>
        <p:grpSpPr>
          <a:xfrm>
            <a:off x="6624426" y="5094217"/>
            <a:ext cx="5088764" cy="596979"/>
            <a:chOff x="6662526" y="5165119"/>
            <a:chExt cx="5088764" cy="596979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30AE897E-69F8-EFE0-8E0C-43CD1AE17092}"/>
                </a:ext>
              </a:extLst>
            </p:cNvPr>
            <p:cNvSpPr/>
            <p:nvPr/>
          </p:nvSpPr>
          <p:spPr>
            <a:xfrm>
              <a:off x="6662528" y="5165119"/>
              <a:ext cx="5088762" cy="307301"/>
            </a:xfrm>
            <a:prstGeom prst="roundRect">
              <a:avLst/>
            </a:prstGeom>
            <a:solidFill>
              <a:srgbClr val="6266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A8D03EC8-58B4-31A3-E6B4-E6C9FEF6C25C}"/>
                </a:ext>
              </a:extLst>
            </p:cNvPr>
            <p:cNvSpPr/>
            <p:nvPr/>
          </p:nvSpPr>
          <p:spPr>
            <a:xfrm>
              <a:off x="6662526" y="5282033"/>
              <a:ext cx="5088761" cy="480065"/>
            </a:xfrm>
            <a:prstGeom prst="rect">
              <a:avLst/>
            </a:prstGeom>
            <a:solidFill>
              <a:srgbClr val="6266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5D3BF4-A2C6-F4D2-EFD8-958B86A6471B}"/>
                </a:ext>
              </a:extLst>
            </p:cNvPr>
            <p:cNvSpPr txBox="1"/>
            <p:nvPr/>
          </p:nvSpPr>
          <p:spPr>
            <a:xfrm>
              <a:off x="6662526" y="5169628"/>
              <a:ext cx="5088761" cy="59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Каждый из столпов терапии должен быть назначен вместе с другими</a:t>
              </a: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, </a:t>
              </a:r>
            </a:p>
            <a:p>
              <a:pPr marL="0" marR="0" lvl="0" indent="0" algn="ctr" defTabSz="91440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а не в качестве альтернативы при их неэффективности</a:t>
              </a:r>
              <a:r>
                <a:rPr kumimoji="0" lang="ru-RU" sz="1200" b="0" i="0" u="none" strike="noStrike" kern="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6,8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2298D60B-C5C2-EEDA-E689-BEC178667B62}"/>
              </a:ext>
            </a:extLst>
          </p:cNvPr>
          <p:cNvGrpSpPr/>
          <p:nvPr/>
        </p:nvGrpSpPr>
        <p:grpSpPr>
          <a:xfrm>
            <a:off x="3353495" y="5462420"/>
            <a:ext cx="2038896" cy="1035705"/>
            <a:chOff x="2762945" y="5431722"/>
            <a:chExt cx="2038896" cy="103570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B942085-6978-BD30-8772-EA01F36EC46B}"/>
                </a:ext>
              </a:extLst>
            </p:cNvPr>
            <p:cNvSpPr txBox="1"/>
            <p:nvPr/>
          </p:nvSpPr>
          <p:spPr>
            <a:xfrm>
              <a:off x="3069653" y="5451764"/>
              <a:ext cx="173218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1666A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иНГЛТ-2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1666A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арГПП-1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61666A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метформин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61666A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1666A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др. сахароснижающие препараты</a:t>
              </a:r>
            </a:p>
          </p:txBody>
        </p: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D2D75707-B5D5-83AC-0DAF-4780BDCC42A9}"/>
                </a:ext>
              </a:extLst>
            </p:cNvPr>
            <p:cNvGrpSpPr/>
            <p:nvPr/>
          </p:nvGrpSpPr>
          <p:grpSpPr>
            <a:xfrm>
              <a:off x="2762945" y="5431722"/>
              <a:ext cx="329505" cy="387325"/>
              <a:chOff x="3148717" y="5683511"/>
              <a:chExt cx="329505" cy="387325"/>
            </a:xfrm>
          </p:grpSpPr>
          <p:grpSp>
            <p:nvGrpSpPr>
              <p:cNvPr id="47" name="Group 37">
                <a:extLst>
                  <a:ext uri="{FF2B5EF4-FFF2-40B4-BE49-F238E27FC236}">
                    <a16:creationId xmlns:a16="http://schemas.microsoft.com/office/drawing/2014/main" id="{9E1146DD-200A-6897-72FA-98A355F63874}"/>
                  </a:ext>
                </a:extLst>
              </p:cNvPr>
              <p:cNvGrpSpPr/>
              <p:nvPr/>
            </p:nvGrpSpPr>
            <p:grpSpPr>
              <a:xfrm rot="5400000" flipH="1">
                <a:off x="3055285" y="5776943"/>
                <a:ext cx="387325" cy="200461"/>
                <a:chOff x="2840045" y="4037889"/>
                <a:chExt cx="914922" cy="180975"/>
              </a:xfrm>
            </p:grpSpPr>
            <p:cxnSp>
              <p:nvCxnSpPr>
                <p:cNvPr id="49" name="Straight Connector 38">
                  <a:extLst>
                    <a:ext uri="{FF2B5EF4-FFF2-40B4-BE49-F238E27FC236}">
                      <a16:creationId xmlns:a16="http://schemas.microsoft.com/office/drawing/2014/main" id="{26AE0C12-0B08-ADE3-0381-DB91F7B31F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40045" y="4129618"/>
                  <a:ext cx="914922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7E6E6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0" name="Straight Connector 39">
                  <a:extLst>
                    <a:ext uri="{FF2B5EF4-FFF2-40B4-BE49-F238E27FC236}">
                      <a16:creationId xmlns:a16="http://schemas.microsoft.com/office/drawing/2014/main" id="{2971394D-D021-4041-9B65-E1672B5978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664478" y="4128377"/>
                  <a:ext cx="180975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7E6E6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48" name="Straight Connector 38">
                <a:extLst>
                  <a:ext uri="{FF2B5EF4-FFF2-40B4-BE49-F238E27FC236}">
                    <a16:creationId xmlns:a16="http://schemas.microsoft.com/office/drawing/2014/main" id="{55B28BE6-307A-FF9D-E3BE-2086E8C111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47574" y="6042989"/>
                <a:ext cx="230648" cy="780"/>
              </a:xfrm>
              <a:prstGeom prst="line">
                <a:avLst/>
              </a:prstGeom>
              <a:noFill/>
              <a:ln w="57150" cap="flat" cmpd="sng" algn="ctr">
                <a:solidFill>
                  <a:srgbClr val="E7E6E6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DAB1076F-1BD8-4485-00B6-B79454E840B2}"/>
                </a:ext>
              </a:extLst>
            </p:cNvPr>
            <p:cNvSpPr/>
            <p:nvPr/>
          </p:nvSpPr>
          <p:spPr>
            <a:xfrm>
              <a:off x="3089259" y="5467263"/>
              <a:ext cx="1629287" cy="978546"/>
            </a:xfrm>
            <a:prstGeom prst="roundRect">
              <a:avLst>
                <a:gd name="adj" fmla="val 9419"/>
              </a:avLst>
            </a:prstGeom>
            <a:noFill/>
            <a:ln w="127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B1B70130-4713-5859-5783-070733CB5AA3}"/>
              </a:ext>
            </a:extLst>
          </p:cNvPr>
          <p:cNvGrpSpPr/>
          <p:nvPr/>
        </p:nvGrpSpPr>
        <p:grpSpPr>
          <a:xfrm>
            <a:off x="103257" y="5462420"/>
            <a:ext cx="1797483" cy="1035705"/>
            <a:chOff x="408057" y="5431722"/>
            <a:chExt cx="1797483" cy="103570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15CF4BB-AFFA-9FEF-07DC-0E25A411E156}"/>
                </a:ext>
              </a:extLst>
            </p:cNvPr>
            <p:cNvSpPr txBox="1"/>
            <p:nvPr/>
          </p:nvSpPr>
          <p:spPr>
            <a:xfrm>
              <a:off x="408057" y="5451764"/>
              <a:ext cx="151218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1666A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иРАС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1666A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иНГЛТ-2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1666A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диуретики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1666A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др. гипотензивные препараты</a:t>
              </a:r>
            </a:p>
          </p:txBody>
        </p: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D7AD9560-05C7-C780-84BF-4101ADA22E05}"/>
                </a:ext>
              </a:extLst>
            </p:cNvPr>
            <p:cNvGrpSpPr/>
            <p:nvPr/>
          </p:nvGrpSpPr>
          <p:grpSpPr>
            <a:xfrm>
              <a:off x="1917700" y="5431722"/>
              <a:ext cx="287840" cy="387325"/>
              <a:chOff x="3061338" y="5683511"/>
              <a:chExt cx="287840" cy="387325"/>
            </a:xfrm>
          </p:grpSpPr>
          <p:grpSp>
            <p:nvGrpSpPr>
              <p:cNvPr id="55" name="Group 37">
                <a:extLst>
                  <a:ext uri="{FF2B5EF4-FFF2-40B4-BE49-F238E27FC236}">
                    <a16:creationId xmlns:a16="http://schemas.microsoft.com/office/drawing/2014/main" id="{A9D12B9C-A056-AF69-916C-590353C4D2F6}"/>
                  </a:ext>
                </a:extLst>
              </p:cNvPr>
              <p:cNvGrpSpPr/>
              <p:nvPr/>
            </p:nvGrpSpPr>
            <p:grpSpPr>
              <a:xfrm rot="5400000" flipH="1">
                <a:off x="3055285" y="5776943"/>
                <a:ext cx="387325" cy="200461"/>
                <a:chOff x="2840045" y="4037889"/>
                <a:chExt cx="914922" cy="180975"/>
              </a:xfrm>
            </p:grpSpPr>
            <p:cxnSp>
              <p:nvCxnSpPr>
                <p:cNvPr id="57" name="Straight Connector 38">
                  <a:extLst>
                    <a:ext uri="{FF2B5EF4-FFF2-40B4-BE49-F238E27FC236}">
                      <a16:creationId xmlns:a16="http://schemas.microsoft.com/office/drawing/2014/main" id="{5CB6B470-7D56-096E-29BC-8685C0D100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40045" y="4129618"/>
                  <a:ext cx="914922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7E6E6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8" name="Straight Connector 39">
                  <a:extLst>
                    <a:ext uri="{FF2B5EF4-FFF2-40B4-BE49-F238E27FC236}">
                      <a16:creationId xmlns:a16="http://schemas.microsoft.com/office/drawing/2014/main" id="{81AD11D6-A6E4-9CCF-5614-8BDBD16461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664478" y="4128377"/>
                  <a:ext cx="180975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E7E6E6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56" name="Straight Connector 38">
                <a:extLst>
                  <a:ext uri="{FF2B5EF4-FFF2-40B4-BE49-F238E27FC236}">
                    <a16:creationId xmlns:a16="http://schemas.microsoft.com/office/drawing/2014/main" id="{F3C5C0B7-1767-F096-A0B8-6CB7C35108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61338" y="6042989"/>
                <a:ext cx="186234" cy="780"/>
              </a:xfrm>
              <a:prstGeom prst="line">
                <a:avLst/>
              </a:prstGeom>
              <a:noFill/>
              <a:ln w="57150" cap="flat" cmpd="sng" algn="ctr">
                <a:solidFill>
                  <a:srgbClr val="E7E6E6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DED84936-10E1-CD76-838F-9E5675617CD3}"/>
                </a:ext>
              </a:extLst>
            </p:cNvPr>
            <p:cNvSpPr/>
            <p:nvPr/>
          </p:nvSpPr>
          <p:spPr>
            <a:xfrm>
              <a:off x="427664" y="5467263"/>
              <a:ext cx="1492576" cy="967334"/>
            </a:xfrm>
            <a:prstGeom prst="roundRect">
              <a:avLst>
                <a:gd name="adj" fmla="val 9419"/>
              </a:avLst>
            </a:prstGeom>
            <a:noFill/>
            <a:ln w="127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F34C318-99D9-0D9D-7888-B8F7A43974A2}"/>
              </a:ext>
            </a:extLst>
          </p:cNvPr>
          <p:cNvGrpSpPr/>
          <p:nvPr/>
        </p:nvGrpSpPr>
        <p:grpSpPr>
          <a:xfrm>
            <a:off x="3487509" y="2483858"/>
            <a:ext cx="2159855" cy="276999"/>
            <a:chOff x="3634477" y="2511709"/>
            <a:chExt cx="2159855" cy="276999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9F723F78-936E-67FA-69C7-29C5386CF963}"/>
                </a:ext>
              </a:extLst>
            </p:cNvPr>
            <p:cNvGrpSpPr/>
            <p:nvPr/>
          </p:nvGrpSpPr>
          <p:grpSpPr>
            <a:xfrm>
              <a:off x="4026799" y="2511709"/>
              <a:ext cx="1767533" cy="276999"/>
              <a:chOff x="3677677" y="2654001"/>
              <a:chExt cx="1767533" cy="276999"/>
            </a:xfrm>
          </p:grpSpPr>
          <p:sp>
            <p:nvSpPr>
              <p:cNvPr id="64" name="Прямоугольник: скругленные углы 63">
                <a:extLst>
                  <a:ext uri="{FF2B5EF4-FFF2-40B4-BE49-F238E27FC236}">
                    <a16:creationId xmlns:a16="http://schemas.microsoft.com/office/drawing/2014/main" id="{91F25F18-EAAE-9C31-4FCC-B8121872D2A5}"/>
                  </a:ext>
                </a:extLst>
              </p:cNvPr>
              <p:cNvSpPr/>
              <p:nvPr/>
            </p:nvSpPr>
            <p:spPr>
              <a:xfrm>
                <a:off x="3677677" y="2660420"/>
                <a:ext cx="1767533" cy="250691"/>
              </a:xfrm>
              <a:prstGeom prst="roundRect">
                <a:avLst>
                  <a:gd name="adj" fmla="val 9419"/>
                </a:avLst>
              </a:prstGeom>
              <a:noFill/>
              <a:ln w="12700" cap="flat" cmpd="sng" algn="ctr">
                <a:solidFill>
                  <a:srgbClr val="E7E6E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7FB97FD-AD9F-C6DD-A51B-2FDF90560167}"/>
                  </a:ext>
                </a:extLst>
              </p:cNvPr>
              <p:cNvSpPr txBox="1"/>
              <p:nvPr/>
            </p:nvSpPr>
            <p:spPr>
              <a:xfrm>
                <a:off x="3685129" y="2654001"/>
                <a:ext cx="173218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1666A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Нестероидный АМКР</a:t>
                </a:r>
                <a:r>
                  <a:rPr kumimoji="0" lang="ru-RU" sz="12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61666A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4,5</a:t>
                </a: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61666A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F7C8D4E8-41F0-12DA-9AFD-09661B2A79BF}"/>
                </a:ext>
              </a:extLst>
            </p:cNvPr>
            <p:cNvGrpSpPr/>
            <p:nvPr/>
          </p:nvGrpSpPr>
          <p:grpSpPr>
            <a:xfrm rot="16200000">
              <a:off x="3727909" y="2452125"/>
              <a:ext cx="200461" cy="387325"/>
              <a:chOff x="3340534" y="2144763"/>
              <a:chExt cx="200461" cy="387325"/>
            </a:xfrm>
          </p:grpSpPr>
          <p:cxnSp>
            <p:nvCxnSpPr>
              <p:cNvPr id="62" name="Straight Connector 38">
                <a:extLst>
                  <a:ext uri="{FF2B5EF4-FFF2-40B4-BE49-F238E27FC236}">
                    <a16:creationId xmlns:a16="http://schemas.microsoft.com/office/drawing/2014/main" id="{90B4E8B7-FD04-3514-688C-91D911C1E39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3245728" y="2338426"/>
                <a:ext cx="387325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E7E6E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3" name="Straight Connector 39">
                <a:extLst>
                  <a:ext uri="{FF2B5EF4-FFF2-40B4-BE49-F238E27FC236}">
                    <a16:creationId xmlns:a16="http://schemas.microsoft.com/office/drawing/2014/main" id="{14FFE8F6-984E-8139-F1B1-9FFE7DF411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40534" y="2144764"/>
                <a:ext cx="200461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E7E6E6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30DCD011-223A-013F-4A91-CB5D257D0F65}"/>
              </a:ext>
            </a:extLst>
          </p:cNvPr>
          <p:cNvGrpSpPr/>
          <p:nvPr/>
        </p:nvGrpSpPr>
        <p:grpSpPr>
          <a:xfrm>
            <a:off x="1254651" y="2388377"/>
            <a:ext cx="2921044" cy="2763334"/>
            <a:chOff x="-4406756" y="831822"/>
            <a:chExt cx="2921044" cy="2763334"/>
          </a:xfrm>
        </p:grpSpPr>
        <p:sp>
          <p:nvSpPr>
            <p:cNvPr id="67" name="Oval 27">
              <a:extLst>
                <a:ext uri="{FF2B5EF4-FFF2-40B4-BE49-F238E27FC236}">
                  <a16:creationId xmlns:a16="http://schemas.microsoft.com/office/drawing/2014/main" id="{05910652-5889-2F1A-6AB7-8C79DC3BD8FB}"/>
                </a:ext>
              </a:extLst>
            </p:cNvPr>
            <p:cNvSpPr/>
            <p:nvPr/>
          </p:nvSpPr>
          <p:spPr>
            <a:xfrm>
              <a:off x="-3215928" y="1849211"/>
              <a:ext cx="1730216" cy="1745945"/>
            </a:xfrm>
            <a:prstGeom prst="ellipse">
              <a:avLst/>
            </a:prstGeom>
            <a:solidFill>
              <a:srgbClr val="61666A">
                <a:alpha val="50196"/>
              </a:srgbClr>
            </a:solidFill>
            <a:ln w="50800" cap="flat" cmpd="sng" algn="ctr">
              <a:solidFill>
                <a:srgbClr val="61666A"/>
              </a:solidFill>
              <a:prstDash val="solid"/>
              <a:miter lim="800000"/>
            </a:ln>
            <a:effectLst/>
          </p:spPr>
          <p:txBody>
            <a:bodyPr lIns="36000" rIns="36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26">
                <a:defRPr/>
              </a:pPr>
              <a:endParaRPr lang="en-US" sz="500" b="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68" name="Oval 28">
              <a:extLst>
                <a:ext uri="{FF2B5EF4-FFF2-40B4-BE49-F238E27FC236}">
                  <a16:creationId xmlns:a16="http://schemas.microsoft.com/office/drawing/2014/main" id="{9CC8E2C0-693E-A0CE-C480-E5C159308F9D}"/>
                </a:ext>
              </a:extLst>
            </p:cNvPr>
            <p:cNvSpPr/>
            <p:nvPr/>
          </p:nvSpPr>
          <p:spPr>
            <a:xfrm>
              <a:off x="-4406756" y="1849211"/>
              <a:ext cx="1730216" cy="1745945"/>
            </a:xfrm>
            <a:prstGeom prst="ellipse">
              <a:avLst/>
            </a:prstGeom>
            <a:solidFill>
              <a:srgbClr val="61666A">
                <a:alpha val="50196"/>
              </a:srgbClr>
            </a:solidFill>
            <a:ln w="50800" cap="flat" cmpd="sng" algn="ctr">
              <a:solidFill>
                <a:srgbClr val="61666A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26">
                <a:defRPr/>
              </a:pPr>
              <a:endParaRPr lang="en-US" sz="1600" b="1">
                <a:solidFill>
                  <a:srgbClr val="000000"/>
                </a:solidFill>
                <a:latin typeface="Arial" panose="020B0604020202020204"/>
              </a:endParaRPr>
            </a:p>
            <a:p>
              <a:pPr algn="ctr" defTabSz="914126">
                <a:defRPr/>
              </a:pPr>
              <a:endParaRPr lang="en-US" sz="1600" b="1" baseline="30000">
                <a:solidFill>
                  <a:srgbClr val="4C5053"/>
                </a:solidFill>
                <a:latin typeface="Arial" panose="020B0604020202020204"/>
              </a:endParaRPr>
            </a:p>
          </p:txBody>
        </p:sp>
        <p:sp>
          <p:nvSpPr>
            <p:cNvPr id="69" name="Oval 26">
              <a:extLst>
                <a:ext uri="{FF2B5EF4-FFF2-40B4-BE49-F238E27FC236}">
                  <a16:creationId xmlns:a16="http://schemas.microsoft.com/office/drawing/2014/main" id="{5602063C-7C9F-CFDD-B91F-180B6241D802}"/>
                </a:ext>
              </a:extLst>
            </p:cNvPr>
            <p:cNvSpPr/>
            <p:nvPr/>
          </p:nvSpPr>
          <p:spPr>
            <a:xfrm>
              <a:off x="-3831228" y="889639"/>
              <a:ext cx="1730216" cy="1745945"/>
            </a:xfrm>
            <a:prstGeom prst="ellipse">
              <a:avLst/>
            </a:prstGeom>
            <a:solidFill>
              <a:srgbClr val="61666A">
                <a:alpha val="50196"/>
              </a:srgbClr>
            </a:solidFill>
            <a:ln w="50800" cap="flat" cmpd="sng" algn="ctr">
              <a:solidFill>
                <a:srgbClr val="61666A"/>
              </a:solidFill>
              <a:prstDash val="solid"/>
              <a:miter lim="800000"/>
            </a:ln>
            <a:effectLst/>
          </p:spPr>
          <p:txBody>
            <a:bodyPr lIns="36000" rIns="36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26"/>
              <a:endParaRPr lang="en-US" sz="500" b="1">
                <a:solidFill>
                  <a:srgbClr val="000000"/>
                </a:solidFill>
                <a:latin typeface="Arial" panose="020B0604020202020204"/>
              </a:endParaRPr>
            </a:p>
            <a:p>
              <a:pPr algn="ctr" defTabSz="914126"/>
              <a:endParaRPr lang="en-US" sz="500" b="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pic>
          <p:nvPicPr>
            <p:cNvPr id="70" name="Рисунок 69" descr="Изображение выглядит как графическая вставка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35431353-A34E-2167-63E7-9B8557F8C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16399" y="831822"/>
              <a:ext cx="900558" cy="1027755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круг, символ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B0EB8ADA-D7C3-12AD-ACB3-1BDA518DE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16515" y="2594002"/>
              <a:ext cx="737716" cy="737716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круг, Графика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id="{8296D4BB-1612-F2F7-A1C0-7C801AC16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62681" y="2552420"/>
              <a:ext cx="737716" cy="737716"/>
            </a:xfrm>
            <a:prstGeom prst="rect">
              <a:avLst/>
            </a:prstGeom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887E435E-2DC8-24E4-8827-CD3FD25E5BE7}"/>
              </a:ext>
            </a:extLst>
          </p:cNvPr>
          <p:cNvSpPr txBox="1"/>
          <p:nvPr/>
        </p:nvSpPr>
        <p:spPr>
          <a:xfrm rot="16200000">
            <a:off x="2442802" y="3385389"/>
            <a:ext cx="1942353" cy="1853731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666410"/>
              </a:avLst>
            </a:prstTxWarp>
            <a:spAutoFit/>
          </a:bodyPr>
          <a:lstStyle/>
          <a:p>
            <a:r>
              <a:rPr lang="ru-RU" sz="1200" dirty="0">
                <a:solidFill>
                  <a:srgbClr val="61666A"/>
                </a:solidFill>
                <a:latin typeface="Arial Narrow" panose="020B0606020202030204" pitchFamily="34" charset="0"/>
              </a:rPr>
              <a:t>Метаболические нарушения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4A2401A-152C-4FEC-746A-51800BB30B67}"/>
              </a:ext>
            </a:extLst>
          </p:cNvPr>
          <p:cNvSpPr txBox="1"/>
          <p:nvPr/>
        </p:nvSpPr>
        <p:spPr>
          <a:xfrm rot="2832358">
            <a:off x="1084765" y="3410788"/>
            <a:ext cx="1942353" cy="1853731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666410"/>
              </a:avLst>
            </a:prstTxWarp>
            <a:spAutoFit/>
          </a:bodyPr>
          <a:lstStyle/>
          <a:p>
            <a:r>
              <a:rPr lang="ru-RU" sz="1200" dirty="0">
                <a:solidFill>
                  <a:srgbClr val="61666A"/>
                </a:solidFill>
                <a:latin typeface="Arial Narrow" panose="020B0606020202030204" pitchFamily="34" charset="0"/>
              </a:rPr>
              <a:t>Гемодинамические нарушения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881CAAA-7B37-8B6F-A20E-0ECEC7F84B70}"/>
              </a:ext>
            </a:extLst>
          </p:cNvPr>
          <p:cNvSpPr txBox="1"/>
          <p:nvPr/>
        </p:nvSpPr>
        <p:spPr>
          <a:xfrm rot="2832358">
            <a:off x="1750097" y="2343250"/>
            <a:ext cx="1942353" cy="18537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61666A"/>
                </a:solidFill>
                <a:latin typeface="Arial Narrow" panose="020B0606020202030204" pitchFamily="34" charset="0"/>
              </a:rPr>
              <a:t>Воспаление и фиброз</a:t>
            </a:r>
          </a:p>
        </p:txBody>
      </p:sp>
    </p:spTree>
    <p:extLst>
      <p:ext uri="{BB962C8B-B14F-4D97-AF65-F5344CB8AC3E}">
        <p14:creationId xmlns:p14="http://schemas.microsoft.com/office/powerpoint/2010/main" val="1636563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AEE1D-FF9C-82B9-B9C8-DAF9F5538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7624D9A2-9419-36E9-AAEB-4BE3FD37B97C}"/>
              </a:ext>
            </a:extLst>
          </p:cNvPr>
          <p:cNvSpPr txBox="1"/>
          <p:nvPr/>
        </p:nvSpPr>
        <p:spPr>
          <a:xfrm>
            <a:off x="205352" y="6513440"/>
            <a:ext cx="11758047" cy="35086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prstClr val="white">
                    <a:alpha val="43000"/>
                  </a:prstClr>
                </a:solidFill>
                <a:effectLst/>
                <a:uLnTx/>
                <a:uFillTx/>
                <a:latin typeface="Bayer Sans OFC" panose="020B0604020202020204" charset="-52"/>
                <a:cs typeface="Bayer Sans OFC" panose="020B0604020202020204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а – изображенный на фотографиях человек не является реальным пациентом; b – график снижения рСКФ представлен в иллюстративных целях и соответствует темпу снижения рСКФ -3,5 мл/мин/1,73 м2 в год (фиолетовый; соответствует изменению рСКФ в группе плацебо FIDELITY6) и -2,5 мл/мин/1,73 м2 в год (красный; соответствует изменению рСКФ в группе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финеренона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FIDELITY6), темп снижения рСКФ индивидуален, зависит от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коморбидности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и может изменяться с течением времени и/или в зависимости от проводимой терапии; 1. Шестакова М.В., Добронравов В.А. и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соавт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. Сахарный диабет. 2023;26(5):492-499. 2. GBD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Chronic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Kidney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Disease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Collaboration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. Lancet. 2020;395(10225):709-733.  3.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Connie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M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Rhee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rt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all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,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Semin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Nephrol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. 2021 Mar;41(2):96-103.  4.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Matsushita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K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et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al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. 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Nat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Rev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Nephrol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. 2022;18:696–707.  5. Общая характеристика лекарственного препарата финеренон; ЛП-№(002030)-(РГ-RU) от 05.10.2023.  6.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Agarwal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R.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et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al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. European Heart Journal. 2021;00,1-12. 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7A182972-F146-E8D5-A292-833B1052437E}"/>
              </a:ext>
            </a:extLst>
          </p:cNvPr>
          <p:cNvGrpSpPr/>
          <p:nvPr/>
        </p:nvGrpSpPr>
        <p:grpSpPr>
          <a:xfrm>
            <a:off x="-23327" y="217554"/>
            <a:ext cx="12215327" cy="646331"/>
            <a:chOff x="0" y="239811"/>
            <a:chExt cx="13465138" cy="71246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F6B785-2149-D067-C7DF-968ED91C7D42}"/>
                </a:ext>
              </a:extLst>
            </p:cNvPr>
            <p:cNvSpPr txBox="1"/>
            <p:nvPr/>
          </p:nvSpPr>
          <p:spPr>
            <a:xfrm>
              <a:off x="696565" y="239811"/>
              <a:ext cx="12768573" cy="7124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defTabSz="414772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yer Sans OFC" panose="02010504010101010104" pitchFamily="2" charset="-52"/>
                  <a:cs typeface="Bayer Sans OFC" panose="02010504010101010104" pitchFamily="2" charset="-52"/>
                </a:defRPr>
              </a:lvl1pPr>
            </a:lstStyle>
            <a:p>
              <a:pPr marL="0" marR="0" lvl="0" indent="0" algn="l" defTabSz="41477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СВОЕВРЕМЕННАЯ ТЕРАПИЯ МОЖЕТ ПОЗВОЛИТЬ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highlight>
                    <a:srgbClr val="FF3162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КОНТРОЛИРОВАТЬ КАРДИОРЕНАЛЬНЫЕ РИСКИ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И ВЛИЯТЬ НА ДОЛГОСРОЧНЫЙ ПРОГНОЗ ЗАБОЛЕВАНИЯ</a:t>
              </a:r>
              <a:r>
                <a:rPr kumimoji="0" lang="ru-RU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1,5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345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9D728CB-7996-D01C-97C5-493B896EA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315891"/>
              <a:ext cx="684534" cy="477582"/>
            </a:xfrm>
            <a:prstGeom prst="rect">
              <a:avLst/>
            </a:prstGeom>
          </p:spPr>
        </p:pic>
      </p:grp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CE2E3D55-AF9D-E2ED-427C-78FF39D1CB1B}"/>
              </a:ext>
            </a:extLst>
          </p:cNvPr>
          <p:cNvSpPr/>
          <p:nvPr/>
        </p:nvSpPr>
        <p:spPr>
          <a:xfrm>
            <a:off x="1342730" y="2274887"/>
            <a:ext cx="6138863" cy="3128962"/>
          </a:xfrm>
          <a:custGeom>
            <a:avLst/>
            <a:gdLst>
              <a:gd name="connsiteX0" fmla="*/ 0 w 6134100"/>
              <a:gd name="connsiteY0" fmla="*/ 0 h 3105150"/>
              <a:gd name="connsiteX1" fmla="*/ 4184650 w 6134100"/>
              <a:gd name="connsiteY1" fmla="*/ 3105150 h 3105150"/>
              <a:gd name="connsiteX2" fmla="*/ 6134100 w 6134100"/>
              <a:gd name="connsiteY2" fmla="*/ 3105150 h 3105150"/>
              <a:gd name="connsiteX3" fmla="*/ 0 w 6134100"/>
              <a:gd name="connsiteY3" fmla="*/ 0 h 3105150"/>
              <a:gd name="connsiteX0" fmla="*/ 0 w 6138863"/>
              <a:gd name="connsiteY0" fmla="*/ 0 h 3128962"/>
              <a:gd name="connsiteX1" fmla="*/ 4189413 w 6138863"/>
              <a:gd name="connsiteY1" fmla="*/ 3128962 h 3128962"/>
              <a:gd name="connsiteX2" fmla="*/ 6138863 w 6138863"/>
              <a:gd name="connsiteY2" fmla="*/ 3128962 h 3128962"/>
              <a:gd name="connsiteX3" fmla="*/ 0 w 6138863"/>
              <a:gd name="connsiteY3" fmla="*/ 0 h 312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63" h="3128962">
                <a:moveTo>
                  <a:pt x="0" y="0"/>
                </a:moveTo>
                <a:lnTo>
                  <a:pt x="4189413" y="3128962"/>
                </a:lnTo>
                <a:lnTo>
                  <a:pt x="6138863" y="3128962"/>
                </a:lnTo>
                <a:lnTo>
                  <a:pt x="0" y="0"/>
                </a:lnTo>
                <a:close/>
              </a:path>
            </a:pathLst>
          </a:custGeom>
          <a:solidFill>
            <a:srgbClr val="FAA71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2FD595F9-F7D1-8DC0-1BAC-0D640379EC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3075919"/>
              </p:ext>
            </p:extLst>
          </p:nvPr>
        </p:nvGraphicFramePr>
        <p:xfrm>
          <a:off x="608876" y="96782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360">
            <a:extLst>
              <a:ext uri="{FF2B5EF4-FFF2-40B4-BE49-F238E27FC236}">
                <a16:creationId xmlns:a16="http://schemas.microsoft.com/office/drawing/2014/main" id="{1F550505-F7F9-2A8E-96DD-5CA51C1E4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766" y="6348388"/>
            <a:ext cx="84318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+mn-cs"/>
              </a:rPr>
              <a:t>Возраст (лет)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 Narrow" panose="020B0606020202030204" pitchFamily="34" charset="0"/>
              <a:ea typeface="MS PGothic" charset="0"/>
              <a:cs typeface="+mn-cs"/>
            </a:endParaRPr>
          </a:p>
        </p:txBody>
      </p:sp>
      <p:sp>
        <p:nvSpPr>
          <p:cNvPr id="5" name="Rectangle 360">
            <a:extLst>
              <a:ext uri="{FF2B5EF4-FFF2-40B4-BE49-F238E27FC236}">
                <a16:creationId xmlns:a16="http://schemas.microsoft.com/office/drawing/2014/main" id="{24A2FB4D-B191-9380-0167-B6616D54168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200801" y="2122735"/>
            <a:ext cx="14346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+mn-cs"/>
              </a:rPr>
              <a:t>рСКФ (мл/мин/1,73 м</a:t>
            </a:r>
            <a:r>
              <a:rPr kumimoji="0" lang="ru-RU" alt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+mn-cs"/>
              </a:rPr>
              <a:t>2</a:t>
            </a: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+mn-cs"/>
              </a:rPr>
              <a:t>)</a:t>
            </a:r>
            <a:r>
              <a:rPr kumimoji="0" lang="en-US" alt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+mn-cs"/>
              </a:rPr>
              <a:t>b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 Narrow" panose="020B0606020202030204" pitchFamily="34" charset="0"/>
              <a:ea typeface="MS PGothic" charset="0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F7273E-79D3-0AC1-3EEC-1E4645D1C6D2}"/>
              </a:ext>
            </a:extLst>
          </p:cNvPr>
          <p:cNvSpPr/>
          <p:nvPr/>
        </p:nvSpPr>
        <p:spPr>
          <a:xfrm>
            <a:off x="1027018" y="5401397"/>
            <a:ext cx="7403607" cy="687080"/>
          </a:xfrm>
          <a:prstGeom prst="rect">
            <a:avLst/>
          </a:prstGeom>
          <a:solidFill>
            <a:srgbClr val="621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55">
            <a:extLst>
              <a:ext uri="{FF2B5EF4-FFF2-40B4-BE49-F238E27FC236}">
                <a16:creationId xmlns:a16="http://schemas.microsoft.com/office/drawing/2014/main" id="{41387ABE-29CB-9F20-45DE-D759406BBE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9063"/>
          <a:stretch/>
        </p:blipFill>
        <p:spPr>
          <a:xfrm>
            <a:off x="5331969" y="5449247"/>
            <a:ext cx="658492" cy="541037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0DAABBD-F173-5515-999E-2DF114E5F4A9}"/>
              </a:ext>
            </a:extLst>
          </p:cNvPr>
          <p:cNvCxnSpPr>
            <a:cxnSpLocks/>
          </p:cNvCxnSpPr>
          <p:nvPr/>
        </p:nvCxnSpPr>
        <p:spPr>
          <a:xfrm>
            <a:off x="1016508" y="2047278"/>
            <a:ext cx="4495292" cy="3354119"/>
          </a:xfrm>
          <a:prstGeom prst="line">
            <a:avLst/>
          </a:prstGeom>
          <a:ln w="28575">
            <a:solidFill>
              <a:srgbClr val="62124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8CA36B73-187B-0298-4D9F-A0D350DE1067}"/>
              </a:ext>
            </a:extLst>
          </p:cNvPr>
          <p:cNvSpPr/>
          <p:nvPr/>
        </p:nvSpPr>
        <p:spPr>
          <a:xfrm rot="7645119">
            <a:off x="3402289" y="3835885"/>
            <a:ext cx="195439" cy="146683"/>
          </a:xfrm>
          <a:prstGeom prst="triangle">
            <a:avLst/>
          </a:prstGeom>
          <a:solidFill>
            <a:srgbClr val="621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CBE3B65-AC2F-057D-1800-2485F535F735}"/>
              </a:ext>
            </a:extLst>
          </p:cNvPr>
          <p:cNvGrpSpPr/>
          <p:nvPr/>
        </p:nvGrpSpPr>
        <p:grpSpPr>
          <a:xfrm>
            <a:off x="3125661" y="3575060"/>
            <a:ext cx="382659" cy="382642"/>
            <a:chOff x="3285315" y="3473647"/>
            <a:chExt cx="382659" cy="382642"/>
          </a:xfrm>
        </p:grpSpPr>
        <p:grpSp>
          <p:nvGrpSpPr>
            <p:cNvPr id="11" name="Рисунок 78">
              <a:extLst>
                <a:ext uri="{FF2B5EF4-FFF2-40B4-BE49-F238E27FC236}">
                  <a16:creationId xmlns:a16="http://schemas.microsoft.com/office/drawing/2014/main" id="{D5C5AF15-F9AF-0FA6-78B8-44A5BFCCE905}"/>
                </a:ext>
              </a:extLst>
            </p:cNvPr>
            <p:cNvGrpSpPr/>
            <p:nvPr/>
          </p:nvGrpSpPr>
          <p:grpSpPr>
            <a:xfrm>
              <a:off x="3285315" y="3473647"/>
              <a:ext cx="382659" cy="382642"/>
              <a:chOff x="2997982" y="581408"/>
              <a:chExt cx="658493" cy="658463"/>
            </a:xfrm>
          </p:grpSpPr>
          <p:grpSp>
            <p:nvGrpSpPr>
              <p:cNvPr id="14" name="Рисунок 78">
                <a:extLst>
                  <a:ext uri="{FF2B5EF4-FFF2-40B4-BE49-F238E27FC236}">
                    <a16:creationId xmlns:a16="http://schemas.microsoft.com/office/drawing/2014/main" id="{8F578AB5-B681-19DD-F394-ED448FC651E1}"/>
                  </a:ext>
                </a:extLst>
              </p:cNvPr>
              <p:cNvGrpSpPr/>
              <p:nvPr/>
            </p:nvGrpSpPr>
            <p:grpSpPr>
              <a:xfrm>
                <a:off x="2997982" y="581408"/>
                <a:ext cx="658493" cy="658463"/>
                <a:chOff x="2997982" y="581408"/>
                <a:chExt cx="658493" cy="658463"/>
              </a:xfrm>
            </p:grpSpPr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id="{2F04B2E4-0B93-B471-5AEC-E12EBABB7C0C}"/>
                    </a:ext>
                  </a:extLst>
                </p:cNvPr>
                <p:cNvSpPr/>
                <p:nvPr/>
              </p:nvSpPr>
              <p:spPr>
                <a:xfrm>
                  <a:off x="3012190" y="595600"/>
                  <a:ext cx="629983" cy="629983"/>
                </a:xfrm>
                <a:custGeom>
                  <a:avLst/>
                  <a:gdLst>
                    <a:gd name="connsiteX0" fmla="*/ 314896 w 629983"/>
                    <a:gd name="connsiteY0" fmla="*/ 629984 h 629983"/>
                    <a:gd name="connsiteX1" fmla="*/ 380 w 629983"/>
                    <a:gd name="connsiteY1" fmla="*/ 330327 h 629983"/>
                    <a:gd name="connsiteX2" fmla="*/ 299656 w 629983"/>
                    <a:gd name="connsiteY2" fmla="*/ 381 h 629983"/>
                    <a:gd name="connsiteX3" fmla="*/ 315086 w 629983"/>
                    <a:gd name="connsiteY3" fmla="*/ 0 h 629983"/>
                    <a:gd name="connsiteX4" fmla="*/ 629602 w 629983"/>
                    <a:gd name="connsiteY4" fmla="*/ 299657 h 629983"/>
                    <a:gd name="connsiteX5" fmla="*/ 547973 w 629983"/>
                    <a:gd name="connsiteY5" fmla="*/ 526352 h 629983"/>
                    <a:gd name="connsiteX6" fmla="*/ 330326 w 629983"/>
                    <a:gd name="connsiteY6" fmla="*/ 629602 h 629983"/>
                    <a:gd name="connsiteX7" fmla="*/ 314896 w 629983"/>
                    <a:gd name="connsiteY7" fmla="*/ 629984 h 629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9983" h="629983">
                      <a:moveTo>
                        <a:pt x="314896" y="629984"/>
                      </a:moveTo>
                      <a:cubicBezTo>
                        <a:pt x="146684" y="629984"/>
                        <a:pt x="8572" y="498348"/>
                        <a:pt x="380" y="330327"/>
                      </a:cubicBezTo>
                      <a:cubicBezTo>
                        <a:pt x="-8097" y="156877"/>
                        <a:pt x="126205" y="8858"/>
                        <a:pt x="299656" y="381"/>
                      </a:cubicBezTo>
                      <a:cubicBezTo>
                        <a:pt x="304799" y="95"/>
                        <a:pt x="309943" y="0"/>
                        <a:pt x="315086" y="0"/>
                      </a:cubicBezTo>
                      <a:cubicBezTo>
                        <a:pt x="483298" y="0"/>
                        <a:pt x="621410" y="131636"/>
                        <a:pt x="629602" y="299657"/>
                      </a:cubicBezTo>
                      <a:cubicBezTo>
                        <a:pt x="633698" y="383286"/>
                        <a:pt x="604741" y="463868"/>
                        <a:pt x="547973" y="526352"/>
                      </a:cubicBezTo>
                      <a:cubicBezTo>
                        <a:pt x="491299" y="588836"/>
                        <a:pt x="413956" y="625507"/>
                        <a:pt x="330326" y="629602"/>
                      </a:cubicBezTo>
                      <a:cubicBezTo>
                        <a:pt x="325183" y="629888"/>
                        <a:pt x="320039" y="629984"/>
                        <a:pt x="314896" y="6299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id="{2BBD2018-2732-216A-654D-71675EDC97D8}"/>
                    </a:ext>
                  </a:extLst>
                </p:cNvPr>
                <p:cNvSpPr/>
                <p:nvPr/>
              </p:nvSpPr>
              <p:spPr>
                <a:xfrm>
                  <a:off x="2997982" y="581408"/>
                  <a:ext cx="658493" cy="658463"/>
                </a:xfrm>
                <a:custGeom>
                  <a:avLst/>
                  <a:gdLst>
                    <a:gd name="connsiteX0" fmla="*/ 329294 w 658493"/>
                    <a:gd name="connsiteY0" fmla="*/ 28575 h 658463"/>
                    <a:gd name="connsiteX1" fmla="*/ 535987 w 658493"/>
                    <a:gd name="connsiteY1" fmla="*/ 111538 h 658463"/>
                    <a:gd name="connsiteX2" fmla="*/ 629522 w 658493"/>
                    <a:gd name="connsiteY2" fmla="*/ 314611 h 658463"/>
                    <a:gd name="connsiteX3" fmla="*/ 343868 w 658493"/>
                    <a:gd name="connsiteY3" fmla="*/ 629603 h 658463"/>
                    <a:gd name="connsiteX4" fmla="*/ 329199 w 658493"/>
                    <a:gd name="connsiteY4" fmla="*/ 629984 h 658463"/>
                    <a:gd name="connsiteX5" fmla="*/ 122507 w 658493"/>
                    <a:gd name="connsiteY5" fmla="*/ 547021 h 658463"/>
                    <a:gd name="connsiteX6" fmla="*/ 28971 w 658493"/>
                    <a:gd name="connsiteY6" fmla="*/ 343948 h 658463"/>
                    <a:gd name="connsiteX7" fmla="*/ 314626 w 658493"/>
                    <a:gd name="connsiteY7" fmla="*/ 28956 h 658463"/>
                    <a:gd name="connsiteX8" fmla="*/ 329294 w 658493"/>
                    <a:gd name="connsiteY8" fmla="*/ 28575 h 658463"/>
                    <a:gd name="connsiteX9" fmla="*/ 329294 w 658493"/>
                    <a:gd name="connsiteY9" fmla="*/ 28575 h 658463"/>
                    <a:gd name="connsiteX10" fmla="*/ 329294 w 658493"/>
                    <a:gd name="connsiteY10" fmla="*/ 0 h 658463"/>
                    <a:gd name="connsiteX11" fmla="*/ 313197 w 658493"/>
                    <a:gd name="connsiteY11" fmla="*/ 381 h 658463"/>
                    <a:gd name="connsiteX12" fmla="*/ 313197 w 658493"/>
                    <a:gd name="connsiteY12" fmla="*/ 381 h 658463"/>
                    <a:gd name="connsiteX13" fmla="*/ 396 w 658493"/>
                    <a:gd name="connsiteY13" fmla="*/ 345281 h 658463"/>
                    <a:gd name="connsiteX14" fmla="*/ 396 w 658493"/>
                    <a:gd name="connsiteY14" fmla="*/ 345281 h 658463"/>
                    <a:gd name="connsiteX15" fmla="*/ 329199 w 658493"/>
                    <a:gd name="connsiteY15" fmla="*/ 658463 h 658463"/>
                    <a:gd name="connsiteX16" fmla="*/ 345297 w 658493"/>
                    <a:gd name="connsiteY16" fmla="*/ 658082 h 658463"/>
                    <a:gd name="connsiteX17" fmla="*/ 345297 w 658493"/>
                    <a:gd name="connsiteY17" fmla="*/ 658082 h 658463"/>
                    <a:gd name="connsiteX18" fmla="*/ 658097 w 658493"/>
                    <a:gd name="connsiteY18" fmla="*/ 313182 h 658463"/>
                    <a:gd name="connsiteX19" fmla="*/ 658097 w 658493"/>
                    <a:gd name="connsiteY19" fmla="*/ 313182 h 658463"/>
                    <a:gd name="connsiteX20" fmla="*/ 329294 w 658493"/>
                    <a:gd name="connsiteY20" fmla="*/ 0 h 658463"/>
                    <a:gd name="connsiteX21" fmla="*/ 329294 w 658493"/>
                    <a:gd name="connsiteY21" fmla="*/ 0 h 65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58493" h="658463">
                      <a:moveTo>
                        <a:pt x="329294" y="28575"/>
                      </a:moveTo>
                      <a:cubicBezTo>
                        <a:pt x="406256" y="28575"/>
                        <a:pt x="479694" y="58007"/>
                        <a:pt x="535987" y="111538"/>
                      </a:cubicBezTo>
                      <a:cubicBezTo>
                        <a:pt x="592566" y="165164"/>
                        <a:pt x="625712" y="237363"/>
                        <a:pt x="629522" y="314611"/>
                      </a:cubicBezTo>
                      <a:cubicBezTo>
                        <a:pt x="637619" y="480250"/>
                        <a:pt x="509412" y="621506"/>
                        <a:pt x="343868" y="629603"/>
                      </a:cubicBezTo>
                      <a:cubicBezTo>
                        <a:pt x="339010" y="629793"/>
                        <a:pt x="334057" y="629984"/>
                        <a:pt x="329199" y="629984"/>
                      </a:cubicBezTo>
                      <a:cubicBezTo>
                        <a:pt x="252237" y="629984"/>
                        <a:pt x="178799" y="600551"/>
                        <a:pt x="122507" y="547021"/>
                      </a:cubicBezTo>
                      <a:cubicBezTo>
                        <a:pt x="65928" y="493395"/>
                        <a:pt x="32781" y="421196"/>
                        <a:pt x="28971" y="343948"/>
                      </a:cubicBezTo>
                      <a:cubicBezTo>
                        <a:pt x="20875" y="178308"/>
                        <a:pt x="149081" y="37052"/>
                        <a:pt x="314626" y="28956"/>
                      </a:cubicBezTo>
                      <a:cubicBezTo>
                        <a:pt x="319484" y="28766"/>
                        <a:pt x="324437" y="28575"/>
                        <a:pt x="329294" y="28575"/>
                      </a:cubicBezTo>
                      <a:lnTo>
                        <a:pt x="329294" y="28575"/>
                      </a:lnTo>
                      <a:moveTo>
                        <a:pt x="329294" y="0"/>
                      </a:moveTo>
                      <a:cubicBezTo>
                        <a:pt x="323960" y="0"/>
                        <a:pt x="318626" y="95"/>
                        <a:pt x="313197" y="381"/>
                      </a:cubicBezTo>
                      <a:lnTo>
                        <a:pt x="313197" y="381"/>
                      </a:lnTo>
                      <a:cubicBezTo>
                        <a:pt x="132317" y="9239"/>
                        <a:pt x="-8462" y="164402"/>
                        <a:pt x="396" y="345281"/>
                      </a:cubicBezTo>
                      <a:lnTo>
                        <a:pt x="396" y="345281"/>
                      </a:lnTo>
                      <a:cubicBezTo>
                        <a:pt x="8969" y="520732"/>
                        <a:pt x="155273" y="658463"/>
                        <a:pt x="329199" y="658463"/>
                      </a:cubicBezTo>
                      <a:cubicBezTo>
                        <a:pt x="334533" y="658463"/>
                        <a:pt x="339867" y="658368"/>
                        <a:pt x="345297" y="658082"/>
                      </a:cubicBezTo>
                      <a:lnTo>
                        <a:pt x="345297" y="658082"/>
                      </a:lnTo>
                      <a:cubicBezTo>
                        <a:pt x="526176" y="649224"/>
                        <a:pt x="666956" y="494062"/>
                        <a:pt x="658097" y="313182"/>
                      </a:cubicBezTo>
                      <a:lnTo>
                        <a:pt x="658097" y="313182"/>
                      </a:lnTo>
                      <a:cubicBezTo>
                        <a:pt x="649525" y="137732"/>
                        <a:pt x="503126" y="0"/>
                        <a:pt x="329294" y="0"/>
                      </a:cubicBezTo>
                      <a:lnTo>
                        <a:pt x="329294" y="0"/>
                      </a:lnTo>
                      <a:close/>
                    </a:path>
                  </a:pathLst>
                </a:custGeom>
                <a:solidFill>
                  <a:srgbClr val="62124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Рисунок 78">
                <a:extLst>
                  <a:ext uri="{FF2B5EF4-FFF2-40B4-BE49-F238E27FC236}">
                    <a16:creationId xmlns:a16="http://schemas.microsoft.com/office/drawing/2014/main" id="{7F5FA4AE-5CDB-8A3B-840A-753CF4272437}"/>
                  </a:ext>
                </a:extLst>
              </p:cNvPr>
              <p:cNvGrpSpPr/>
              <p:nvPr/>
            </p:nvGrpSpPr>
            <p:grpSpPr>
              <a:xfrm>
                <a:off x="3078199" y="751629"/>
                <a:ext cx="497964" cy="356415"/>
                <a:chOff x="3078199" y="751629"/>
                <a:chExt cx="497964" cy="356415"/>
              </a:xfrm>
              <a:noFill/>
            </p:grpSpPr>
            <p:grpSp>
              <p:nvGrpSpPr>
                <p:cNvPr id="17" name="Рисунок 78">
                  <a:extLst>
                    <a:ext uri="{FF2B5EF4-FFF2-40B4-BE49-F238E27FC236}">
                      <a16:creationId xmlns:a16="http://schemas.microsoft.com/office/drawing/2014/main" id="{0982BFC7-9219-255B-64A3-6D3DBDAC6AF3}"/>
                    </a:ext>
                  </a:extLst>
                </p:cNvPr>
                <p:cNvGrpSpPr/>
                <p:nvPr/>
              </p:nvGrpSpPr>
              <p:grpSpPr>
                <a:xfrm>
                  <a:off x="3078199" y="751629"/>
                  <a:ext cx="218882" cy="356415"/>
                  <a:chOff x="3078199" y="751629"/>
                  <a:chExt cx="218882" cy="356415"/>
                </a:xfrm>
                <a:noFill/>
              </p:grpSpPr>
              <p:sp>
                <p:nvSpPr>
                  <p:cNvPr id="29" name="Полилиния: фигура 28">
                    <a:extLst>
                      <a:ext uri="{FF2B5EF4-FFF2-40B4-BE49-F238E27FC236}">
                        <a16:creationId xmlns:a16="http://schemas.microsoft.com/office/drawing/2014/main" id="{5BBC6F1F-A0E0-71D8-C453-A459989604C7}"/>
                      </a:ext>
                    </a:extLst>
                  </p:cNvPr>
                  <p:cNvSpPr/>
                  <p:nvPr/>
                </p:nvSpPr>
                <p:spPr>
                  <a:xfrm>
                    <a:off x="3078199" y="751629"/>
                    <a:ext cx="168234" cy="301252"/>
                  </a:xfrm>
                  <a:custGeom>
                    <a:avLst/>
                    <a:gdLst>
                      <a:gd name="connsiteX0" fmla="*/ 113536 w 168234"/>
                      <a:gd name="connsiteY0" fmla="*/ 85 h 301252"/>
                      <a:gd name="connsiteX1" fmla="*/ 24668 w 168234"/>
                      <a:gd name="connsiteY1" fmla="*/ 66475 h 301252"/>
                      <a:gd name="connsiteX2" fmla="*/ 12381 w 168234"/>
                      <a:gd name="connsiteY2" fmla="*/ 246497 h 301252"/>
                      <a:gd name="connsiteX3" fmla="*/ 151636 w 168234"/>
                      <a:gd name="connsiteY3" fmla="*/ 266595 h 301252"/>
                      <a:gd name="connsiteX4" fmla="*/ 135063 w 168234"/>
                      <a:gd name="connsiteY4" fmla="*/ 198967 h 301252"/>
                      <a:gd name="connsiteX5" fmla="*/ 149922 w 168234"/>
                      <a:gd name="connsiteY5" fmla="*/ 151342 h 301252"/>
                      <a:gd name="connsiteX6" fmla="*/ 136777 w 168234"/>
                      <a:gd name="connsiteY6" fmla="*/ 118195 h 301252"/>
                      <a:gd name="connsiteX7" fmla="*/ 167829 w 168234"/>
                      <a:gd name="connsiteY7" fmla="*/ 50949 h 301252"/>
                      <a:gd name="connsiteX8" fmla="*/ 113441 w 168234"/>
                      <a:gd name="connsiteY8" fmla="*/ 85 h 30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234" h="301252">
                        <a:moveTo>
                          <a:pt x="113536" y="85"/>
                        </a:moveTo>
                        <a:cubicBezTo>
                          <a:pt x="113536" y="85"/>
                          <a:pt x="61625" y="-5153"/>
                          <a:pt x="24668" y="66475"/>
                        </a:cubicBezTo>
                        <a:cubicBezTo>
                          <a:pt x="-1621" y="117529"/>
                          <a:pt x="-8765" y="192014"/>
                          <a:pt x="12381" y="246497"/>
                        </a:cubicBezTo>
                        <a:cubicBezTo>
                          <a:pt x="39908" y="317268"/>
                          <a:pt x="134682" y="314410"/>
                          <a:pt x="151636" y="266595"/>
                        </a:cubicBezTo>
                        <a:cubicBezTo>
                          <a:pt x="167162" y="222780"/>
                          <a:pt x="135063" y="198967"/>
                          <a:pt x="135063" y="198967"/>
                        </a:cubicBezTo>
                        <a:cubicBezTo>
                          <a:pt x="135063" y="198967"/>
                          <a:pt x="151827" y="185632"/>
                          <a:pt x="149922" y="151342"/>
                        </a:cubicBezTo>
                        <a:cubicBezTo>
                          <a:pt x="148779" y="130483"/>
                          <a:pt x="136777" y="118195"/>
                          <a:pt x="136777" y="118195"/>
                        </a:cubicBezTo>
                        <a:cubicBezTo>
                          <a:pt x="136777" y="118195"/>
                          <a:pt x="172401" y="88954"/>
                          <a:pt x="167829" y="50949"/>
                        </a:cubicBezTo>
                        <a:cubicBezTo>
                          <a:pt x="164590" y="23993"/>
                          <a:pt x="149350" y="1228"/>
                          <a:pt x="113441" y="85"/>
                        </a:cubicBez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Полилиния: фигура 33">
                    <a:extLst>
                      <a:ext uri="{FF2B5EF4-FFF2-40B4-BE49-F238E27FC236}">
                        <a16:creationId xmlns:a16="http://schemas.microsoft.com/office/drawing/2014/main" id="{63C92FD6-7428-DF54-6E0D-5A05099472D2}"/>
                      </a:ext>
                    </a:extLst>
                  </p:cNvPr>
                  <p:cNvSpPr/>
                  <p:nvPr/>
                </p:nvSpPr>
                <p:spPr>
                  <a:xfrm>
                    <a:off x="3227740" y="798863"/>
                    <a:ext cx="69341" cy="96683"/>
                  </a:xfrm>
                  <a:custGeom>
                    <a:avLst/>
                    <a:gdLst>
                      <a:gd name="connsiteX0" fmla="*/ 0 w 69341"/>
                      <a:gd name="connsiteY0" fmla="*/ 96393 h 96683"/>
                      <a:gd name="connsiteX1" fmla="*/ 53054 w 69341"/>
                      <a:gd name="connsiteY1" fmla="*/ 65723 h 96683"/>
                      <a:gd name="connsiteX2" fmla="*/ 69342 w 69341"/>
                      <a:gd name="connsiteY2" fmla="*/ 0 h 9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341" h="96683">
                        <a:moveTo>
                          <a:pt x="0" y="96393"/>
                        </a:moveTo>
                        <a:cubicBezTo>
                          <a:pt x="0" y="96393"/>
                          <a:pt x="34957" y="101822"/>
                          <a:pt x="53054" y="65723"/>
                        </a:cubicBezTo>
                        <a:cubicBezTo>
                          <a:pt x="59912" y="51911"/>
                          <a:pt x="59055" y="28099"/>
                          <a:pt x="69342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Полилиния: фигура 34">
                    <a:extLst>
                      <a:ext uri="{FF2B5EF4-FFF2-40B4-BE49-F238E27FC236}">
                        <a16:creationId xmlns:a16="http://schemas.microsoft.com/office/drawing/2014/main" id="{2C8F390A-F83B-A74E-CFAE-664B2F4483F9}"/>
                      </a:ext>
                    </a:extLst>
                  </p:cNvPr>
                  <p:cNvSpPr/>
                  <p:nvPr/>
                </p:nvSpPr>
                <p:spPr>
                  <a:xfrm>
                    <a:off x="3227740" y="920783"/>
                    <a:ext cx="65341" cy="187261"/>
                  </a:xfrm>
                  <a:custGeom>
                    <a:avLst/>
                    <a:gdLst>
                      <a:gd name="connsiteX0" fmla="*/ 0 w 65341"/>
                      <a:gd name="connsiteY0" fmla="*/ 0 h 187261"/>
                      <a:gd name="connsiteX1" fmla="*/ 60579 w 65341"/>
                      <a:gd name="connsiteY1" fmla="*/ 92488 h 187261"/>
                      <a:gd name="connsiteX2" fmla="*/ 65342 w 65341"/>
                      <a:gd name="connsiteY2" fmla="*/ 187262 h 187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41" h="187261">
                        <a:moveTo>
                          <a:pt x="0" y="0"/>
                        </a:moveTo>
                        <a:cubicBezTo>
                          <a:pt x="0" y="0"/>
                          <a:pt x="60579" y="9430"/>
                          <a:pt x="60579" y="92488"/>
                        </a:cubicBezTo>
                        <a:cubicBezTo>
                          <a:pt x="60579" y="133826"/>
                          <a:pt x="65342" y="187262"/>
                          <a:pt x="65342" y="187262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8" name="Рисунок 78">
                  <a:extLst>
                    <a:ext uri="{FF2B5EF4-FFF2-40B4-BE49-F238E27FC236}">
                      <a16:creationId xmlns:a16="http://schemas.microsoft.com/office/drawing/2014/main" id="{F7B3C5C2-342A-3B87-986D-351333656E8E}"/>
                    </a:ext>
                  </a:extLst>
                </p:cNvPr>
                <p:cNvGrpSpPr/>
                <p:nvPr/>
              </p:nvGrpSpPr>
              <p:grpSpPr>
                <a:xfrm>
                  <a:off x="3357280" y="751629"/>
                  <a:ext cx="218883" cy="356415"/>
                  <a:chOff x="3357280" y="751629"/>
                  <a:chExt cx="218883" cy="356415"/>
                </a:xfrm>
                <a:noFill/>
              </p:grpSpPr>
              <p:sp>
                <p:nvSpPr>
                  <p:cNvPr id="19" name="Полилиния: фигура 18">
                    <a:extLst>
                      <a:ext uri="{FF2B5EF4-FFF2-40B4-BE49-F238E27FC236}">
                        <a16:creationId xmlns:a16="http://schemas.microsoft.com/office/drawing/2014/main" id="{3C30EAF5-8EE6-1EE4-181E-0E952C7F4F3D}"/>
                      </a:ext>
                    </a:extLst>
                  </p:cNvPr>
                  <p:cNvSpPr/>
                  <p:nvPr/>
                </p:nvSpPr>
                <p:spPr>
                  <a:xfrm>
                    <a:off x="3407929" y="751629"/>
                    <a:ext cx="168234" cy="301252"/>
                  </a:xfrm>
                  <a:custGeom>
                    <a:avLst/>
                    <a:gdLst>
                      <a:gd name="connsiteX0" fmla="*/ 54698 w 168234"/>
                      <a:gd name="connsiteY0" fmla="*/ 85 h 301252"/>
                      <a:gd name="connsiteX1" fmla="*/ 143566 w 168234"/>
                      <a:gd name="connsiteY1" fmla="*/ 66475 h 301252"/>
                      <a:gd name="connsiteX2" fmla="*/ 155853 w 168234"/>
                      <a:gd name="connsiteY2" fmla="*/ 246497 h 301252"/>
                      <a:gd name="connsiteX3" fmla="*/ 16598 w 168234"/>
                      <a:gd name="connsiteY3" fmla="*/ 266595 h 301252"/>
                      <a:gd name="connsiteX4" fmla="*/ 33171 w 168234"/>
                      <a:gd name="connsiteY4" fmla="*/ 198967 h 301252"/>
                      <a:gd name="connsiteX5" fmla="*/ 18312 w 168234"/>
                      <a:gd name="connsiteY5" fmla="*/ 151342 h 301252"/>
                      <a:gd name="connsiteX6" fmla="*/ 31457 w 168234"/>
                      <a:gd name="connsiteY6" fmla="*/ 118195 h 301252"/>
                      <a:gd name="connsiteX7" fmla="*/ 405 w 168234"/>
                      <a:gd name="connsiteY7" fmla="*/ 50949 h 301252"/>
                      <a:gd name="connsiteX8" fmla="*/ 54793 w 168234"/>
                      <a:gd name="connsiteY8" fmla="*/ 85 h 30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234" h="301252">
                        <a:moveTo>
                          <a:pt x="54698" y="85"/>
                        </a:moveTo>
                        <a:cubicBezTo>
                          <a:pt x="54698" y="85"/>
                          <a:pt x="106609" y="-5153"/>
                          <a:pt x="143566" y="66475"/>
                        </a:cubicBezTo>
                        <a:cubicBezTo>
                          <a:pt x="169855" y="117529"/>
                          <a:pt x="176999" y="192014"/>
                          <a:pt x="155853" y="246497"/>
                        </a:cubicBezTo>
                        <a:cubicBezTo>
                          <a:pt x="128326" y="317268"/>
                          <a:pt x="33552" y="314410"/>
                          <a:pt x="16598" y="266595"/>
                        </a:cubicBezTo>
                        <a:cubicBezTo>
                          <a:pt x="1072" y="222780"/>
                          <a:pt x="33171" y="198967"/>
                          <a:pt x="33171" y="198967"/>
                        </a:cubicBezTo>
                        <a:cubicBezTo>
                          <a:pt x="33171" y="198967"/>
                          <a:pt x="16407" y="185632"/>
                          <a:pt x="18312" y="151342"/>
                        </a:cubicBezTo>
                        <a:cubicBezTo>
                          <a:pt x="19455" y="130483"/>
                          <a:pt x="31457" y="118195"/>
                          <a:pt x="31457" y="118195"/>
                        </a:cubicBezTo>
                        <a:cubicBezTo>
                          <a:pt x="31457" y="118195"/>
                          <a:pt x="-4167" y="88954"/>
                          <a:pt x="405" y="50949"/>
                        </a:cubicBezTo>
                        <a:cubicBezTo>
                          <a:pt x="3644" y="23993"/>
                          <a:pt x="18884" y="1228"/>
                          <a:pt x="54793" y="85"/>
                        </a:cubicBez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Полилиния: фигура 19">
                    <a:extLst>
                      <a:ext uri="{FF2B5EF4-FFF2-40B4-BE49-F238E27FC236}">
                        <a16:creationId xmlns:a16="http://schemas.microsoft.com/office/drawing/2014/main" id="{B66E883A-EEB9-9CBB-4A4C-31B36BF4AC2C}"/>
                      </a:ext>
                    </a:extLst>
                  </p:cNvPr>
                  <p:cNvSpPr/>
                  <p:nvPr/>
                </p:nvSpPr>
                <p:spPr>
                  <a:xfrm>
                    <a:off x="3357280" y="798863"/>
                    <a:ext cx="69341" cy="96683"/>
                  </a:xfrm>
                  <a:custGeom>
                    <a:avLst/>
                    <a:gdLst>
                      <a:gd name="connsiteX0" fmla="*/ 69342 w 69341"/>
                      <a:gd name="connsiteY0" fmla="*/ 96393 h 96683"/>
                      <a:gd name="connsiteX1" fmla="*/ 16288 w 69341"/>
                      <a:gd name="connsiteY1" fmla="*/ 65723 h 96683"/>
                      <a:gd name="connsiteX2" fmla="*/ 0 w 69341"/>
                      <a:gd name="connsiteY2" fmla="*/ 0 h 9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341" h="96683">
                        <a:moveTo>
                          <a:pt x="69342" y="96393"/>
                        </a:moveTo>
                        <a:cubicBezTo>
                          <a:pt x="69342" y="96393"/>
                          <a:pt x="34385" y="101822"/>
                          <a:pt x="16288" y="65723"/>
                        </a:cubicBezTo>
                        <a:cubicBezTo>
                          <a:pt x="9430" y="51911"/>
                          <a:pt x="10287" y="28099"/>
                          <a:pt x="0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Полилиния: фигура 27">
                    <a:extLst>
                      <a:ext uri="{FF2B5EF4-FFF2-40B4-BE49-F238E27FC236}">
                        <a16:creationId xmlns:a16="http://schemas.microsoft.com/office/drawing/2014/main" id="{8FFB6973-E1CD-577C-AB12-22C349D2C60E}"/>
                      </a:ext>
                    </a:extLst>
                  </p:cNvPr>
                  <p:cNvSpPr/>
                  <p:nvPr/>
                </p:nvSpPr>
                <p:spPr>
                  <a:xfrm>
                    <a:off x="3361281" y="920783"/>
                    <a:ext cx="65341" cy="187261"/>
                  </a:xfrm>
                  <a:custGeom>
                    <a:avLst/>
                    <a:gdLst>
                      <a:gd name="connsiteX0" fmla="*/ 65342 w 65341"/>
                      <a:gd name="connsiteY0" fmla="*/ 0 h 187261"/>
                      <a:gd name="connsiteX1" fmla="*/ 4763 w 65341"/>
                      <a:gd name="connsiteY1" fmla="*/ 92488 h 187261"/>
                      <a:gd name="connsiteX2" fmla="*/ 0 w 65341"/>
                      <a:gd name="connsiteY2" fmla="*/ 187262 h 187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41" h="187261">
                        <a:moveTo>
                          <a:pt x="65342" y="0"/>
                        </a:moveTo>
                        <a:cubicBezTo>
                          <a:pt x="65342" y="0"/>
                          <a:pt x="4763" y="9430"/>
                          <a:pt x="4763" y="92488"/>
                        </a:cubicBezTo>
                        <a:cubicBezTo>
                          <a:pt x="4763" y="133826"/>
                          <a:pt x="0" y="187262"/>
                          <a:pt x="0" y="187262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0D4BA6F5-7DEF-13B9-EE45-4AFB7087FC38}"/>
                </a:ext>
              </a:extLst>
            </p:cNvPr>
            <p:cNvSpPr/>
            <p:nvPr/>
          </p:nvSpPr>
          <p:spPr>
            <a:xfrm>
              <a:off x="3331931" y="3659535"/>
              <a:ext cx="90582" cy="87333"/>
            </a:xfrm>
            <a:custGeom>
              <a:avLst/>
              <a:gdLst>
                <a:gd name="connsiteX0" fmla="*/ 1092 w 90582"/>
                <a:gd name="connsiteY0" fmla="*/ 0 h 87333"/>
                <a:gd name="connsiteX1" fmla="*/ 87059 w 90582"/>
                <a:gd name="connsiteY1" fmla="*/ 0 h 87333"/>
                <a:gd name="connsiteX2" fmla="*/ 87122 w 90582"/>
                <a:gd name="connsiteY2" fmla="*/ 219 h 87333"/>
                <a:gd name="connsiteX3" fmla="*/ 78487 w 90582"/>
                <a:gd name="connsiteY3" fmla="*/ 27895 h 87333"/>
                <a:gd name="connsiteX4" fmla="*/ 88118 w 90582"/>
                <a:gd name="connsiteY4" fmla="*/ 67194 h 87333"/>
                <a:gd name="connsiteX5" fmla="*/ 7195 w 90582"/>
                <a:gd name="connsiteY5" fmla="*/ 55515 h 87333"/>
                <a:gd name="connsiteX6" fmla="*/ 428 w 90582"/>
                <a:gd name="connsiteY6" fmla="*/ 2461 h 8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582" h="87333">
                  <a:moveTo>
                    <a:pt x="1092" y="0"/>
                  </a:moveTo>
                  <a:lnTo>
                    <a:pt x="87059" y="0"/>
                  </a:lnTo>
                  <a:lnTo>
                    <a:pt x="87122" y="219"/>
                  </a:lnTo>
                  <a:cubicBezTo>
                    <a:pt x="88229" y="20146"/>
                    <a:pt x="78487" y="27895"/>
                    <a:pt x="78487" y="27895"/>
                  </a:cubicBezTo>
                  <a:cubicBezTo>
                    <a:pt x="78487" y="27895"/>
                    <a:pt x="97140" y="41733"/>
                    <a:pt x="88118" y="67194"/>
                  </a:cubicBezTo>
                  <a:cubicBezTo>
                    <a:pt x="78265" y="94980"/>
                    <a:pt x="23191" y="96641"/>
                    <a:pt x="7195" y="55515"/>
                  </a:cubicBezTo>
                  <a:cubicBezTo>
                    <a:pt x="1051" y="39685"/>
                    <a:pt x="-983" y="20948"/>
                    <a:pt x="428" y="2461"/>
                  </a:cubicBezTo>
                  <a:close/>
                </a:path>
              </a:pathLst>
            </a:custGeom>
            <a:solidFill>
              <a:srgbClr val="621244"/>
            </a:solidFill>
            <a:ln w="9525" cap="rnd">
              <a:solidFill>
                <a:srgbClr val="621244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335B2BCC-0699-201A-1C3E-5F72ECA9949D}"/>
                </a:ext>
              </a:extLst>
            </p:cNvPr>
            <p:cNvSpPr/>
            <p:nvPr/>
          </p:nvSpPr>
          <p:spPr>
            <a:xfrm>
              <a:off x="3530721" y="3659535"/>
              <a:ext cx="90582" cy="87333"/>
            </a:xfrm>
            <a:custGeom>
              <a:avLst/>
              <a:gdLst>
                <a:gd name="connsiteX0" fmla="*/ 3524 w 90582"/>
                <a:gd name="connsiteY0" fmla="*/ 0 h 87333"/>
                <a:gd name="connsiteX1" fmla="*/ 89491 w 90582"/>
                <a:gd name="connsiteY1" fmla="*/ 0 h 87333"/>
                <a:gd name="connsiteX2" fmla="*/ 90155 w 90582"/>
                <a:gd name="connsiteY2" fmla="*/ 2461 h 87333"/>
                <a:gd name="connsiteX3" fmla="*/ 83388 w 90582"/>
                <a:gd name="connsiteY3" fmla="*/ 55515 h 87333"/>
                <a:gd name="connsiteX4" fmla="*/ 2465 w 90582"/>
                <a:gd name="connsiteY4" fmla="*/ 67194 h 87333"/>
                <a:gd name="connsiteX5" fmla="*/ 12096 w 90582"/>
                <a:gd name="connsiteY5" fmla="*/ 27895 h 87333"/>
                <a:gd name="connsiteX6" fmla="*/ 3461 w 90582"/>
                <a:gd name="connsiteY6" fmla="*/ 219 h 8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582" h="87333">
                  <a:moveTo>
                    <a:pt x="3524" y="0"/>
                  </a:moveTo>
                  <a:lnTo>
                    <a:pt x="89491" y="0"/>
                  </a:lnTo>
                  <a:lnTo>
                    <a:pt x="90155" y="2461"/>
                  </a:lnTo>
                  <a:cubicBezTo>
                    <a:pt x="91566" y="20948"/>
                    <a:pt x="89532" y="39685"/>
                    <a:pt x="83388" y="55515"/>
                  </a:cubicBezTo>
                  <a:cubicBezTo>
                    <a:pt x="67392" y="96641"/>
                    <a:pt x="12318" y="94980"/>
                    <a:pt x="2465" y="67194"/>
                  </a:cubicBezTo>
                  <a:cubicBezTo>
                    <a:pt x="-6557" y="41733"/>
                    <a:pt x="12096" y="27895"/>
                    <a:pt x="12096" y="27895"/>
                  </a:cubicBezTo>
                  <a:cubicBezTo>
                    <a:pt x="12096" y="27895"/>
                    <a:pt x="2354" y="20146"/>
                    <a:pt x="3461" y="219"/>
                  </a:cubicBezTo>
                  <a:close/>
                </a:path>
              </a:pathLst>
            </a:custGeom>
            <a:solidFill>
              <a:srgbClr val="621244"/>
            </a:solidFill>
            <a:ln w="9525" cap="rnd">
              <a:solidFill>
                <a:srgbClr val="621244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3" name="Равнобедренный треугольник 72">
            <a:extLst>
              <a:ext uri="{FF2B5EF4-FFF2-40B4-BE49-F238E27FC236}">
                <a16:creationId xmlns:a16="http://schemas.microsoft.com/office/drawing/2014/main" id="{3CDB10EF-DD7D-A5AD-54FF-F01F9F841593}"/>
              </a:ext>
            </a:extLst>
          </p:cNvPr>
          <p:cNvSpPr/>
          <p:nvPr/>
        </p:nvSpPr>
        <p:spPr>
          <a:xfrm rot="7645119">
            <a:off x="3959335" y="4247861"/>
            <a:ext cx="195439" cy="146683"/>
          </a:xfrm>
          <a:prstGeom prst="triangle">
            <a:avLst/>
          </a:prstGeom>
          <a:solidFill>
            <a:srgbClr val="621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CC95CD3-ADEB-971D-757E-E74397534D54}"/>
              </a:ext>
            </a:extLst>
          </p:cNvPr>
          <p:cNvGrpSpPr/>
          <p:nvPr/>
        </p:nvGrpSpPr>
        <p:grpSpPr>
          <a:xfrm>
            <a:off x="3687907" y="3997906"/>
            <a:ext cx="382659" cy="382642"/>
            <a:chOff x="3847561" y="3867918"/>
            <a:chExt cx="382659" cy="382642"/>
          </a:xfrm>
        </p:grpSpPr>
        <p:grpSp>
          <p:nvGrpSpPr>
            <p:cNvPr id="75" name="Рисунок 78">
              <a:extLst>
                <a:ext uri="{FF2B5EF4-FFF2-40B4-BE49-F238E27FC236}">
                  <a16:creationId xmlns:a16="http://schemas.microsoft.com/office/drawing/2014/main" id="{EFEBD81B-A671-5CAF-182A-4DB7D9090F19}"/>
                </a:ext>
              </a:extLst>
            </p:cNvPr>
            <p:cNvGrpSpPr/>
            <p:nvPr/>
          </p:nvGrpSpPr>
          <p:grpSpPr>
            <a:xfrm>
              <a:off x="3847561" y="3867918"/>
              <a:ext cx="382659" cy="382642"/>
              <a:chOff x="2997982" y="581408"/>
              <a:chExt cx="658493" cy="658463"/>
            </a:xfrm>
          </p:grpSpPr>
          <p:grpSp>
            <p:nvGrpSpPr>
              <p:cNvPr id="79" name="Рисунок 78">
                <a:extLst>
                  <a:ext uri="{FF2B5EF4-FFF2-40B4-BE49-F238E27FC236}">
                    <a16:creationId xmlns:a16="http://schemas.microsoft.com/office/drawing/2014/main" id="{42DDE100-DA0C-4BC4-0690-A4380D983BDF}"/>
                  </a:ext>
                </a:extLst>
              </p:cNvPr>
              <p:cNvGrpSpPr/>
              <p:nvPr/>
            </p:nvGrpSpPr>
            <p:grpSpPr>
              <a:xfrm>
                <a:off x="2997982" y="581408"/>
                <a:ext cx="658493" cy="658463"/>
                <a:chOff x="2997982" y="581408"/>
                <a:chExt cx="658493" cy="658463"/>
              </a:xfrm>
            </p:grpSpPr>
            <p:sp>
              <p:nvSpPr>
                <p:cNvPr id="94" name="Полилиния: фигура 93">
                  <a:extLst>
                    <a:ext uri="{FF2B5EF4-FFF2-40B4-BE49-F238E27FC236}">
                      <a16:creationId xmlns:a16="http://schemas.microsoft.com/office/drawing/2014/main" id="{347B0323-21B2-6912-3F7D-FF791EC86168}"/>
                    </a:ext>
                  </a:extLst>
                </p:cNvPr>
                <p:cNvSpPr/>
                <p:nvPr/>
              </p:nvSpPr>
              <p:spPr>
                <a:xfrm>
                  <a:off x="3012190" y="595600"/>
                  <a:ext cx="629983" cy="629983"/>
                </a:xfrm>
                <a:custGeom>
                  <a:avLst/>
                  <a:gdLst>
                    <a:gd name="connsiteX0" fmla="*/ 314896 w 629983"/>
                    <a:gd name="connsiteY0" fmla="*/ 629984 h 629983"/>
                    <a:gd name="connsiteX1" fmla="*/ 380 w 629983"/>
                    <a:gd name="connsiteY1" fmla="*/ 330327 h 629983"/>
                    <a:gd name="connsiteX2" fmla="*/ 299656 w 629983"/>
                    <a:gd name="connsiteY2" fmla="*/ 381 h 629983"/>
                    <a:gd name="connsiteX3" fmla="*/ 315086 w 629983"/>
                    <a:gd name="connsiteY3" fmla="*/ 0 h 629983"/>
                    <a:gd name="connsiteX4" fmla="*/ 629602 w 629983"/>
                    <a:gd name="connsiteY4" fmla="*/ 299657 h 629983"/>
                    <a:gd name="connsiteX5" fmla="*/ 547973 w 629983"/>
                    <a:gd name="connsiteY5" fmla="*/ 526352 h 629983"/>
                    <a:gd name="connsiteX6" fmla="*/ 330326 w 629983"/>
                    <a:gd name="connsiteY6" fmla="*/ 629602 h 629983"/>
                    <a:gd name="connsiteX7" fmla="*/ 314896 w 629983"/>
                    <a:gd name="connsiteY7" fmla="*/ 629984 h 629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9983" h="629983">
                      <a:moveTo>
                        <a:pt x="314896" y="629984"/>
                      </a:moveTo>
                      <a:cubicBezTo>
                        <a:pt x="146684" y="629984"/>
                        <a:pt x="8572" y="498348"/>
                        <a:pt x="380" y="330327"/>
                      </a:cubicBezTo>
                      <a:cubicBezTo>
                        <a:pt x="-8097" y="156877"/>
                        <a:pt x="126205" y="8858"/>
                        <a:pt x="299656" y="381"/>
                      </a:cubicBezTo>
                      <a:cubicBezTo>
                        <a:pt x="304799" y="95"/>
                        <a:pt x="309943" y="0"/>
                        <a:pt x="315086" y="0"/>
                      </a:cubicBezTo>
                      <a:cubicBezTo>
                        <a:pt x="483298" y="0"/>
                        <a:pt x="621410" y="131636"/>
                        <a:pt x="629602" y="299657"/>
                      </a:cubicBezTo>
                      <a:cubicBezTo>
                        <a:pt x="633698" y="383286"/>
                        <a:pt x="604741" y="463868"/>
                        <a:pt x="547973" y="526352"/>
                      </a:cubicBezTo>
                      <a:cubicBezTo>
                        <a:pt x="491299" y="588836"/>
                        <a:pt x="413956" y="625507"/>
                        <a:pt x="330326" y="629602"/>
                      </a:cubicBezTo>
                      <a:cubicBezTo>
                        <a:pt x="325183" y="629888"/>
                        <a:pt x="320039" y="629984"/>
                        <a:pt x="314896" y="6299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Полилиния: фигура 94">
                  <a:extLst>
                    <a:ext uri="{FF2B5EF4-FFF2-40B4-BE49-F238E27FC236}">
                      <a16:creationId xmlns:a16="http://schemas.microsoft.com/office/drawing/2014/main" id="{074A0DCD-5D9E-F847-1979-BBEFD365EEE2}"/>
                    </a:ext>
                  </a:extLst>
                </p:cNvPr>
                <p:cNvSpPr/>
                <p:nvPr/>
              </p:nvSpPr>
              <p:spPr>
                <a:xfrm>
                  <a:off x="2997982" y="581408"/>
                  <a:ext cx="658493" cy="658463"/>
                </a:xfrm>
                <a:custGeom>
                  <a:avLst/>
                  <a:gdLst>
                    <a:gd name="connsiteX0" fmla="*/ 329294 w 658493"/>
                    <a:gd name="connsiteY0" fmla="*/ 28575 h 658463"/>
                    <a:gd name="connsiteX1" fmla="*/ 535987 w 658493"/>
                    <a:gd name="connsiteY1" fmla="*/ 111538 h 658463"/>
                    <a:gd name="connsiteX2" fmla="*/ 629522 w 658493"/>
                    <a:gd name="connsiteY2" fmla="*/ 314611 h 658463"/>
                    <a:gd name="connsiteX3" fmla="*/ 343868 w 658493"/>
                    <a:gd name="connsiteY3" fmla="*/ 629603 h 658463"/>
                    <a:gd name="connsiteX4" fmla="*/ 329199 w 658493"/>
                    <a:gd name="connsiteY4" fmla="*/ 629984 h 658463"/>
                    <a:gd name="connsiteX5" fmla="*/ 122507 w 658493"/>
                    <a:gd name="connsiteY5" fmla="*/ 547021 h 658463"/>
                    <a:gd name="connsiteX6" fmla="*/ 28971 w 658493"/>
                    <a:gd name="connsiteY6" fmla="*/ 343948 h 658463"/>
                    <a:gd name="connsiteX7" fmla="*/ 314626 w 658493"/>
                    <a:gd name="connsiteY7" fmla="*/ 28956 h 658463"/>
                    <a:gd name="connsiteX8" fmla="*/ 329294 w 658493"/>
                    <a:gd name="connsiteY8" fmla="*/ 28575 h 658463"/>
                    <a:gd name="connsiteX9" fmla="*/ 329294 w 658493"/>
                    <a:gd name="connsiteY9" fmla="*/ 28575 h 658463"/>
                    <a:gd name="connsiteX10" fmla="*/ 329294 w 658493"/>
                    <a:gd name="connsiteY10" fmla="*/ 0 h 658463"/>
                    <a:gd name="connsiteX11" fmla="*/ 313197 w 658493"/>
                    <a:gd name="connsiteY11" fmla="*/ 381 h 658463"/>
                    <a:gd name="connsiteX12" fmla="*/ 313197 w 658493"/>
                    <a:gd name="connsiteY12" fmla="*/ 381 h 658463"/>
                    <a:gd name="connsiteX13" fmla="*/ 396 w 658493"/>
                    <a:gd name="connsiteY13" fmla="*/ 345281 h 658463"/>
                    <a:gd name="connsiteX14" fmla="*/ 396 w 658493"/>
                    <a:gd name="connsiteY14" fmla="*/ 345281 h 658463"/>
                    <a:gd name="connsiteX15" fmla="*/ 329199 w 658493"/>
                    <a:gd name="connsiteY15" fmla="*/ 658463 h 658463"/>
                    <a:gd name="connsiteX16" fmla="*/ 345297 w 658493"/>
                    <a:gd name="connsiteY16" fmla="*/ 658082 h 658463"/>
                    <a:gd name="connsiteX17" fmla="*/ 345297 w 658493"/>
                    <a:gd name="connsiteY17" fmla="*/ 658082 h 658463"/>
                    <a:gd name="connsiteX18" fmla="*/ 658097 w 658493"/>
                    <a:gd name="connsiteY18" fmla="*/ 313182 h 658463"/>
                    <a:gd name="connsiteX19" fmla="*/ 658097 w 658493"/>
                    <a:gd name="connsiteY19" fmla="*/ 313182 h 658463"/>
                    <a:gd name="connsiteX20" fmla="*/ 329294 w 658493"/>
                    <a:gd name="connsiteY20" fmla="*/ 0 h 658463"/>
                    <a:gd name="connsiteX21" fmla="*/ 329294 w 658493"/>
                    <a:gd name="connsiteY21" fmla="*/ 0 h 65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58493" h="658463">
                      <a:moveTo>
                        <a:pt x="329294" y="28575"/>
                      </a:moveTo>
                      <a:cubicBezTo>
                        <a:pt x="406256" y="28575"/>
                        <a:pt x="479694" y="58007"/>
                        <a:pt x="535987" y="111538"/>
                      </a:cubicBezTo>
                      <a:cubicBezTo>
                        <a:pt x="592566" y="165164"/>
                        <a:pt x="625712" y="237363"/>
                        <a:pt x="629522" y="314611"/>
                      </a:cubicBezTo>
                      <a:cubicBezTo>
                        <a:pt x="637619" y="480250"/>
                        <a:pt x="509412" y="621506"/>
                        <a:pt x="343868" y="629603"/>
                      </a:cubicBezTo>
                      <a:cubicBezTo>
                        <a:pt x="339010" y="629793"/>
                        <a:pt x="334057" y="629984"/>
                        <a:pt x="329199" y="629984"/>
                      </a:cubicBezTo>
                      <a:cubicBezTo>
                        <a:pt x="252237" y="629984"/>
                        <a:pt x="178799" y="600551"/>
                        <a:pt x="122507" y="547021"/>
                      </a:cubicBezTo>
                      <a:cubicBezTo>
                        <a:pt x="65928" y="493395"/>
                        <a:pt x="32781" y="421196"/>
                        <a:pt x="28971" y="343948"/>
                      </a:cubicBezTo>
                      <a:cubicBezTo>
                        <a:pt x="20875" y="178308"/>
                        <a:pt x="149081" y="37052"/>
                        <a:pt x="314626" y="28956"/>
                      </a:cubicBezTo>
                      <a:cubicBezTo>
                        <a:pt x="319484" y="28766"/>
                        <a:pt x="324437" y="28575"/>
                        <a:pt x="329294" y="28575"/>
                      </a:cubicBezTo>
                      <a:lnTo>
                        <a:pt x="329294" y="28575"/>
                      </a:lnTo>
                      <a:moveTo>
                        <a:pt x="329294" y="0"/>
                      </a:moveTo>
                      <a:cubicBezTo>
                        <a:pt x="323960" y="0"/>
                        <a:pt x="318626" y="95"/>
                        <a:pt x="313197" y="381"/>
                      </a:cubicBezTo>
                      <a:lnTo>
                        <a:pt x="313197" y="381"/>
                      </a:lnTo>
                      <a:cubicBezTo>
                        <a:pt x="132317" y="9239"/>
                        <a:pt x="-8462" y="164402"/>
                        <a:pt x="396" y="345281"/>
                      </a:cubicBezTo>
                      <a:lnTo>
                        <a:pt x="396" y="345281"/>
                      </a:lnTo>
                      <a:cubicBezTo>
                        <a:pt x="8969" y="520732"/>
                        <a:pt x="155273" y="658463"/>
                        <a:pt x="329199" y="658463"/>
                      </a:cubicBezTo>
                      <a:cubicBezTo>
                        <a:pt x="334533" y="658463"/>
                        <a:pt x="339867" y="658368"/>
                        <a:pt x="345297" y="658082"/>
                      </a:cubicBezTo>
                      <a:lnTo>
                        <a:pt x="345297" y="658082"/>
                      </a:lnTo>
                      <a:cubicBezTo>
                        <a:pt x="526176" y="649224"/>
                        <a:pt x="666956" y="494062"/>
                        <a:pt x="658097" y="313182"/>
                      </a:cubicBezTo>
                      <a:lnTo>
                        <a:pt x="658097" y="313182"/>
                      </a:lnTo>
                      <a:cubicBezTo>
                        <a:pt x="649525" y="137732"/>
                        <a:pt x="503126" y="0"/>
                        <a:pt x="329294" y="0"/>
                      </a:cubicBezTo>
                      <a:lnTo>
                        <a:pt x="329294" y="0"/>
                      </a:lnTo>
                      <a:close/>
                    </a:path>
                  </a:pathLst>
                </a:custGeom>
                <a:solidFill>
                  <a:srgbClr val="62124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0" name="Рисунок 78">
                <a:extLst>
                  <a:ext uri="{FF2B5EF4-FFF2-40B4-BE49-F238E27FC236}">
                    <a16:creationId xmlns:a16="http://schemas.microsoft.com/office/drawing/2014/main" id="{84AC691A-5A90-925A-8B3E-2A70FED74C08}"/>
                  </a:ext>
                </a:extLst>
              </p:cNvPr>
              <p:cNvGrpSpPr/>
              <p:nvPr/>
            </p:nvGrpSpPr>
            <p:grpSpPr>
              <a:xfrm>
                <a:off x="3078199" y="751629"/>
                <a:ext cx="497964" cy="356415"/>
                <a:chOff x="3078199" y="751629"/>
                <a:chExt cx="497964" cy="356415"/>
              </a:xfrm>
              <a:noFill/>
            </p:grpSpPr>
            <p:grpSp>
              <p:nvGrpSpPr>
                <p:cNvPr id="86" name="Рисунок 78">
                  <a:extLst>
                    <a:ext uri="{FF2B5EF4-FFF2-40B4-BE49-F238E27FC236}">
                      <a16:creationId xmlns:a16="http://schemas.microsoft.com/office/drawing/2014/main" id="{DEB1E68C-6400-FF4A-BDC4-D678D1E1E6BC}"/>
                    </a:ext>
                  </a:extLst>
                </p:cNvPr>
                <p:cNvGrpSpPr/>
                <p:nvPr/>
              </p:nvGrpSpPr>
              <p:grpSpPr>
                <a:xfrm>
                  <a:off x="3078199" y="751629"/>
                  <a:ext cx="218882" cy="356415"/>
                  <a:chOff x="3078199" y="751629"/>
                  <a:chExt cx="218882" cy="356415"/>
                </a:xfrm>
                <a:noFill/>
              </p:grpSpPr>
              <p:sp>
                <p:nvSpPr>
                  <p:cNvPr id="91" name="Полилиния: фигура 90">
                    <a:extLst>
                      <a:ext uri="{FF2B5EF4-FFF2-40B4-BE49-F238E27FC236}">
                        <a16:creationId xmlns:a16="http://schemas.microsoft.com/office/drawing/2014/main" id="{908F4D01-88AF-4004-F10F-AE22B30C05AB}"/>
                      </a:ext>
                    </a:extLst>
                  </p:cNvPr>
                  <p:cNvSpPr/>
                  <p:nvPr/>
                </p:nvSpPr>
                <p:spPr>
                  <a:xfrm>
                    <a:off x="3078199" y="751629"/>
                    <a:ext cx="168234" cy="301252"/>
                  </a:xfrm>
                  <a:custGeom>
                    <a:avLst/>
                    <a:gdLst>
                      <a:gd name="connsiteX0" fmla="*/ 113536 w 168234"/>
                      <a:gd name="connsiteY0" fmla="*/ 85 h 301252"/>
                      <a:gd name="connsiteX1" fmla="*/ 24668 w 168234"/>
                      <a:gd name="connsiteY1" fmla="*/ 66475 h 301252"/>
                      <a:gd name="connsiteX2" fmla="*/ 12381 w 168234"/>
                      <a:gd name="connsiteY2" fmla="*/ 246497 h 301252"/>
                      <a:gd name="connsiteX3" fmla="*/ 151636 w 168234"/>
                      <a:gd name="connsiteY3" fmla="*/ 266595 h 301252"/>
                      <a:gd name="connsiteX4" fmla="*/ 135063 w 168234"/>
                      <a:gd name="connsiteY4" fmla="*/ 198967 h 301252"/>
                      <a:gd name="connsiteX5" fmla="*/ 149922 w 168234"/>
                      <a:gd name="connsiteY5" fmla="*/ 151342 h 301252"/>
                      <a:gd name="connsiteX6" fmla="*/ 136777 w 168234"/>
                      <a:gd name="connsiteY6" fmla="*/ 118195 h 301252"/>
                      <a:gd name="connsiteX7" fmla="*/ 167829 w 168234"/>
                      <a:gd name="connsiteY7" fmla="*/ 50949 h 301252"/>
                      <a:gd name="connsiteX8" fmla="*/ 113441 w 168234"/>
                      <a:gd name="connsiteY8" fmla="*/ 85 h 30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234" h="301252">
                        <a:moveTo>
                          <a:pt x="113536" y="85"/>
                        </a:moveTo>
                        <a:cubicBezTo>
                          <a:pt x="113536" y="85"/>
                          <a:pt x="61625" y="-5153"/>
                          <a:pt x="24668" y="66475"/>
                        </a:cubicBezTo>
                        <a:cubicBezTo>
                          <a:pt x="-1621" y="117529"/>
                          <a:pt x="-8765" y="192014"/>
                          <a:pt x="12381" y="246497"/>
                        </a:cubicBezTo>
                        <a:cubicBezTo>
                          <a:pt x="39908" y="317268"/>
                          <a:pt x="134682" y="314410"/>
                          <a:pt x="151636" y="266595"/>
                        </a:cubicBezTo>
                        <a:cubicBezTo>
                          <a:pt x="167162" y="222780"/>
                          <a:pt x="135063" y="198967"/>
                          <a:pt x="135063" y="198967"/>
                        </a:cubicBezTo>
                        <a:cubicBezTo>
                          <a:pt x="135063" y="198967"/>
                          <a:pt x="151827" y="185632"/>
                          <a:pt x="149922" y="151342"/>
                        </a:cubicBezTo>
                        <a:cubicBezTo>
                          <a:pt x="148779" y="130483"/>
                          <a:pt x="136777" y="118195"/>
                          <a:pt x="136777" y="118195"/>
                        </a:cubicBezTo>
                        <a:cubicBezTo>
                          <a:pt x="136777" y="118195"/>
                          <a:pt x="172401" y="88954"/>
                          <a:pt x="167829" y="50949"/>
                        </a:cubicBezTo>
                        <a:cubicBezTo>
                          <a:pt x="164590" y="23993"/>
                          <a:pt x="149350" y="1228"/>
                          <a:pt x="113441" y="85"/>
                        </a:cubicBez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Полилиния: фигура 91">
                    <a:extLst>
                      <a:ext uri="{FF2B5EF4-FFF2-40B4-BE49-F238E27FC236}">
                        <a16:creationId xmlns:a16="http://schemas.microsoft.com/office/drawing/2014/main" id="{7417AFC4-9790-0C24-3AC0-5C613A49A9B4}"/>
                      </a:ext>
                    </a:extLst>
                  </p:cNvPr>
                  <p:cNvSpPr/>
                  <p:nvPr/>
                </p:nvSpPr>
                <p:spPr>
                  <a:xfrm>
                    <a:off x="3227740" y="798863"/>
                    <a:ext cx="69341" cy="96683"/>
                  </a:xfrm>
                  <a:custGeom>
                    <a:avLst/>
                    <a:gdLst>
                      <a:gd name="connsiteX0" fmla="*/ 0 w 69341"/>
                      <a:gd name="connsiteY0" fmla="*/ 96393 h 96683"/>
                      <a:gd name="connsiteX1" fmla="*/ 53054 w 69341"/>
                      <a:gd name="connsiteY1" fmla="*/ 65723 h 96683"/>
                      <a:gd name="connsiteX2" fmla="*/ 69342 w 69341"/>
                      <a:gd name="connsiteY2" fmla="*/ 0 h 9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341" h="96683">
                        <a:moveTo>
                          <a:pt x="0" y="96393"/>
                        </a:moveTo>
                        <a:cubicBezTo>
                          <a:pt x="0" y="96393"/>
                          <a:pt x="34957" y="101822"/>
                          <a:pt x="53054" y="65723"/>
                        </a:cubicBezTo>
                        <a:cubicBezTo>
                          <a:pt x="59912" y="51911"/>
                          <a:pt x="59055" y="28099"/>
                          <a:pt x="69342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Полилиния: фигура 92">
                    <a:extLst>
                      <a:ext uri="{FF2B5EF4-FFF2-40B4-BE49-F238E27FC236}">
                        <a16:creationId xmlns:a16="http://schemas.microsoft.com/office/drawing/2014/main" id="{32B78CE5-3F34-193B-7974-B3E9D7B65605}"/>
                      </a:ext>
                    </a:extLst>
                  </p:cNvPr>
                  <p:cNvSpPr/>
                  <p:nvPr/>
                </p:nvSpPr>
                <p:spPr>
                  <a:xfrm>
                    <a:off x="3227740" y="920783"/>
                    <a:ext cx="65341" cy="187261"/>
                  </a:xfrm>
                  <a:custGeom>
                    <a:avLst/>
                    <a:gdLst>
                      <a:gd name="connsiteX0" fmla="*/ 0 w 65341"/>
                      <a:gd name="connsiteY0" fmla="*/ 0 h 187261"/>
                      <a:gd name="connsiteX1" fmla="*/ 60579 w 65341"/>
                      <a:gd name="connsiteY1" fmla="*/ 92488 h 187261"/>
                      <a:gd name="connsiteX2" fmla="*/ 65342 w 65341"/>
                      <a:gd name="connsiteY2" fmla="*/ 187262 h 187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41" h="187261">
                        <a:moveTo>
                          <a:pt x="0" y="0"/>
                        </a:moveTo>
                        <a:cubicBezTo>
                          <a:pt x="0" y="0"/>
                          <a:pt x="60579" y="9430"/>
                          <a:pt x="60579" y="92488"/>
                        </a:cubicBezTo>
                        <a:cubicBezTo>
                          <a:pt x="60579" y="133826"/>
                          <a:pt x="65342" y="187262"/>
                          <a:pt x="65342" y="187262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7" name="Рисунок 78">
                  <a:extLst>
                    <a:ext uri="{FF2B5EF4-FFF2-40B4-BE49-F238E27FC236}">
                      <a16:creationId xmlns:a16="http://schemas.microsoft.com/office/drawing/2014/main" id="{D4C0BE91-B253-8135-944D-3AC281C11EC7}"/>
                    </a:ext>
                  </a:extLst>
                </p:cNvPr>
                <p:cNvGrpSpPr/>
                <p:nvPr/>
              </p:nvGrpSpPr>
              <p:grpSpPr>
                <a:xfrm>
                  <a:off x="3357280" y="751629"/>
                  <a:ext cx="218883" cy="356415"/>
                  <a:chOff x="3357280" y="751629"/>
                  <a:chExt cx="218883" cy="356415"/>
                </a:xfrm>
                <a:noFill/>
              </p:grpSpPr>
              <p:sp>
                <p:nvSpPr>
                  <p:cNvPr id="88" name="Полилиния: фигура 87">
                    <a:extLst>
                      <a:ext uri="{FF2B5EF4-FFF2-40B4-BE49-F238E27FC236}">
                        <a16:creationId xmlns:a16="http://schemas.microsoft.com/office/drawing/2014/main" id="{10B1911C-2BCF-E100-40A7-D77AB945928B}"/>
                      </a:ext>
                    </a:extLst>
                  </p:cNvPr>
                  <p:cNvSpPr/>
                  <p:nvPr/>
                </p:nvSpPr>
                <p:spPr>
                  <a:xfrm>
                    <a:off x="3407929" y="751629"/>
                    <a:ext cx="168234" cy="301252"/>
                  </a:xfrm>
                  <a:custGeom>
                    <a:avLst/>
                    <a:gdLst>
                      <a:gd name="connsiteX0" fmla="*/ 54698 w 168234"/>
                      <a:gd name="connsiteY0" fmla="*/ 85 h 301252"/>
                      <a:gd name="connsiteX1" fmla="*/ 143566 w 168234"/>
                      <a:gd name="connsiteY1" fmla="*/ 66475 h 301252"/>
                      <a:gd name="connsiteX2" fmla="*/ 155853 w 168234"/>
                      <a:gd name="connsiteY2" fmla="*/ 246497 h 301252"/>
                      <a:gd name="connsiteX3" fmla="*/ 16598 w 168234"/>
                      <a:gd name="connsiteY3" fmla="*/ 266595 h 301252"/>
                      <a:gd name="connsiteX4" fmla="*/ 33171 w 168234"/>
                      <a:gd name="connsiteY4" fmla="*/ 198967 h 301252"/>
                      <a:gd name="connsiteX5" fmla="*/ 18312 w 168234"/>
                      <a:gd name="connsiteY5" fmla="*/ 151342 h 301252"/>
                      <a:gd name="connsiteX6" fmla="*/ 31457 w 168234"/>
                      <a:gd name="connsiteY6" fmla="*/ 118195 h 301252"/>
                      <a:gd name="connsiteX7" fmla="*/ 405 w 168234"/>
                      <a:gd name="connsiteY7" fmla="*/ 50949 h 301252"/>
                      <a:gd name="connsiteX8" fmla="*/ 54793 w 168234"/>
                      <a:gd name="connsiteY8" fmla="*/ 85 h 30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234" h="301252">
                        <a:moveTo>
                          <a:pt x="54698" y="85"/>
                        </a:moveTo>
                        <a:cubicBezTo>
                          <a:pt x="54698" y="85"/>
                          <a:pt x="106609" y="-5153"/>
                          <a:pt x="143566" y="66475"/>
                        </a:cubicBezTo>
                        <a:cubicBezTo>
                          <a:pt x="169855" y="117529"/>
                          <a:pt x="176999" y="192014"/>
                          <a:pt x="155853" y="246497"/>
                        </a:cubicBezTo>
                        <a:cubicBezTo>
                          <a:pt x="128326" y="317268"/>
                          <a:pt x="33552" y="314410"/>
                          <a:pt x="16598" y="266595"/>
                        </a:cubicBezTo>
                        <a:cubicBezTo>
                          <a:pt x="1072" y="222780"/>
                          <a:pt x="33171" y="198967"/>
                          <a:pt x="33171" y="198967"/>
                        </a:cubicBezTo>
                        <a:cubicBezTo>
                          <a:pt x="33171" y="198967"/>
                          <a:pt x="16407" y="185632"/>
                          <a:pt x="18312" y="151342"/>
                        </a:cubicBezTo>
                        <a:cubicBezTo>
                          <a:pt x="19455" y="130483"/>
                          <a:pt x="31457" y="118195"/>
                          <a:pt x="31457" y="118195"/>
                        </a:cubicBezTo>
                        <a:cubicBezTo>
                          <a:pt x="31457" y="118195"/>
                          <a:pt x="-4167" y="88954"/>
                          <a:pt x="405" y="50949"/>
                        </a:cubicBezTo>
                        <a:cubicBezTo>
                          <a:pt x="3644" y="23993"/>
                          <a:pt x="18884" y="1228"/>
                          <a:pt x="54793" y="85"/>
                        </a:cubicBez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Полилиния: фигура 88">
                    <a:extLst>
                      <a:ext uri="{FF2B5EF4-FFF2-40B4-BE49-F238E27FC236}">
                        <a16:creationId xmlns:a16="http://schemas.microsoft.com/office/drawing/2014/main" id="{6903EA09-09CD-8101-6AB5-E28B416FCA0B}"/>
                      </a:ext>
                    </a:extLst>
                  </p:cNvPr>
                  <p:cNvSpPr/>
                  <p:nvPr/>
                </p:nvSpPr>
                <p:spPr>
                  <a:xfrm>
                    <a:off x="3357280" y="798863"/>
                    <a:ext cx="69341" cy="96683"/>
                  </a:xfrm>
                  <a:custGeom>
                    <a:avLst/>
                    <a:gdLst>
                      <a:gd name="connsiteX0" fmla="*/ 69342 w 69341"/>
                      <a:gd name="connsiteY0" fmla="*/ 96393 h 96683"/>
                      <a:gd name="connsiteX1" fmla="*/ 16288 w 69341"/>
                      <a:gd name="connsiteY1" fmla="*/ 65723 h 96683"/>
                      <a:gd name="connsiteX2" fmla="*/ 0 w 69341"/>
                      <a:gd name="connsiteY2" fmla="*/ 0 h 9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341" h="96683">
                        <a:moveTo>
                          <a:pt x="69342" y="96393"/>
                        </a:moveTo>
                        <a:cubicBezTo>
                          <a:pt x="69342" y="96393"/>
                          <a:pt x="34385" y="101822"/>
                          <a:pt x="16288" y="65723"/>
                        </a:cubicBezTo>
                        <a:cubicBezTo>
                          <a:pt x="9430" y="51911"/>
                          <a:pt x="10287" y="28099"/>
                          <a:pt x="0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Полилиния: фигура 89">
                    <a:extLst>
                      <a:ext uri="{FF2B5EF4-FFF2-40B4-BE49-F238E27FC236}">
                        <a16:creationId xmlns:a16="http://schemas.microsoft.com/office/drawing/2014/main" id="{804D3930-C528-3492-905D-124E2143B8F3}"/>
                      </a:ext>
                    </a:extLst>
                  </p:cNvPr>
                  <p:cNvSpPr/>
                  <p:nvPr/>
                </p:nvSpPr>
                <p:spPr>
                  <a:xfrm>
                    <a:off x="3361281" y="920783"/>
                    <a:ext cx="65341" cy="187261"/>
                  </a:xfrm>
                  <a:custGeom>
                    <a:avLst/>
                    <a:gdLst>
                      <a:gd name="connsiteX0" fmla="*/ 65342 w 65341"/>
                      <a:gd name="connsiteY0" fmla="*/ 0 h 187261"/>
                      <a:gd name="connsiteX1" fmla="*/ 4763 w 65341"/>
                      <a:gd name="connsiteY1" fmla="*/ 92488 h 187261"/>
                      <a:gd name="connsiteX2" fmla="*/ 0 w 65341"/>
                      <a:gd name="connsiteY2" fmla="*/ 187262 h 187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41" h="187261">
                        <a:moveTo>
                          <a:pt x="65342" y="0"/>
                        </a:moveTo>
                        <a:cubicBezTo>
                          <a:pt x="65342" y="0"/>
                          <a:pt x="4763" y="9430"/>
                          <a:pt x="4763" y="92488"/>
                        </a:cubicBezTo>
                        <a:cubicBezTo>
                          <a:pt x="4763" y="133826"/>
                          <a:pt x="0" y="187262"/>
                          <a:pt x="0" y="187262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D0C1E9B3-61DB-EA22-7445-DC1248899769}"/>
                </a:ext>
              </a:extLst>
            </p:cNvPr>
            <p:cNvSpPr/>
            <p:nvPr/>
          </p:nvSpPr>
          <p:spPr>
            <a:xfrm>
              <a:off x="3901295" y="4075160"/>
              <a:ext cx="87228" cy="61933"/>
            </a:xfrm>
            <a:custGeom>
              <a:avLst/>
              <a:gdLst>
                <a:gd name="connsiteX0" fmla="*/ 0 w 87228"/>
                <a:gd name="connsiteY0" fmla="*/ 0 h 61933"/>
                <a:gd name="connsiteX1" fmla="*/ 76988 w 87228"/>
                <a:gd name="connsiteY1" fmla="*/ 0 h 61933"/>
                <a:gd name="connsiteX2" fmla="*/ 75133 w 87228"/>
                <a:gd name="connsiteY2" fmla="*/ 2495 h 61933"/>
                <a:gd name="connsiteX3" fmla="*/ 84764 w 87228"/>
                <a:gd name="connsiteY3" fmla="*/ 41794 h 61933"/>
                <a:gd name="connsiteX4" fmla="*/ 3841 w 87228"/>
                <a:gd name="connsiteY4" fmla="*/ 30115 h 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28" h="61933">
                  <a:moveTo>
                    <a:pt x="0" y="0"/>
                  </a:moveTo>
                  <a:lnTo>
                    <a:pt x="76988" y="0"/>
                  </a:lnTo>
                  <a:lnTo>
                    <a:pt x="75133" y="2495"/>
                  </a:lnTo>
                  <a:cubicBezTo>
                    <a:pt x="75133" y="2495"/>
                    <a:pt x="93786" y="16333"/>
                    <a:pt x="84764" y="41794"/>
                  </a:cubicBezTo>
                  <a:cubicBezTo>
                    <a:pt x="74911" y="69580"/>
                    <a:pt x="19837" y="71241"/>
                    <a:pt x="3841" y="30115"/>
                  </a:cubicBezTo>
                  <a:close/>
                </a:path>
              </a:pathLst>
            </a:custGeom>
            <a:solidFill>
              <a:srgbClr val="621244"/>
            </a:solidFill>
            <a:ln w="9525" cap="rnd">
              <a:solidFill>
                <a:srgbClr val="621244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Полилиния: фигура 76">
              <a:extLst>
                <a:ext uri="{FF2B5EF4-FFF2-40B4-BE49-F238E27FC236}">
                  <a16:creationId xmlns:a16="http://schemas.microsoft.com/office/drawing/2014/main" id="{FB19E282-C343-EF25-6F06-6C46ABFD7F2D}"/>
                </a:ext>
              </a:extLst>
            </p:cNvPr>
            <p:cNvSpPr/>
            <p:nvPr/>
          </p:nvSpPr>
          <p:spPr>
            <a:xfrm>
              <a:off x="4096731" y="4075160"/>
              <a:ext cx="87229" cy="61933"/>
            </a:xfrm>
            <a:custGeom>
              <a:avLst/>
              <a:gdLst>
                <a:gd name="connsiteX0" fmla="*/ 10241 w 87229"/>
                <a:gd name="connsiteY0" fmla="*/ 0 h 61933"/>
                <a:gd name="connsiteX1" fmla="*/ 87229 w 87229"/>
                <a:gd name="connsiteY1" fmla="*/ 0 h 61933"/>
                <a:gd name="connsiteX2" fmla="*/ 83388 w 87229"/>
                <a:gd name="connsiteY2" fmla="*/ 30115 h 61933"/>
                <a:gd name="connsiteX3" fmla="*/ 2465 w 87229"/>
                <a:gd name="connsiteY3" fmla="*/ 41794 h 61933"/>
                <a:gd name="connsiteX4" fmla="*/ 12096 w 87229"/>
                <a:gd name="connsiteY4" fmla="*/ 2495 h 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29" h="61933">
                  <a:moveTo>
                    <a:pt x="10241" y="0"/>
                  </a:moveTo>
                  <a:lnTo>
                    <a:pt x="87229" y="0"/>
                  </a:lnTo>
                  <a:lnTo>
                    <a:pt x="83388" y="30115"/>
                  </a:lnTo>
                  <a:cubicBezTo>
                    <a:pt x="67392" y="71241"/>
                    <a:pt x="12318" y="69580"/>
                    <a:pt x="2465" y="41794"/>
                  </a:cubicBezTo>
                  <a:cubicBezTo>
                    <a:pt x="-6557" y="16333"/>
                    <a:pt x="12096" y="2495"/>
                    <a:pt x="12096" y="2495"/>
                  </a:cubicBezTo>
                  <a:close/>
                </a:path>
              </a:pathLst>
            </a:custGeom>
            <a:solidFill>
              <a:srgbClr val="621244"/>
            </a:solidFill>
            <a:ln w="9525" cap="rnd">
              <a:solidFill>
                <a:srgbClr val="621244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Равнобедренный треугольник 95">
            <a:extLst>
              <a:ext uri="{FF2B5EF4-FFF2-40B4-BE49-F238E27FC236}">
                <a16:creationId xmlns:a16="http://schemas.microsoft.com/office/drawing/2014/main" id="{A17AA7FA-E74B-4C4F-F749-24F2BD5B368A}"/>
              </a:ext>
            </a:extLst>
          </p:cNvPr>
          <p:cNvSpPr/>
          <p:nvPr/>
        </p:nvSpPr>
        <p:spPr>
          <a:xfrm rot="7645119">
            <a:off x="4487066" y="4635303"/>
            <a:ext cx="195439" cy="146683"/>
          </a:xfrm>
          <a:prstGeom prst="triangle">
            <a:avLst/>
          </a:prstGeom>
          <a:solidFill>
            <a:srgbClr val="621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B79CB41E-8EE2-1C3D-2332-73DD9E4C75C9}"/>
              </a:ext>
            </a:extLst>
          </p:cNvPr>
          <p:cNvGrpSpPr/>
          <p:nvPr/>
        </p:nvGrpSpPr>
        <p:grpSpPr>
          <a:xfrm>
            <a:off x="4209773" y="4383970"/>
            <a:ext cx="382659" cy="382642"/>
            <a:chOff x="4369427" y="4260332"/>
            <a:chExt cx="382659" cy="382642"/>
          </a:xfrm>
        </p:grpSpPr>
        <p:grpSp>
          <p:nvGrpSpPr>
            <p:cNvPr id="98" name="Рисунок 78">
              <a:extLst>
                <a:ext uri="{FF2B5EF4-FFF2-40B4-BE49-F238E27FC236}">
                  <a16:creationId xmlns:a16="http://schemas.microsoft.com/office/drawing/2014/main" id="{81818605-1968-B389-0C41-5BF102B95B1E}"/>
                </a:ext>
              </a:extLst>
            </p:cNvPr>
            <p:cNvGrpSpPr/>
            <p:nvPr/>
          </p:nvGrpSpPr>
          <p:grpSpPr>
            <a:xfrm>
              <a:off x="4369427" y="4260332"/>
              <a:ext cx="382659" cy="382642"/>
              <a:chOff x="2997982" y="581408"/>
              <a:chExt cx="658493" cy="658463"/>
            </a:xfrm>
          </p:grpSpPr>
          <p:grpSp>
            <p:nvGrpSpPr>
              <p:cNvPr id="101" name="Рисунок 78">
                <a:extLst>
                  <a:ext uri="{FF2B5EF4-FFF2-40B4-BE49-F238E27FC236}">
                    <a16:creationId xmlns:a16="http://schemas.microsoft.com/office/drawing/2014/main" id="{E074D004-209B-9CD3-0A1B-5C467F28F6B5}"/>
                  </a:ext>
                </a:extLst>
              </p:cNvPr>
              <p:cNvGrpSpPr/>
              <p:nvPr/>
            </p:nvGrpSpPr>
            <p:grpSpPr>
              <a:xfrm>
                <a:off x="2997982" y="581408"/>
                <a:ext cx="658493" cy="658463"/>
                <a:chOff x="2997982" y="581408"/>
                <a:chExt cx="658493" cy="658463"/>
              </a:xfrm>
            </p:grpSpPr>
            <p:sp>
              <p:nvSpPr>
                <p:cNvPr id="111" name="Полилиния: фигура 110">
                  <a:extLst>
                    <a:ext uri="{FF2B5EF4-FFF2-40B4-BE49-F238E27FC236}">
                      <a16:creationId xmlns:a16="http://schemas.microsoft.com/office/drawing/2014/main" id="{C78513DD-43A4-3233-369D-E8AE118395D3}"/>
                    </a:ext>
                  </a:extLst>
                </p:cNvPr>
                <p:cNvSpPr/>
                <p:nvPr/>
              </p:nvSpPr>
              <p:spPr>
                <a:xfrm>
                  <a:off x="3012190" y="595600"/>
                  <a:ext cx="629983" cy="629983"/>
                </a:xfrm>
                <a:custGeom>
                  <a:avLst/>
                  <a:gdLst>
                    <a:gd name="connsiteX0" fmla="*/ 314896 w 629983"/>
                    <a:gd name="connsiteY0" fmla="*/ 629984 h 629983"/>
                    <a:gd name="connsiteX1" fmla="*/ 380 w 629983"/>
                    <a:gd name="connsiteY1" fmla="*/ 330327 h 629983"/>
                    <a:gd name="connsiteX2" fmla="*/ 299656 w 629983"/>
                    <a:gd name="connsiteY2" fmla="*/ 381 h 629983"/>
                    <a:gd name="connsiteX3" fmla="*/ 315086 w 629983"/>
                    <a:gd name="connsiteY3" fmla="*/ 0 h 629983"/>
                    <a:gd name="connsiteX4" fmla="*/ 629602 w 629983"/>
                    <a:gd name="connsiteY4" fmla="*/ 299657 h 629983"/>
                    <a:gd name="connsiteX5" fmla="*/ 547973 w 629983"/>
                    <a:gd name="connsiteY5" fmla="*/ 526352 h 629983"/>
                    <a:gd name="connsiteX6" fmla="*/ 330326 w 629983"/>
                    <a:gd name="connsiteY6" fmla="*/ 629602 h 629983"/>
                    <a:gd name="connsiteX7" fmla="*/ 314896 w 629983"/>
                    <a:gd name="connsiteY7" fmla="*/ 629984 h 629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9983" h="629983">
                      <a:moveTo>
                        <a:pt x="314896" y="629984"/>
                      </a:moveTo>
                      <a:cubicBezTo>
                        <a:pt x="146684" y="629984"/>
                        <a:pt x="8572" y="498348"/>
                        <a:pt x="380" y="330327"/>
                      </a:cubicBezTo>
                      <a:cubicBezTo>
                        <a:pt x="-8097" y="156877"/>
                        <a:pt x="126205" y="8858"/>
                        <a:pt x="299656" y="381"/>
                      </a:cubicBezTo>
                      <a:cubicBezTo>
                        <a:pt x="304799" y="95"/>
                        <a:pt x="309943" y="0"/>
                        <a:pt x="315086" y="0"/>
                      </a:cubicBezTo>
                      <a:cubicBezTo>
                        <a:pt x="483298" y="0"/>
                        <a:pt x="621410" y="131636"/>
                        <a:pt x="629602" y="299657"/>
                      </a:cubicBezTo>
                      <a:cubicBezTo>
                        <a:pt x="633698" y="383286"/>
                        <a:pt x="604741" y="463868"/>
                        <a:pt x="547973" y="526352"/>
                      </a:cubicBezTo>
                      <a:cubicBezTo>
                        <a:pt x="491299" y="588836"/>
                        <a:pt x="413956" y="625507"/>
                        <a:pt x="330326" y="629602"/>
                      </a:cubicBezTo>
                      <a:cubicBezTo>
                        <a:pt x="325183" y="629888"/>
                        <a:pt x="320039" y="629984"/>
                        <a:pt x="314896" y="6299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Полилиния: фигура 111">
                  <a:extLst>
                    <a:ext uri="{FF2B5EF4-FFF2-40B4-BE49-F238E27FC236}">
                      <a16:creationId xmlns:a16="http://schemas.microsoft.com/office/drawing/2014/main" id="{CE0B7C1D-1C8C-2B59-B15B-7C350067B50F}"/>
                    </a:ext>
                  </a:extLst>
                </p:cNvPr>
                <p:cNvSpPr/>
                <p:nvPr/>
              </p:nvSpPr>
              <p:spPr>
                <a:xfrm>
                  <a:off x="2997982" y="581408"/>
                  <a:ext cx="658493" cy="658463"/>
                </a:xfrm>
                <a:custGeom>
                  <a:avLst/>
                  <a:gdLst>
                    <a:gd name="connsiteX0" fmla="*/ 329294 w 658493"/>
                    <a:gd name="connsiteY0" fmla="*/ 28575 h 658463"/>
                    <a:gd name="connsiteX1" fmla="*/ 535987 w 658493"/>
                    <a:gd name="connsiteY1" fmla="*/ 111538 h 658463"/>
                    <a:gd name="connsiteX2" fmla="*/ 629522 w 658493"/>
                    <a:gd name="connsiteY2" fmla="*/ 314611 h 658463"/>
                    <a:gd name="connsiteX3" fmla="*/ 343868 w 658493"/>
                    <a:gd name="connsiteY3" fmla="*/ 629603 h 658463"/>
                    <a:gd name="connsiteX4" fmla="*/ 329199 w 658493"/>
                    <a:gd name="connsiteY4" fmla="*/ 629984 h 658463"/>
                    <a:gd name="connsiteX5" fmla="*/ 122507 w 658493"/>
                    <a:gd name="connsiteY5" fmla="*/ 547021 h 658463"/>
                    <a:gd name="connsiteX6" fmla="*/ 28971 w 658493"/>
                    <a:gd name="connsiteY6" fmla="*/ 343948 h 658463"/>
                    <a:gd name="connsiteX7" fmla="*/ 314626 w 658493"/>
                    <a:gd name="connsiteY7" fmla="*/ 28956 h 658463"/>
                    <a:gd name="connsiteX8" fmla="*/ 329294 w 658493"/>
                    <a:gd name="connsiteY8" fmla="*/ 28575 h 658463"/>
                    <a:gd name="connsiteX9" fmla="*/ 329294 w 658493"/>
                    <a:gd name="connsiteY9" fmla="*/ 28575 h 658463"/>
                    <a:gd name="connsiteX10" fmla="*/ 329294 w 658493"/>
                    <a:gd name="connsiteY10" fmla="*/ 0 h 658463"/>
                    <a:gd name="connsiteX11" fmla="*/ 313197 w 658493"/>
                    <a:gd name="connsiteY11" fmla="*/ 381 h 658463"/>
                    <a:gd name="connsiteX12" fmla="*/ 313197 w 658493"/>
                    <a:gd name="connsiteY12" fmla="*/ 381 h 658463"/>
                    <a:gd name="connsiteX13" fmla="*/ 396 w 658493"/>
                    <a:gd name="connsiteY13" fmla="*/ 345281 h 658463"/>
                    <a:gd name="connsiteX14" fmla="*/ 396 w 658493"/>
                    <a:gd name="connsiteY14" fmla="*/ 345281 h 658463"/>
                    <a:gd name="connsiteX15" fmla="*/ 329199 w 658493"/>
                    <a:gd name="connsiteY15" fmla="*/ 658463 h 658463"/>
                    <a:gd name="connsiteX16" fmla="*/ 345297 w 658493"/>
                    <a:gd name="connsiteY16" fmla="*/ 658082 h 658463"/>
                    <a:gd name="connsiteX17" fmla="*/ 345297 w 658493"/>
                    <a:gd name="connsiteY17" fmla="*/ 658082 h 658463"/>
                    <a:gd name="connsiteX18" fmla="*/ 658097 w 658493"/>
                    <a:gd name="connsiteY18" fmla="*/ 313182 h 658463"/>
                    <a:gd name="connsiteX19" fmla="*/ 658097 w 658493"/>
                    <a:gd name="connsiteY19" fmla="*/ 313182 h 658463"/>
                    <a:gd name="connsiteX20" fmla="*/ 329294 w 658493"/>
                    <a:gd name="connsiteY20" fmla="*/ 0 h 658463"/>
                    <a:gd name="connsiteX21" fmla="*/ 329294 w 658493"/>
                    <a:gd name="connsiteY21" fmla="*/ 0 h 65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58493" h="658463">
                      <a:moveTo>
                        <a:pt x="329294" y="28575"/>
                      </a:moveTo>
                      <a:cubicBezTo>
                        <a:pt x="406256" y="28575"/>
                        <a:pt x="479694" y="58007"/>
                        <a:pt x="535987" y="111538"/>
                      </a:cubicBezTo>
                      <a:cubicBezTo>
                        <a:pt x="592566" y="165164"/>
                        <a:pt x="625712" y="237363"/>
                        <a:pt x="629522" y="314611"/>
                      </a:cubicBezTo>
                      <a:cubicBezTo>
                        <a:pt x="637619" y="480250"/>
                        <a:pt x="509412" y="621506"/>
                        <a:pt x="343868" y="629603"/>
                      </a:cubicBezTo>
                      <a:cubicBezTo>
                        <a:pt x="339010" y="629793"/>
                        <a:pt x="334057" y="629984"/>
                        <a:pt x="329199" y="629984"/>
                      </a:cubicBezTo>
                      <a:cubicBezTo>
                        <a:pt x="252237" y="629984"/>
                        <a:pt x="178799" y="600551"/>
                        <a:pt x="122507" y="547021"/>
                      </a:cubicBezTo>
                      <a:cubicBezTo>
                        <a:pt x="65928" y="493395"/>
                        <a:pt x="32781" y="421196"/>
                        <a:pt x="28971" y="343948"/>
                      </a:cubicBezTo>
                      <a:cubicBezTo>
                        <a:pt x="20875" y="178308"/>
                        <a:pt x="149081" y="37052"/>
                        <a:pt x="314626" y="28956"/>
                      </a:cubicBezTo>
                      <a:cubicBezTo>
                        <a:pt x="319484" y="28766"/>
                        <a:pt x="324437" y="28575"/>
                        <a:pt x="329294" y="28575"/>
                      </a:cubicBezTo>
                      <a:lnTo>
                        <a:pt x="329294" y="28575"/>
                      </a:lnTo>
                      <a:moveTo>
                        <a:pt x="329294" y="0"/>
                      </a:moveTo>
                      <a:cubicBezTo>
                        <a:pt x="323960" y="0"/>
                        <a:pt x="318626" y="95"/>
                        <a:pt x="313197" y="381"/>
                      </a:cubicBezTo>
                      <a:lnTo>
                        <a:pt x="313197" y="381"/>
                      </a:lnTo>
                      <a:cubicBezTo>
                        <a:pt x="132317" y="9239"/>
                        <a:pt x="-8462" y="164402"/>
                        <a:pt x="396" y="345281"/>
                      </a:cubicBezTo>
                      <a:lnTo>
                        <a:pt x="396" y="345281"/>
                      </a:lnTo>
                      <a:cubicBezTo>
                        <a:pt x="8969" y="520732"/>
                        <a:pt x="155273" y="658463"/>
                        <a:pt x="329199" y="658463"/>
                      </a:cubicBezTo>
                      <a:cubicBezTo>
                        <a:pt x="334533" y="658463"/>
                        <a:pt x="339867" y="658368"/>
                        <a:pt x="345297" y="658082"/>
                      </a:cubicBezTo>
                      <a:lnTo>
                        <a:pt x="345297" y="658082"/>
                      </a:lnTo>
                      <a:cubicBezTo>
                        <a:pt x="526176" y="649224"/>
                        <a:pt x="666956" y="494062"/>
                        <a:pt x="658097" y="313182"/>
                      </a:cubicBezTo>
                      <a:lnTo>
                        <a:pt x="658097" y="313182"/>
                      </a:lnTo>
                      <a:cubicBezTo>
                        <a:pt x="649525" y="137732"/>
                        <a:pt x="503126" y="0"/>
                        <a:pt x="329294" y="0"/>
                      </a:cubicBezTo>
                      <a:lnTo>
                        <a:pt x="329294" y="0"/>
                      </a:lnTo>
                      <a:close/>
                    </a:path>
                  </a:pathLst>
                </a:custGeom>
                <a:solidFill>
                  <a:srgbClr val="62124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Рисунок 78">
                <a:extLst>
                  <a:ext uri="{FF2B5EF4-FFF2-40B4-BE49-F238E27FC236}">
                    <a16:creationId xmlns:a16="http://schemas.microsoft.com/office/drawing/2014/main" id="{0BE09278-B6BF-7110-0AE5-AC853FA64444}"/>
                  </a:ext>
                </a:extLst>
              </p:cNvPr>
              <p:cNvGrpSpPr/>
              <p:nvPr/>
            </p:nvGrpSpPr>
            <p:grpSpPr>
              <a:xfrm>
                <a:off x="3078199" y="751629"/>
                <a:ext cx="497964" cy="356415"/>
                <a:chOff x="3078199" y="751629"/>
                <a:chExt cx="497964" cy="356415"/>
              </a:xfrm>
              <a:noFill/>
            </p:grpSpPr>
            <p:grpSp>
              <p:nvGrpSpPr>
                <p:cNvPr id="103" name="Рисунок 78">
                  <a:extLst>
                    <a:ext uri="{FF2B5EF4-FFF2-40B4-BE49-F238E27FC236}">
                      <a16:creationId xmlns:a16="http://schemas.microsoft.com/office/drawing/2014/main" id="{48722AAC-A023-DF3B-2487-C491A4EF1F7A}"/>
                    </a:ext>
                  </a:extLst>
                </p:cNvPr>
                <p:cNvGrpSpPr/>
                <p:nvPr/>
              </p:nvGrpSpPr>
              <p:grpSpPr>
                <a:xfrm>
                  <a:off x="3078199" y="751629"/>
                  <a:ext cx="218882" cy="356415"/>
                  <a:chOff x="3078199" y="751629"/>
                  <a:chExt cx="218882" cy="356415"/>
                </a:xfrm>
                <a:noFill/>
              </p:grpSpPr>
              <p:sp>
                <p:nvSpPr>
                  <p:cNvPr id="108" name="Полилиния: фигура 107">
                    <a:extLst>
                      <a:ext uri="{FF2B5EF4-FFF2-40B4-BE49-F238E27FC236}">
                        <a16:creationId xmlns:a16="http://schemas.microsoft.com/office/drawing/2014/main" id="{264A3B27-5E69-0C1E-938E-EC701E78E5E5}"/>
                      </a:ext>
                    </a:extLst>
                  </p:cNvPr>
                  <p:cNvSpPr/>
                  <p:nvPr/>
                </p:nvSpPr>
                <p:spPr>
                  <a:xfrm>
                    <a:off x="3078199" y="751629"/>
                    <a:ext cx="168234" cy="301252"/>
                  </a:xfrm>
                  <a:custGeom>
                    <a:avLst/>
                    <a:gdLst>
                      <a:gd name="connsiteX0" fmla="*/ 113536 w 168234"/>
                      <a:gd name="connsiteY0" fmla="*/ 85 h 301252"/>
                      <a:gd name="connsiteX1" fmla="*/ 24668 w 168234"/>
                      <a:gd name="connsiteY1" fmla="*/ 66475 h 301252"/>
                      <a:gd name="connsiteX2" fmla="*/ 12381 w 168234"/>
                      <a:gd name="connsiteY2" fmla="*/ 246497 h 301252"/>
                      <a:gd name="connsiteX3" fmla="*/ 151636 w 168234"/>
                      <a:gd name="connsiteY3" fmla="*/ 266595 h 301252"/>
                      <a:gd name="connsiteX4" fmla="*/ 135063 w 168234"/>
                      <a:gd name="connsiteY4" fmla="*/ 198967 h 301252"/>
                      <a:gd name="connsiteX5" fmla="*/ 149922 w 168234"/>
                      <a:gd name="connsiteY5" fmla="*/ 151342 h 301252"/>
                      <a:gd name="connsiteX6" fmla="*/ 136777 w 168234"/>
                      <a:gd name="connsiteY6" fmla="*/ 118195 h 301252"/>
                      <a:gd name="connsiteX7" fmla="*/ 167829 w 168234"/>
                      <a:gd name="connsiteY7" fmla="*/ 50949 h 301252"/>
                      <a:gd name="connsiteX8" fmla="*/ 113441 w 168234"/>
                      <a:gd name="connsiteY8" fmla="*/ 85 h 30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234" h="301252">
                        <a:moveTo>
                          <a:pt x="113536" y="85"/>
                        </a:moveTo>
                        <a:cubicBezTo>
                          <a:pt x="113536" y="85"/>
                          <a:pt x="61625" y="-5153"/>
                          <a:pt x="24668" y="66475"/>
                        </a:cubicBezTo>
                        <a:cubicBezTo>
                          <a:pt x="-1621" y="117529"/>
                          <a:pt x="-8765" y="192014"/>
                          <a:pt x="12381" y="246497"/>
                        </a:cubicBezTo>
                        <a:cubicBezTo>
                          <a:pt x="39908" y="317268"/>
                          <a:pt x="134682" y="314410"/>
                          <a:pt x="151636" y="266595"/>
                        </a:cubicBezTo>
                        <a:cubicBezTo>
                          <a:pt x="167162" y="222780"/>
                          <a:pt x="135063" y="198967"/>
                          <a:pt x="135063" y="198967"/>
                        </a:cubicBezTo>
                        <a:cubicBezTo>
                          <a:pt x="135063" y="198967"/>
                          <a:pt x="151827" y="185632"/>
                          <a:pt x="149922" y="151342"/>
                        </a:cubicBezTo>
                        <a:cubicBezTo>
                          <a:pt x="148779" y="130483"/>
                          <a:pt x="136777" y="118195"/>
                          <a:pt x="136777" y="118195"/>
                        </a:cubicBezTo>
                        <a:cubicBezTo>
                          <a:pt x="136777" y="118195"/>
                          <a:pt x="172401" y="88954"/>
                          <a:pt x="167829" y="50949"/>
                        </a:cubicBezTo>
                        <a:cubicBezTo>
                          <a:pt x="164590" y="23993"/>
                          <a:pt x="149350" y="1228"/>
                          <a:pt x="113441" y="85"/>
                        </a:cubicBez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Полилиния: фигура 108">
                    <a:extLst>
                      <a:ext uri="{FF2B5EF4-FFF2-40B4-BE49-F238E27FC236}">
                        <a16:creationId xmlns:a16="http://schemas.microsoft.com/office/drawing/2014/main" id="{8FB09000-A543-0466-3AF9-94B7897F61CE}"/>
                      </a:ext>
                    </a:extLst>
                  </p:cNvPr>
                  <p:cNvSpPr/>
                  <p:nvPr/>
                </p:nvSpPr>
                <p:spPr>
                  <a:xfrm>
                    <a:off x="3227740" y="798863"/>
                    <a:ext cx="69341" cy="96683"/>
                  </a:xfrm>
                  <a:custGeom>
                    <a:avLst/>
                    <a:gdLst>
                      <a:gd name="connsiteX0" fmla="*/ 0 w 69341"/>
                      <a:gd name="connsiteY0" fmla="*/ 96393 h 96683"/>
                      <a:gd name="connsiteX1" fmla="*/ 53054 w 69341"/>
                      <a:gd name="connsiteY1" fmla="*/ 65723 h 96683"/>
                      <a:gd name="connsiteX2" fmla="*/ 69342 w 69341"/>
                      <a:gd name="connsiteY2" fmla="*/ 0 h 9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341" h="96683">
                        <a:moveTo>
                          <a:pt x="0" y="96393"/>
                        </a:moveTo>
                        <a:cubicBezTo>
                          <a:pt x="0" y="96393"/>
                          <a:pt x="34957" y="101822"/>
                          <a:pt x="53054" y="65723"/>
                        </a:cubicBezTo>
                        <a:cubicBezTo>
                          <a:pt x="59912" y="51911"/>
                          <a:pt x="59055" y="28099"/>
                          <a:pt x="69342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Полилиния: фигура 109">
                    <a:extLst>
                      <a:ext uri="{FF2B5EF4-FFF2-40B4-BE49-F238E27FC236}">
                        <a16:creationId xmlns:a16="http://schemas.microsoft.com/office/drawing/2014/main" id="{9880F248-733A-0F49-F8D7-6EC707288E1B}"/>
                      </a:ext>
                    </a:extLst>
                  </p:cNvPr>
                  <p:cNvSpPr/>
                  <p:nvPr/>
                </p:nvSpPr>
                <p:spPr>
                  <a:xfrm>
                    <a:off x="3227740" y="920783"/>
                    <a:ext cx="65341" cy="187261"/>
                  </a:xfrm>
                  <a:custGeom>
                    <a:avLst/>
                    <a:gdLst>
                      <a:gd name="connsiteX0" fmla="*/ 0 w 65341"/>
                      <a:gd name="connsiteY0" fmla="*/ 0 h 187261"/>
                      <a:gd name="connsiteX1" fmla="*/ 60579 w 65341"/>
                      <a:gd name="connsiteY1" fmla="*/ 92488 h 187261"/>
                      <a:gd name="connsiteX2" fmla="*/ 65342 w 65341"/>
                      <a:gd name="connsiteY2" fmla="*/ 187262 h 187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41" h="187261">
                        <a:moveTo>
                          <a:pt x="0" y="0"/>
                        </a:moveTo>
                        <a:cubicBezTo>
                          <a:pt x="0" y="0"/>
                          <a:pt x="60579" y="9430"/>
                          <a:pt x="60579" y="92488"/>
                        </a:cubicBezTo>
                        <a:cubicBezTo>
                          <a:pt x="60579" y="133826"/>
                          <a:pt x="65342" y="187262"/>
                          <a:pt x="65342" y="187262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4" name="Рисунок 78">
                  <a:extLst>
                    <a:ext uri="{FF2B5EF4-FFF2-40B4-BE49-F238E27FC236}">
                      <a16:creationId xmlns:a16="http://schemas.microsoft.com/office/drawing/2014/main" id="{0CEEE708-8FA7-DE91-AA61-3FB7EF99133F}"/>
                    </a:ext>
                  </a:extLst>
                </p:cNvPr>
                <p:cNvGrpSpPr/>
                <p:nvPr/>
              </p:nvGrpSpPr>
              <p:grpSpPr>
                <a:xfrm>
                  <a:off x="3357280" y="751629"/>
                  <a:ext cx="218883" cy="356415"/>
                  <a:chOff x="3357280" y="751629"/>
                  <a:chExt cx="218883" cy="356415"/>
                </a:xfrm>
                <a:noFill/>
              </p:grpSpPr>
              <p:sp>
                <p:nvSpPr>
                  <p:cNvPr id="105" name="Полилиния: фигура 104">
                    <a:extLst>
                      <a:ext uri="{FF2B5EF4-FFF2-40B4-BE49-F238E27FC236}">
                        <a16:creationId xmlns:a16="http://schemas.microsoft.com/office/drawing/2014/main" id="{8A267D19-C9CB-9D07-6C6A-D14097FB88B0}"/>
                      </a:ext>
                    </a:extLst>
                  </p:cNvPr>
                  <p:cNvSpPr/>
                  <p:nvPr/>
                </p:nvSpPr>
                <p:spPr>
                  <a:xfrm>
                    <a:off x="3407929" y="751629"/>
                    <a:ext cx="168234" cy="301252"/>
                  </a:xfrm>
                  <a:custGeom>
                    <a:avLst/>
                    <a:gdLst>
                      <a:gd name="connsiteX0" fmla="*/ 54698 w 168234"/>
                      <a:gd name="connsiteY0" fmla="*/ 85 h 301252"/>
                      <a:gd name="connsiteX1" fmla="*/ 143566 w 168234"/>
                      <a:gd name="connsiteY1" fmla="*/ 66475 h 301252"/>
                      <a:gd name="connsiteX2" fmla="*/ 155853 w 168234"/>
                      <a:gd name="connsiteY2" fmla="*/ 246497 h 301252"/>
                      <a:gd name="connsiteX3" fmla="*/ 16598 w 168234"/>
                      <a:gd name="connsiteY3" fmla="*/ 266595 h 301252"/>
                      <a:gd name="connsiteX4" fmla="*/ 33171 w 168234"/>
                      <a:gd name="connsiteY4" fmla="*/ 198967 h 301252"/>
                      <a:gd name="connsiteX5" fmla="*/ 18312 w 168234"/>
                      <a:gd name="connsiteY5" fmla="*/ 151342 h 301252"/>
                      <a:gd name="connsiteX6" fmla="*/ 31457 w 168234"/>
                      <a:gd name="connsiteY6" fmla="*/ 118195 h 301252"/>
                      <a:gd name="connsiteX7" fmla="*/ 405 w 168234"/>
                      <a:gd name="connsiteY7" fmla="*/ 50949 h 301252"/>
                      <a:gd name="connsiteX8" fmla="*/ 54793 w 168234"/>
                      <a:gd name="connsiteY8" fmla="*/ 85 h 30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234" h="301252">
                        <a:moveTo>
                          <a:pt x="54698" y="85"/>
                        </a:moveTo>
                        <a:cubicBezTo>
                          <a:pt x="54698" y="85"/>
                          <a:pt x="106609" y="-5153"/>
                          <a:pt x="143566" y="66475"/>
                        </a:cubicBezTo>
                        <a:cubicBezTo>
                          <a:pt x="169855" y="117529"/>
                          <a:pt x="176999" y="192014"/>
                          <a:pt x="155853" y="246497"/>
                        </a:cubicBezTo>
                        <a:cubicBezTo>
                          <a:pt x="128326" y="317268"/>
                          <a:pt x="33552" y="314410"/>
                          <a:pt x="16598" y="266595"/>
                        </a:cubicBezTo>
                        <a:cubicBezTo>
                          <a:pt x="1072" y="222780"/>
                          <a:pt x="33171" y="198967"/>
                          <a:pt x="33171" y="198967"/>
                        </a:cubicBezTo>
                        <a:cubicBezTo>
                          <a:pt x="33171" y="198967"/>
                          <a:pt x="16407" y="185632"/>
                          <a:pt x="18312" y="151342"/>
                        </a:cubicBezTo>
                        <a:cubicBezTo>
                          <a:pt x="19455" y="130483"/>
                          <a:pt x="31457" y="118195"/>
                          <a:pt x="31457" y="118195"/>
                        </a:cubicBezTo>
                        <a:cubicBezTo>
                          <a:pt x="31457" y="118195"/>
                          <a:pt x="-4167" y="88954"/>
                          <a:pt x="405" y="50949"/>
                        </a:cubicBezTo>
                        <a:cubicBezTo>
                          <a:pt x="3644" y="23993"/>
                          <a:pt x="18884" y="1228"/>
                          <a:pt x="54793" y="85"/>
                        </a:cubicBez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" name="Полилиния: фигура 105">
                    <a:extLst>
                      <a:ext uri="{FF2B5EF4-FFF2-40B4-BE49-F238E27FC236}">
                        <a16:creationId xmlns:a16="http://schemas.microsoft.com/office/drawing/2014/main" id="{6DB455BC-4FD0-6F89-EA21-0D9D818ACDAB}"/>
                      </a:ext>
                    </a:extLst>
                  </p:cNvPr>
                  <p:cNvSpPr/>
                  <p:nvPr/>
                </p:nvSpPr>
                <p:spPr>
                  <a:xfrm>
                    <a:off x="3357280" y="798863"/>
                    <a:ext cx="69341" cy="96683"/>
                  </a:xfrm>
                  <a:custGeom>
                    <a:avLst/>
                    <a:gdLst>
                      <a:gd name="connsiteX0" fmla="*/ 69342 w 69341"/>
                      <a:gd name="connsiteY0" fmla="*/ 96393 h 96683"/>
                      <a:gd name="connsiteX1" fmla="*/ 16288 w 69341"/>
                      <a:gd name="connsiteY1" fmla="*/ 65723 h 96683"/>
                      <a:gd name="connsiteX2" fmla="*/ 0 w 69341"/>
                      <a:gd name="connsiteY2" fmla="*/ 0 h 9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341" h="96683">
                        <a:moveTo>
                          <a:pt x="69342" y="96393"/>
                        </a:moveTo>
                        <a:cubicBezTo>
                          <a:pt x="69342" y="96393"/>
                          <a:pt x="34385" y="101822"/>
                          <a:pt x="16288" y="65723"/>
                        </a:cubicBezTo>
                        <a:cubicBezTo>
                          <a:pt x="9430" y="51911"/>
                          <a:pt x="10287" y="28099"/>
                          <a:pt x="0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Полилиния: фигура 106">
                    <a:extLst>
                      <a:ext uri="{FF2B5EF4-FFF2-40B4-BE49-F238E27FC236}">
                        <a16:creationId xmlns:a16="http://schemas.microsoft.com/office/drawing/2014/main" id="{37032A41-0BDA-7D90-EFE6-D80F11C848DE}"/>
                      </a:ext>
                    </a:extLst>
                  </p:cNvPr>
                  <p:cNvSpPr/>
                  <p:nvPr/>
                </p:nvSpPr>
                <p:spPr>
                  <a:xfrm>
                    <a:off x="3361281" y="920783"/>
                    <a:ext cx="65341" cy="187261"/>
                  </a:xfrm>
                  <a:custGeom>
                    <a:avLst/>
                    <a:gdLst>
                      <a:gd name="connsiteX0" fmla="*/ 65342 w 65341"/>
                      <a:gd name="connsiteY0" fmla="*/ 0 h 187261"/>
                      <a:gd name="connsiteX1" fmla="*/ 4763 w 65341"/>
                      <a:gd name="connsiteY1" fmla="*/ 92488 h 187261"/>
                      <a:gd name="connsiteX2" fmla="*/ 0 w 65341"/>
                      <a:gd name="connsiteY2" fmla="*/ 187262 h 187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41" h="187261">
                        <a:moveTo>
                          <a:pt x="65342" y="0"/>
                        </a:moveTo>
                        <a:cubicBezTo>
                          <a:pt x="65342" y="0"/>
                          <a:pt x="4763" y="9430"/>
                          <a:pt x="4763" y="92488"/>
                        </a:cubicBezTo>
                        <a:cubicBezTo>
                          <a:pt x="4763" y="133826"/>
                          <a:pt x="0" y="187262"/>
                          <a:pt x="0" y="187262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99" name="Полилиния: фигура 98">
              <a:extLst>
                <a:ext uri="{FF2B5EF4-FFF2-40B4-BE49-F238E27FC236}">
                  <a16:creationId xmlns:a16="http://schemas.microsoft.com/office/drawing/2014/main" id="{9425E47E-9F96-F5D7-4B97-1E11DF0036C8}"/>
                </a:ext>
              </a:extLst>
            </p:cNvPr>
            <p:cNvSpPr/>
            <p:nvPr/>
          </p:nvSpPr>
          <p:spPr>
            <a:xfrm>
              <a:off x="4427350" y="4505896"/>
              <a:ext cx="75196" cy="23833"/>
            </a:xfrm>
            <a:custGeom>
              <a:avLst/>
              <a:gdLst>
                <a:gd name="connsiteX0" fmla="*/ 0 w 75196"/>
                <a:gd name="connsiteY0" fmla="*/ 0 h 23833"/>
                <a:gd name="connsiteX1" fmla="*/ 75196 w 75196"/>
                <a:gd name="connsiteY1" fmla="*/ 0 h 23833"/>
                <a:gd name="connsiteX2" fmla="*/ 74693 w 75196"/>
                <a:gd name="connsiteY2" fmla="*/ 3693 h 23833"/>
                <a:gd name="connsiteX3" fmla="*/ 11777 w 75196"/>
                <a:gd name="connsiteY3" fmla="*/ 15097 h 2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196" h="23833">
                  <a:moveTo>
                    <a:pt x="0" y="0"/>
                  </a:moveTo>
                  <a:lnTo>
                    <a:pt x="75196" y="0"/>
                  </a:lnTo>
                  <a:lnTo>
                    <a:pt x="74693" y="3693"/>
                  </a:lnTo>
                  <a:cubicBezTo>
                    <a:pt x="67303" y="24533"/>
                    <a:pt x="34477" y="30677"/>
                    <a:pt x="11777" y="15097"/>
                  </a:cubicBezTo>
                  <a:close/>
                </a:path>
              </a:pathLst>
            </a:custGeom>
            <a:solidFill>
              <a:srgbClr val="621244"/>
            </a:solidFill>
            <a:ln w="9525" cap="rnd">
              <a:solidFill>
                <a:srgbClr val="621244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Полилиния: фигура 99">
              <a:extLst>
                <a:ext uri="{FF2B5EF4-FFF2-40B4-BE49-F238E27FC236}">
                  <a16:creationId xmlns:a16="http://schemas.microsoft.com/office/drawing/2014/main" id="{3D2BB432-D649-F687-01C7-4AF7D39A974B}"/>
                </a:ext>
              </a:extLst>
            </p:cNvPr>
            <p:cNvSpPr/>
            <p:nvPr/>
          </p:nvSpPr>
          <p:spPr>
            <a:xfrm>
              <a:off x="4614677" y="4505896"/>
              <a:ext cx="75196" cy="23833"/>
            </a:xfrm>
            <a:custGeom>
              <a:avLst/>
              <a:gdLst>
                <a:gd name="connsiteX0" fmla="*/ 0 w 75196"/>
                <a:gd name="connsiteY0" fmla="*/ 0 h 23833"/>
                <a:gd name="connsiteX1" fmla="*/ 75196 w 75196"/>
                <a:gd name="connsiteY1" fmla="*/ 0 h 23833"/>
                <a:gd name="connsiteX2" fmla="*/ 63419 w 75196"/>
                <a:gd name="connsiteY2" fmla="*/ 15097 h 23833"/>
                <a:gd name="connsiteX3" fmla="*/ 503 w 75196"/>
                <a:gd name="connsiteY3" fmla="*/ 3693 h 2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196" h="23833">
                  <a:moveTo>
                    <a:pt x="0" y="0"/>
                  </a:moveTo>
                  <a:lnTo>
                    <a:pt x="75196" y="0"/>
                  </a:lnTo>
                  <a:lnTo>
                    <a:pt x="63419" y="15097"/>
                  </a:lnTo>
                  <a:cubicBezTo>
                    <a:pt x="40719" y="30677"/>
                    <a:pt x="7893" y="24533"/>
                    <a:pt x="503" y="3693"/>
                  </a:cubicBezTo>
                  <a:close/>
                </a:path>
              </a:pathLst>
            </a:custGeom>
            <a:solidFill>
              <a:srgbClr val="621244"/>
            </a:solidFill>
            <a:ln w="9525" cap="rnd">
              <a:solidFill>
                <a:srgbClr val="621244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3" name="Равнобедренный треугольник 112">
            <a:extLst>
              <a:ext uri="{FF2B5EF4-FFF2-40B4-BE49-F238E27FC236}">
                <a16:creationId xmlns:a16="http://schemas.microsoft.com/office/drawing/2014/main" id="{2368E359-4877-763D-DC54-5B9F1925BB27}"/>
              </a:ext>
            </a:extLst>
          </p:cNvPr>
          <p:cNvSpPr/>
          <p:nvPr/>
        </p:nvSpPr>
        <p:spPr>
          <a:xfrm rot="7645119">
            <a:off x="2578716" y="3211503"/>
            <a:ext cx="195439" cy="146683"/>
          </a:xfrm>
          <a:prstGeom prst="triangle">
            <a:avLst/>
          </a:prstGeom>
          <a:solidFill>
            <a:srgbClr val="621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87C6953B-72DC-2F8B-D8EF-0F6BDDD97213}"/>
              </a:ext>
            </a:extLst>
          </p:cNvPr>
          <p:cNvGrpSpPr/>
          <p:nvPr/>
        </p:nvGrpSpPr>
        <p:grpSpPr>
          <a:xfrm>
            <a:off x="2307451" y="2963267"/>
            <a:ext cx="382659" cy="382642"/>
            <a:chOff x="2467105" y="2842805"/>
            <a:chExt cx="382659" cy="382642"/>
          </a:xfrm>
        </p:grpSpPr>
        <p:grpSp>
          <p:nvGrpSpPr>
            <p:cNvPr id="115" name="Рисунок 78">
              <a:extLst>
                <a:ext uri="{FF2B5EF4-FFF2-40B4-BE49-F238E27FC236}">
                  <a16:creationId xmlns:a16="http://schemas.microsoft.com/office/drawing/2014/main" id="{23B23040-69C2-FDBE-AEA0-3B489FC49D65}"/>
                </a:ext>
              </a:extLst>
            </p:cNvPr>
            <p:cNvGrpSpPr/>
            <p:nvPr/>
          </p:nvGrpSpPr>
          <p:grpSpPr>
            <a:xfrm>
              <a:off x="2467105" y="2842805"/>
              <a:ext cx="382659" cy="382642"/>
              <a:chOff x="2997982" y="581408"/>
              <a:chExt cx="658493" cy="658463"/>
            </a:xfrm>
          </p:grpSpPr>
          <p:grpSp>
            <p:nvGrpSpPr>
              <p:cNvPr id="118" name="Рисунок 78">
                <a:extLst>
                  <a:ext uri="{FF2B5EF4-FFF2-40B4-BE49-F238E27FC236}">
                    <a16:creationId xmlns:a16="http://schemas.microsoft.com/office/drawing/2014/main" id="{94D73738-7802-3B3A-C72D-09925C2E0DB1}"/>
                  </a:ext>
                </a:extLst>
              </p:cNvPr>
              <p:cNvGrpSpPr/>
              <p:nvPr/>
            </p:nvGrpSpPr>
            <p:grpSpPr>
              <a:xfrm>
                <a:off x="2997982" y="581408"/>
                <a:ext cx="658493" cy="658463"/>
                <a:chOff x="2997982" y="581408"/>
                <a:chExt cx="658493" cy="658463"/>
              </a:xfrm>
            </p:grpSpPr>
            <p:sp>
              <p:nvSpPr>
                <p:cNvPr id="128" name="Полилиния: фигура 127">
                  <a:extLst>
                    <a:ext uri="{FF2B5EF4-FFF2-40B4-BE49-F238E27FC236}">
                      <a16:creationId xmlns:a16="http://schemas.microsoft.com/office/drawing/2014/main" id="{5CDC3BE6-518B-53CB-D41B-7B34519D90B9}"/>
                    </a:ext>
                  </a:extLst>
                </p:cNvPr>
                <p:cNvSpPr/>
                <p:nvPr/>
              </p:nvSpPr>
              <p:spPr>
                <a:xfrm>
                  <a:off x="3012190" y="595600"/>
                  <a:ext cx="629983" cy="629983"/>
                </a:xfrm>
                <a:custGeom>
                  <a:avLst/>
                  <a:gdLst>
                    <a:gd name="connsiteX0" fmla="*/ 314896 w 629983"/>
                    <a:gd name="connsiteY0" fmla="*/ 629984 h 629983"/>
                    <a:gd name="connsiteX1" fmla="*/ 380 w 629983"/>
                    <a:gd name="connsiteY1" fmla="*/ 330327 h 629983"/>
                    <a:gd name="connsiteX2" fmla="*/ 299656 w 629983"/>
                    <a:gd name="connsiteY2" fmla="*/ 381 h 629983"/>
                    <a:gd name="connsiteX3" fmla="*/ 315086 w 629983"/>
                    <a:gd name="connsiteY3" fmla="*/ 0 h 629983"/>
                    <a:gd name="connsiteX4" fmla="*/ 629602 w 629983"/>
                    <a:gd name="connsiteY4" fmla="*/ 299657 h 629983"/>
                    <a:gd name="connsiteX5" fmla="*/ 547973 w 629983"/>
                    <a:gd name="connsiteY5" fmla="*/ 526352 h 629983"/>
                    <a:gd name="connsiteX6" fmla="*/ 330326 w 629983"/>
                    <a:gd name="connsiteY6" fmla="*/ 629602 h 629983"/>
                    <a:gd name="connsiteX7" fmla="*/ 314896 w 629983"/>
                    <a:gd name="connsiteY7" fmla="*/ 629984 h 629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9983" h="629983">
                      <a:moveTo>
                        <a:pt x="314896" y="629984"/>
                      </a:moveTo>
                      <a:cubicBezTo>
                        <a:pt x="146684" y="629984"/>
                        <a:pt x="8572" y="498348"/>
                        <a:pt x="380" y="330327"/>
                      </a:cubicBezTo>
                      <a:cubicBezTo>
                        <a:pt x="-8097" y="156877"/>
                        <a:pt x="126205" y="8858"/>
                        <a:pt x="299656" y="381"/>
                      </a:cubicBezTo>
                      <a:cubicBezTo>
                        <a:pt x="304799" y="95"/>
                        <a:pt x="309943" y="0"/>
                        <a:pt x="315086" y="0"/>
                      </a:cubicBezTo>
                      <a:cubicBezTo>
                        <a:pt x="483298" y="0"/>
                        <a:pt x="621410" y="131636"/>
                        <a:pt x="629602" y="299657"/>
                      </a:cubicBezTo>
                      <a:cubicBezTo>
                        <a:pt x="633698" y="383286"/>
                        <a:pt x="604741" y="463868"/>
                        <a:pt x="547973" y="526352"/>
                      </a:cubicBezTo>
                      <a:cubicBezTo>
                        <a:pt x="491299" y="588836"/>
                        <a:pt x="413956" y="625507"/>
                        <a:pt x="330326" y="629602"/>
                      </a:cubicBezTo>
                      <a:cubicBezTo>
                        <a:pt x="325183" y="629888"/>
                        <a:pt x="320039" y="629984"/>
                        <a:pt x="314896" y="6299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Полилиния: фигура 128">
                  <a:extLst>
                    <a:ext uri="{FF2B5EF4-FFF2-40B4-BE49-F238E27FC236}">
                      <a16:creationId xmlns:a16="http://schemas.microsoft.com/office/drawing/2014/main" id="{8F727C81-F440-4164-286D-70843F09F9DC}"/>
                    </a:ext>
                  </a:extLst>
                </p:cNvPr>
                <p:cNvSpPr/>
                <p:nvPr/>
              </p:nvSpPr>
              <p:spPr>
                <a:xfrm>
                  <a:off x="2997982" y="581408"/>
                  <a:ext cx="658493" cy="658463"/>
                </a:xfrm>
                <a:custGeom>
                  <a:avLst/>
                  <a:gdLst>
                    <a:gd name="connsiteX0" fmla="*/ 329294 w 658493"/>
                    <a:gd name="connsiteY0" fmla="*/ 28575 h 658463"/>
                    <a:gd name="connsiteX1" fmla="*/ 535987 w 658493"/>
                    <a:gd name="connsiteY1" fmla="*/ 111538 h 658463"/>
                    <a:gd name="connsiteX2" fmla="*/ 629522 w 658493"/>
                    <a:gd name="connsiteY2" fmla="*/ 314611 h 658463"/>
                    <a:gd name="connsiteX3" fmla="*/ 343868 w 658493"/>
                    <a:gd name="connsiteY3" fmla="*/ 629603 h 658463"/>
                    <a:gd name="connsiteX4" fmla="*/ 329199 w 658493"/>
                    <a:gd name="connsiteY4" fmla="*/ 629984 h 658463"/>
                    <a:gd name="connsiteX5" fmla="*/ 122507 w 658493"/>
                    <a:gd name="connsiteY5" fmla="*/ 547021 h 658463"/>
                    <a:gd name="connsiteX6" fmla="*/ 28971 w 658493"/>
                    <a:gd name="connsiteY6" fmla="*/ 343948 h 658463"/>
                    <a:gd name="connsiteX7" fmla="*/ 314626 w 658493"/>
                    <a:gd name="connsiteY7" fmla="*/ 28956 h 658463"/>
                    <a:gd name="connsiteX8" fmla="*/ 329294 w 658493"/>
                    <a:gd name="connsiteY8" fmla="*/ 28575 h 658463"/>
                    <a:gd name="connsiteX9" fmla="*/ 329294 w 658493"/>
                    <a:gd name="connsiteY9" fmla="*/ 28575 h 658463"/>
                    <a:gd name="connsiteX10" fmla="*/ 329294 w 658493"/>
                    <a:gd name="connsiteY10" fmla="*/ 0 h 658463"/>
                    <a:gd name="connsiteX11" fmla="*/ 313197 w 658493"/>
                    <a:gd name="connsiteY11" fmla="*/ 381 h 658463"/>
                    <a:gd name="connsiteX12" fmla="*/ 313197 w 658493"/>
                    <a:gd name="connsiteY12" fmla="*/ 381 h 658463"/>
                    <a:gd name="connsiteX13" fmla="*/ 396 w 658493"/>
                    <a:gd name="connsiteY13" fmla="*/ 345281 h 658463"/>
                    <a:gd name="connsiteX14" fmla="*/ 396 w 658493"/>
                    <a:gd name="connsiteY14" fmla="*/ 345281 h 658463"/>
                    <a:gd name="connsiteX15" fmla="*/ 329199 w 658493"/>
                    <a:gd name="connsiteY15" fmla="*/ 658463 h 658463"/>
                    <a:gd name="connsiteX16" fmla="*/ 345297 w 658493"/>
                    <a:gd name="connsiteY16" fmla="*/ 658082 h 658463"/>
                    <a:gd name="connsiteX17" fmla="*/ 345297 w 658493"/>
                    <a:gd name="connsiteY17" fmla="*/ 658082 h 658463"/>
                    <a:gd name="connsiteX18" fmla="*/ 658097 w 658493"/>
                    <a:gd name="connsiteY18" fmla="*/ 313182 h 658463"/>
                    <a:gd name="connsiteX19" fmla="*/ 658097 w 658493"/>
                    <a:gd name="connsiteY19" fmla="*/ 313182 h 658463"/>
                    <a:gd name="connsiteX20" fmla="*/ 329294 w 658493"/>
                    <a:gd name="connsiteY20" fmla="*/ 0 h 658463"/>
                    <a:gd name="connsiteX21" fmla="*/ 329294 w 658493"/>
                    <a:gd name="connsiteY21" fmla="*/ 0 h 65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58493" h="658463">
                      <a:moveTo>
                        <a:pt x="329294" y="28575"/>
                      </a:moveTo>
                      <a:cubicBezTo>
                        <a:pt x="406256" y="28575"/>
                        <a:pt x="479694" y="58007"/>
                        <a:pt x="535987" y="111538"/>
                      </a:cubicBezTo>
                      <a:cubicBezTo>
                        <a:pt x="592566" y="165164"/>
                        <a:pt x="625712" y="237363"/>
                        <a:pt x="629522" y="314611"/>
                      </a:cubicBezTo>
                      <a:cubicBezTo>
                        <a:pt x="637619" y="480250"/>
                        <a:pt x="509412" y="621506"/>
                        <a:pt x="343868" y="629603"/>
                      </a:cubicBezTo>
                      <a:cubicBezTo>
                        <a:pt x="339010" y="629793"/>
                        <a:pt x="334057" y="629984"/>
                        <a:pt x="329199" y="629984"/>
                      </a:cubicBezTo>
                      <a:cubicBezTo>
                        <a:pt x="252237" y="629984"/>
                        <a:pt x="178799" y="600551"/>
                        <a:pt x="122507" y="547021"/>
                      </a:cubicBezTo>
                      <a:cubicBezTo>
                        <a:pt x="65928" y="493395"/>
                        <a:pt x="32781" y="421196"/>
                        <a:pt x="28971" y="343948"/>
                      </a:cubicBezTo>
                      <a:cubicBezTo>
                        <a:pt x="20875" y="178308"/>
                        <a:pt x="149081" y="37052"/>
                        <a:pt x="314626" y="28956"/>
                      </a:cubicBezTo>
                      <a:cubicBezTo>
                        <a:pt x="319484" y="28766"/>
                        <a:pt x="324437" y="28575"/>
                        <a:pt x="329294" y="28575"/>
                      </a:cubicBezTo>
                      <a:lnTo>
                        <a:pt x="329294" y="28575"/>
                      </a:lnTo>
                      <a:moveTo>
                        <a:pt x="329294" y="0"/>
                      </a:moveTo>
                      <a:cubicBezTo>
                        <a:pt x="323960" y="0"/>
                        <a:pt x="318626" y="95"/>
                        <a:pt x="313197" y="381"/>
                      </a:cubicBezTo>
                      <a:lnTo>
                        <a:pt x="313197" y="381"/>
                      </a:lnTo>
                      <a:cubicBezTo>
                        <a:pt x="132317" y="9239"/>
                        <a:pt x="-8462" y="164402"/>
                        <a:pt x="396" y="345281"/>
                      </a:cubicBezTo>
                      <a:lnTo>
                        <a:pt x="396" y="345281"/>
                      </a:lnTo>
                      <a:cubicBezTo>
                        <a:pt x="8969" y="520732"/>
                        <a:pt x="155273" y="658463"/>
                        <a:pt x="329199" y="658463"/>
                      </a:cubicBezTo>
                      <a:cubicBezTo>
                        <a:pt x="334533" y="658463"/>
                        <a:pt x="339867" y="658368"/>
                        <a:pt x="345297" y="658082"/>
                      </a:cubicBezTo>
                      <a:lnTo>
                        <a:pt x="345297" y="658082"/>
                      </a:lnTo>
                      <a:cubicBezTo>
                        <a:pt x="526176" y="649224"/>
                        <a:pt x="666956" y="494062"/>
                        <a:pt x="658097" y="313182"/>
                      </a:cubicBezTo>
                      <a:lnTo>
                        <a:pt x="658097" y="313182"/>
                      </a:lnTo>
                      <a:cubicBezTo>
                        <a:pt x="649525" y="137732"/>
                        <a:pt x="503126" y="0"/>
                        <a:pt x="329294" y="0"/>
                      </a:cubicBezTo>
                      <a:lnTo>
                        <a:pt x="329294" y="0"/>
                      </a:lnTo>
                      <a:close/>
                    </a:path>
                  </a:pathLst>
                </a:custGeom>
                <a:solidFill>
                  <a:srgbClr val="6211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9" name="Рисунок 78">
                <a:extLst>
                  <a:ext uri="{FF2B5EF4-FFF2-40B4-BE49-F238E27FC236}">
                    <a16:creationId xmlns:a16="http://schemas.microsoft.com/office/drawing/2014/main" id="{E22A20DC-D177-7F0F-3EA5-4C750A67D442}"/>
                  </a:ext>
                </a:extLst>
              </p:cNvPr>
              <p:cNvGrpSpPr/>
              <p:nvPr/>
            </p:nvGrpSpPr>
            <p:grpSpPr>
              <a:xfrm>
                <a:off x="3078199" y="751629"/>
                <a:ext cx="497964" cy="356415"/>
                <a:chOff x="3078199" y="751629"/>
                <a:chExt cx="497964" cy="356415"/>
              </a:xfrm>
              <a:noFill/>
            </p:grpSpPr>
            <p:grpSp>
              <p:nvGrpSpPr>
                <p:cNvPr id="120" name="Рисунок 78">
                  <a:extLst>
                    <a:ext uri="{FF2B5EF4-FFF2-40B4-BE49-F238E27FC236}">
                      <a16:creationId xmlns:a16="http://schemas.microsoft.com/office/drawing/2014/main" id="{2A7B1597-E3F7-8CFE-E74B-4B2F21B192A3}"/>
                    </a:ext>
                  </a:extLst>
                </p:cNvPr>
                <p:cNvGrpSpPr/>
                <p:nvPr/>
              </p:nvGrpSpPr>
              <p:grpSpPr>
                <a:xfrm>
                  <a:off x="3078199" y="751629"/>
                  <a:ext cx="218882" cy="356415"/>
                  <a:chOff x="3078199" y="751629"/>
                  <a:chExt cx="218882" cy="356415"/>
                </a:xfrm>
                <a:noFill/>
              </p:grpSpPr>
              <p:sp>
                <p:nvSpPr>
                  <p:cNvPr id="125" name="Полилиния: фигура 124">
                    <a:extLst>
                      <a:ext uri="{FF2B5EF4-FFF2-40B4-BE49-F238E27FC236}">
                        <a16:creationId xmlns:a16="http://schemas.microsoft.com/office/drawing/2014/main" id="{F598CC7C-7D32-39A6-4DD1-759D8662473A}"/>
                      </a:ext>
                    </a:extLst>
                  </p:cNvPr>
                  <p:cNvSpPr/>
                  <p:nvPr/>
                </p:nvSpPr>
                <p:spPr>
                  <a:xfrm>
                    <a:off x="3078199" y="751629"/>
                    <a:ext cx="168234" cy="301252"/>
                  </a:xfrm>
                  <a:custGeom>
                    <a:avLst/>
                    <a:gdLst>
                      <a:gd name="connsiteX0" fmla="*/ 113536 w 168234"/>
                      <a:gd name="connsiteY0" fmla="*/ 85 h 301252"/>
                      <a:gd name="connsiteX1" fmla="*/ 24668 w 168234"/>
                      <a:gd name="connsiteY1" fmla="*/ 66475 h 301252"/>
                      <a:gd name="connsiteX2" fmla="*/ 12381 w 168234"/>
                      <a:gd name="connsiteY2" fmla="*/ 246497 h 301252"/>
                      <a:gd name="connsiteX3" fmla="*/ 151636 w 168234"/>
                      <a:gd name="connsiteY3" fmla="*/ 266595 h 301252"/>
                      <a:gd name="connsiteX4" fmla="*/ 135063 w 168234"/>
                      <a:gd name="connsiteY4" fmla="*/ 198967 h 301252"/>
                      <a:gd name="connsiteX5" fmla="*/ 149922 w 168234"/>
                      <a:gd name="connsiteY5" fmla="*/ 151342 h 301252"/>
                      <a:gd name="connsiteX6" fmla="*/ 136777 w 168234"/>
                      <a:gd name="connsiteY6" fmla="*/ 118195 h 301252"/>
                      <a:gd name="connsiteX7" fmla="*/ 167829 w 168234"/>
                      <a:gd name="connsiteY7" fmla="*/ 50949 h 301252"/>
                      <a:gd name="connsiteX8" fmla="*/ 113441 w 168234"/>
                      <a:gd name="connsiteY8" fmla="*/ 85 h 30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234" h="301252">
                        <a:moveTo>
                          <a:pt x="113536" y="85"/>
                        </a:moveTo>
                        <a:cubicBezTo>
                          <a:pt x="113536" y="85"/>
                          <a:pt x="61625" y="-5153"/>
                          <a:pt x="24668" y="66475"/>
                        </a:cubicBezTo>
                        <a:cubicBezTo>
                          <a:pt x="-1621" y="117529"/>
                          <a:pt x="-8765" y="192014"/>
                          <a:pt x="12381" y="246497"/>
                        </a:cubicBezTo>
                        <a:cubicBezTo>
                          <a:pt x="39908" y="317268"/>
                          <a:pt x="134682" y="314410"/>
                          <a:pt x="151636" y="266595"/>
                        </a:cubicBezTo>
                        <a:cubicBezTo>
                          <a:pt x="167162" y="222780"/>
                          <a:pt x="135063" y="198967"/>
                          <a:pt x="135063" y="198967"/>
                        </a:cubicBezTo>
                        <a:cubicBezTo>
                          <a:pt x="135063" y="198967"/>
                          <a:pt x="151827" y="185632"/>
                          <a:pt x="149922" y="151342"/>
                        </a:cubicBezTo>
                        <a:cubicBezTo>
                          <a:pt x="148779" y="130483"/>
                          <a:pt x="136777" y="118195"/>
                          <a:pt x="136777" y="118195"/>
                        </a:cubicBezTo>
                        <a:cubicBezTo>
                          <a:pt x="136777" y="118195"/>
                          <a:pt x="172401" y="88954"/>
                          <a:pt x="167829" y="50949"/>
                        </a:cubicBezTo>
                        <a:cubicBezTo>
                          <a:pt x="164590" y="23993"/>
                          <a:pt x="149350" y="1228"/>
                          <a:pt x="113441" y="85"/>
                        </a:cubicBez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62114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" name="Полилиния: фигура 125">
                    <a:extLst>
                      <a:ext uri="{FF2B5EF4-FFF2-40B4-BE49-F238E27FC236}">
                        <a16:creationId xmlns:a16="http://schemas.microsoft.com/office/drawing/2014/main" id="{1393CEEE-3E02-3237-0DFE-1985A17D0BC7}"/>
                      </a:ext>
                    </a:extLst>
                  </p:cNvPr>
                  <p:cNvSpPr/>
                  <p:nvPr/>
                </p:nvSpPr>
                <p:spPr>
                  <a:xfrm>
                    <a:off x="3227740" y="798863"/>
                    <a:ext cx="69341" cy="96683"/>
                  </a:xfrm>
                  <a:custGeom>
                    <a:avLst/>
                    <a:gdLst>
                      <a:gd name="connsiteX0" fmla="*/ 0 w 69341"/>
                      <a:gd name="connsiteY0" fmla="*/ 96393 h 96683"/>
                      <a:gd name="connsiteX1" fmla="*/ 53054 w 69341"/>
                      <a:gd name="connsiteY1" fmla="*/ 65723 h 96683"/>
                      <a:gd name="connsiteX2" fmla="*/ 69342 w 69341"/>
                      <a:gd name="connsiteY2" fmla="*/ 0 h 9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341" h="96683">
                        <a:moveTo>
                          <a:pt x="0" y="96393"/>
                        </a:moveTo>
                        <a:cubicBezTo>
                          <a:pt x="0" y="96393"/>
                          <a:pt x="34957" y="101822"/>
                          <a:pt x="53054" y="65723"/>
                        </a:cubicBezTo>
                        <a:cubicBezTo>
                          <a:pt x="59912" y="51911"/>
                          <a:pt x="59055" y="28099"/>
                          <a:pt x="69342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14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" name="Полилиния: фигура 126">
                    <a:extLst>
                      <a:ext uri="{FF2B5EF4-FFF2-40B4-BE49-F238E27FC236}">
                        <a16:creationId xmlns:a16="http://schemas.microsoft.com/office/drawing/2014/main" id="{DB098735-741F-2699-FC3C-D30D94FB7292}"/>
                      </a:ext>
                    </a:extLst>
                  </p:cNvPr>
                  <p:cNvSpPr/>
                  <p:nvPr/>
                </p:nvSpPr>
                <p:spPr>
                  <a:xfrm>
                    <a:off x="3227740" y="920783"/>
                    <a:ext cx="65341" cy="187261"/>
                  </a:xfrm>
                  <a:custGeom>
                    <a:avLst/>
                    <a:gdLst>
                      <a:gd name="connsiteX0" fmla="*/ 0 w 65341"/>
                      <a:gd name="connsiteY0" fmla="*/ 0 h 187261"/>
                      <a:gd name="connsiteX1" fmla="*/ 60579 w 65341"/>
                      <a:gd name="connsiteY1" fmla="*/ 92488 h 187261"/>
                      <a:gd name="connsiteX2" fmla="*/ 65342 w 65341"/>
                      <a:gd name="connsiteY2" fmla="*/ 187262 h 187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41" h="187261">
                        <a:moveTo>
                          <a:pt x="0" y="0"/>
                        </a:moveTo>
                        <a:cubicBezTo>
                          <a:pt x="0" y="0"/>
                          <a:pt x="60579" y="9430"/>
                          <a:pt x="60579" y="92488"/>
                        </a:cubicBezTo>
                        <a:cubicBezTo>
                          <a:pt x="60579" y="133826"/>
                          <a:pt x="65342" y="187262"/>
                          <a:pt x="65342" y="187262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14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1" name="Рисунок 78">
                  <a:extLst>
                    <a:ext uri="{FF2B5EF4-FFF2-40B4-BE49-F238E27FC236}">
                      <a16:creationId xmlns:a16="http://schemas.microsoft.com/office/drawing/2014/main" id="{C82C4E4E-F44F-FC55-D4F2-DC731B9292B7}"/>
                    </a:ext>
                  </a:extLst>
                </p:cNvPr>
                <p:cNvGrpSpPr/>
                <p:nvPr/>
              </p:nvGrpSpPr>
              <p:grpSpPr>
                <a:xfrm>
                  <a:off x="3357280" y="751629"/>
                  <a:ext cx="218883" cy="356415"/>
                  <a:chOff x="3357280" y="751629"/>
                  <a:chExt cx="218883" cy="356415"/>
                </a:xfrm>
                <a:noFill/>
              </p:grpSpPr>
              <p:sp>
                <p:nvSpPr>
                  <p:cNvPr id="122" name="Полилиния: фигура 121">
                    <a:extLst>
                      <a:ext uri="{FF2B5EF4-FFF2-40B4-BE49-F238E27FC236}">
                        <a16:creationId xmlns:a16="http://schemas.microsoft.com/office/drawing/2014/main" id="{5F78C8A8-6526-1B88-F5BC-E0A382D037C4}"/>
                      </a:ext>
                    </a:extLst>
                  </p:cNvPr>
                  <p:cNvSpPr/>
                  <p:nvPr/>
                </p:nvSpPr>
                <p:spPr>
                  <a:xfrm>
                    <a:off x="3407929" y="751629"/>
                    <a:ext cx="168234" cy="301252"/>
                  </a:xfrm>
                  <a:custGeom>
                    <a:avLst/>
                    <a:gdLst>
                      <a:gd name="connsiteX0" fmla="*/ 54698 w 168234"/>
                      <a:gd name="connsiteY0" fmla="*/ 85 h 301252"/>
                      <a:gd name="connsiteX1" fmla="*/ 143566 w 168234"/>
                      <a:gd name="connsiteY1" fmla="*/ 66475 h 301252"/>
                      <a:gd name="connsiteX2" fmla="*/ 155853 w 168234"/>
                      <a:gd name="connsiteY2" fmla="*/ 246497 h 301252"/>
                      <a:gd name="connsiteX3" fmla="*/ 16598 w 168234"/>
                      <a:gd name="connsiteY3" fmla="*/ 266595 h 301252"/>
                      <a:gd name="connsiteX4" fmla="*/ 33171 w 168234"/>
                      <a:gd name="connsiteY4" fmla="*/ 198967 h 301252"/>
                      <a:gd name="connsiteX5" fmla="*/ 18312 w 168234"/>
                      <a:gd name="connsiteY5" fmla="*/ 151342 h 301252"/>
                      <a:gd name="connsiteX6" fmla="*/ 31457 w 168234"/>
                      <a:gd name="connsiteY6" fmla="*/ 118195 h 301252"/>
                      <a:gd name="connsiteX7" fmla="*/ 405 w 168234"/>
                      <a:gd name="connsiteY7" fmla="*/ 50949 h 301252"/>
                      <a:gd name="connsiteX8" fmla="*/ 54793 w 168234"/>
                      <a:gd name="connsiteY8" fmla="*/ 85 h 30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234" h="301252">
                        <a:moveTo>
                          <a:pt x="54698" y="85"/>
                        </a:moveTo>
                        <a:cubicBezTo>
                          <a:pt x="54698" y="85"/>
                          <a:pt x="106609" y="-5153"/>
                          <a:pt x="143566" y="66475"/>
                        </a:cubicBezTo>
                        <a:cubicBezTo>
                          <a:pt x="169855" y="117529"/>
                          <a:pt x="176999" y="192014"/>
                          <a:pt x="155853" y="246497"/>
                        </a:cubicBezTo>
                        <a:cubicBezTo>
                          <a:pt x="128326" y="317268"/>
                          <a:pt x="33552" y="314410"/>
                          <a:pt x="16598" y="266595"/>
                        </a:cubicBezTo>
                        <a:cubicBezTo>
                          <a:pt x="1072" y="222780"/>
                          <a:pt x="33171" y="198967"/>
                          <a:pt x="33171" y="198967"/>
                        </a:cubicBezTo>
                        <a:cubicBezTo>
                          <a:pt x="33171" y="198967"/>
                          <a:pt x="16407" y="185632"/>
                          <a:pt x="18312" y="151342"/>
                        </a:cubicBezTo>
                        <a:cubicBezTo>
                          <a:pt x="19455" y="130483"/>
                          <a:pt x="31457" y="118195"/>
                          <a:pt x="31457" y="118195"/>
                        </a:cubicBezTo>
                        <a:cubicBezTo>
                          <a:pt x="31457" y="118195"/>
                          <a:pt x="-4167" y="88954"/>
                          <a:pt x="405" y="50949"/>
                        </a:cubicBezTo>
                        <a:cubicBezTo>
                          <a:pt x="3644" y="23993"/>
                          <a:pt x="18884" y="1228"/>
                          <a:pt x="54793" y="85"/>
                        </a:cubicBez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62114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" name="Полилиния: фигура 122">
                    <a:extLst>
                      <a:ext uri="{FF2B5EF4-FFF2-40B4-BE49-F238E27FC236}">
                        <a16:creationId xmlns:a16="http://schemas.microsoft.com/office/drawing/2014/main" id="{0ED26D5C-471D-D187-2F28-C11E17AAEB99}"/>
                      </a:ext>
                    </a:extLst>
                  </p:cNvPr>
                  <p:cNvSpPr/>
                  <p:nvPr/>
                </p:nvSpPr>
                <p:spPr>
                  <a:xfrm>
                    <a:off x="3357280" y="798863"/>
                    <a:ext cx="69341" cy="96683"/>
                  </a:xfrm>
                  <a:custGeom>
                    <a:avLst/>
                    <a:gdLst>
                      <a:gd name="connsiteX0" fmla="*/ 69342 w 69341"/>
                      <a:gd name="connsiteY0" fmla="*/ 96393 h 96683"/>
                      <a:gd name="connsiteX1" fmla="*/ 16288 w 69341"/>
                      <a:gd name="connsiteY1" fmla="*/ 65723 h 96683"/>
                      <a:gd name="connsiteX2" fmla="*/ 0 w 69341"/>
                      <a:gd name="connsiteY2" fmla="*/ 0 h 9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341" h="96683">
                        <a:moveTo>
                          <a:pt x="69342" y="96393"/>
                        </a:moveTo>
                        <a:cubicBezTo>
                          <a:pt x="69342" y="96393"/>
                          <a:pt x="34385" y="101822"/>
                          <a:pt x="16288" y="65723"/>
                        </a:cubicBezTo>
                        <a:cubicBezTo>
                          <a:pt x="9430" y="51911"/>
                          <a:pt x="10287" y="28099"/>
                          <a:pt x="0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14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" name="Полилиния: фигура 123">
                    <a:extLst>
                      <a:ext uri="{FF2B5EF4-FFF2-40B4-BE49-F238E27FC236}">
                        <a16:creationId xmlns:a16="http://schemas.microsoft.com/office/drawing/2014/main" id="{26639FE0-5D9E-B65D-E6F7-D6E72442F2BE}"/>
                      </a:ext>
                    </a:extLst>
                  </p:cNvPr>
                  <p:cNvSpPr/>
                  <p:nvPr/>
                </p:nvSpPr>
                <p:spPr>
                  <a:xfrm>
                    <a:off x="3361281" y="920783"/>
                    <a:ext cx="65341" cy="187261"/>
                  </a:xfrm>
                  <a:custGeom>
                    <a:avLst/>
                    <a:gdLst>
                      <a:gd name="connsiteX0" fmla="*/ 65342 w 65341"/>
                      <a:gd name="connsiteY0" fmla="*/ 0 h 187261"/>
                      <a:gd name="connsiteX1" fmla="*/ 4763 w 65341"/>
                      <a:gd name="connsiteY1" fmla="*/ 92488 h 187261"/>
                      <a:gd name="connsiteX2" fmla="*/ 0 w 65341"/>
                      <a:gd name="connsiteY2" fmla="*/ 187262 h 187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41" h="187261">
                        <a:moveTo>
                          <a:pt x="65342" y="0"/>
                        </a:moveTo>
                        <a:cubicBezTo>
                          <a:pt x="65342" y="0"/>
                          <a:pt x="4763" y="9430"/>
                          <a:pt x="4763" y="92488"/>
                        </a:cubicBezTo>
                        <a:cubicBezTo>
                          <a:pt x="4763" y="133826"/>
                          <a:pt x="0" y="187262"/>
                          <a:pt x="0" y="187262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14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16" name="Полилиния: фигура 115">
              <a:extLst>
                <a:ext uri="{FF2B5EF4-FFF2-40B4-BE49-F238E27FC236}">
                  <a16:creationId xmlns:a16="http://schemas.microsoft.com/office/drawing/2014/main" id="{2C6B85AC-9AEB-0EB7-FBC1-79AC2E83B646}"/>
                </a:ext>
              </a:extLst>
            </p:cNvPr>
            <p:cNvSpPr/>
            <p:nvPr/>
          </p:nvSpPr>
          <p:spPr>
            <a:xfrm>
              <a:off x="2513721" y="2978068"/>
              <a:ext cx="97071" cy="141308"/>
            </a:xfrm>
            <a:custGeom>
              <a:avLst/>
              <a:gdLst>
                <a:gd name="connsiteX0" fmla="*/ 17876 w 97071"/>
                <a:gd name="connsiteY0" fmla="*/ 0 h 141308"/>
                <a:gd name="connsiteX1" fmla="*/ 97071 w 97071"/>
                <a:gd name="connsiteY1" fmla="*/ 0 h 141308"/>
                <a:gd name="connsiteX2" fmla="*/ 95829 w 97071"/>
                <a:gd name="connsiteY2" fmla="*/ 11277 h 141308"/>
                <a:gd name="connsiteX3" fmla="*/ 79483 w 97071"/>
                <a:gd name="connsiteY3" fmla="*/ 34932 h 141308"/>
                <a:gd name="connsiteX4" fmla="*/ 87122 w 97071"/>
                <a:gd name="connsiteY4" fmla="*/ 54194 h 141308"/>
                <a:gd name="connsiteX5" fmla="*/ 78487 w 97071"/>
                <a:gd name="connsiteY5" fmla="*/ 81870 h 141308"/>
                <a:gd name="connsiteX6" fmla="*/ 88118 w 97071"/>
                <a:gd name="connsiteY6" fmla="*/ 121169 h 141308"/>
                <a:gd name="connsiteX7" fmla="*/ 7195 w 97071"/>
                <a:gd name="connsiteY7" fmla="*/ 109490 h 141308"/>
                <a:gd name="connsiteX8" fmla="*/ 14335 w 97071"/>
                <a:gd name="connsiteY8" fmla="*/ 4877 h 14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071" h="141308">
                  <a:moveTo>
                    <a:pt x="17876" y="0"/>
                  </a:moveTo>
                  <a:lnTo>
                    <a:pt x="97071" y="0"/>
                  </a:lnTo>
                  <a:lnTo>
                    <a:pt x="95829" y="11277"/>
                  </a:lnTo>
                  <a:cubicBezTo>
                    <a:pt x="91128" y="25374"/>
                    <a:pt x="79483" y="34932"/>
                    <a:pt x="79483" y="34932"/>
                  </a:cubicBezTo>
                  <a:cubicBezTo>
                    <a:pt x="79483" y="34932"/>
                    <a:pt x="86457" y="42073"/>
                    <a:pt x="87122" y="54194"/>
                  </a:cubicBezTo>
                  <a:cubicBezTo>
                    <a:pt x="88229" y="74121"/>
                    <a:pt x="78487" y="81870"/>
                    <a:pt x="78487" y="81870"/>
                  </a:cubicBezTo>
                  <a:cubicBezTo>
                    <a:pt x="78487" y="81870"/>
                    <a:pt x="97140" y="95708"/>
                    <a:pt x="88118" y="121169"/>
                  </a:cubicBezTo>
                  <a:cubicBezTo>
                    <a:pt x="78265" y="148955"/>
                    <a:pt x="23191" y="150616"/>
                    <a:pt x="7195" y="109490"/>
                  </a:cubicBezTo>
                  <a:cubicBezTo>
                    <a:pt x="-5093" y="77829"/>
                    <a:pt x="-942" y="34545"/>
                    <a:pt x="14335" y="4877"/>
                  </a:cubicBezTo>
                  <a:close/>
                </a:path>
              </a:pathLst>
            </a:custGeom>
            <a:solidFill>
              <a:srgbClr val="621142"/>
            </a:solidFill>
            <a:ln w="9525" cap="rnd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Полилиния: фигура 116">
              <a:extLst>
                <a:ext uri="{FF2B5EF4-FFF2-40B4-BE49-F238E27FC236}">
                  <a16:creationId xmlns:a16="http://schemas.microsoft.com/office/drawing/2014/main" id="{1A26FBD0-F089-C59D-D591-0DEBE8F40559}"/>
                </a:ext>
              </a:extLst>
            </p:cNvPr>
            <p:cNvSpPr/>
            <p:nvPr/>
          </p:nvSpPr>
          <p:spPr>
            <a:xfrm>
              <a:off x="2706023" y="2978068"/>
              <a:ext cx="97070" cy="141308"/>
            </a:xfrm>
            <a:custGeom>
              <a:avLst/>
              <a:gdLst>
                <a:gd name="connsiteX0" fmla="*/ 0 w 97070"/>
                <a:gd name="connsiteY0" fmla="*/ 0 h 141308"/>
                <a:gd name="connsiteX1" fmla="*/ 79195 w 97070"/>
                <a:gd name="connsiteY1" fmla="*/ 0 h 141308"/>
                <a:gd name="connsiteX2" fmla="*/ 82736 w 97070"/>
                <a:gd name="connsiteY2" fmla="*/ 4877 h 141308"/>
                <a:gd name="connsiteX3" fmla="*/ 89876 w 97070"/>
                <a:gd name="connsiteY3" fmla="*/ 109490 h 141308"/>
                <a:gd name="connsiteX4" fmla="*/ 8953 w 97070"/>
                <a:gd name="connsiteY4" fmla="*/ 121169 h 141308"/>
                <a:gd name="connsiteX5" fmla="*/ 18584 w 97070"/>
                <a:gd name="connsiteY5" fmla="*/ 81870 h 141308"/>
                <a:gd name="connsiteX6" fmla="*/ 9949 w 97070"/>
                <a:gd name="connsiteY6" fmla="*/ 54194 h 141308"/>
                <a:gd name="connsiteX7" fmla="*/ 17588 w 97070"/>
                <a:gd name="connsiteY7" fmla="*/ 34932 h 141308"/>
                <a:gd name="connsiteX8" fmla="*/ 1242 w 97070"/>
                <a:gd name="connsiteY8" fmla="*/ 11277 h 14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070" h="141308">
                  <a:moveTo>
                    <a:pt x="0" y="0"/>
                  </a:moveTo>
                  <a:lnTo>
                    <a:pt x="79195" y="0"/>
                  </a:lnTo>
                  <a:lnTo>
                    <a:pt x="82736" y="4877"/>
                  </a:lnTo>
                  <a:cubicBezTo>
                    <a:pt x="98013" y="34545"/>
                    <a:pt x="102164" y="77829"/>
                    <a:pt x="89876" y="109490"/>
                  </a:cubicBezTo>
                  <a:cubicBezTo>
                    <a:pt x="73880" y="150616"/>
                    <a:pt x="18806" y="148955"/>
                    <a:pt x="8953" y="121169"/>
                  </a:cubicBezTo>
                  <a:cubicBezTo>
                    <a:pt x="-69" y="95708"/>
                    <a:pt x="18584" y="81870"/>
                    <a:pt x="18584" y="81870"/>
                  </a:cubicBezTo>
                  <a:cubicBezTo>
                    <a:pt x="18584" y="81870"/>
                    <a:pt x="8842" y="74121"/>
                    <a:pt x="9949" y="54194"/>
                  </a:cubicBezTo>
                  <a:cubicBezTo>
                    <a:pt x="10614" y="42073"/>
                    <a:pt x="17588" y="34932"/>
                    <a:pt x="17588" y="34932"/>
                  </a:cubicBezTo>
                  <a:cubicBezTo>
                    <a:pt x="17588" y="34932"/>
                    <a:pt x="5944" y="25374"/>
                    <a:pt x="1242" y="11277"/>
                  </a:cubicBezTo>
                  <a:close/>
                </a:path>
              </a:pathLst>
            </a:custGeom>
            <a:solidFill>
              <a:srgbClr val="621142"/>
            </a:solidFill>
            <a:ln w="9525" cap="rnd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0" name="Стрелка: штриховая вправо 129">
            <a:extLst>
              <a:ext uri="{FF2B5EF4-FFF2-40B4-BE49-F238E27FC236}">
                <a16:creationId xmlns:a16="http://schemas.microsoft.com/office/drawing/2014/main" id="{E00F0DC3-835C-AB01-41C5-EC9FB8628DF8}"/>
              </a:ext>
            </a:extLst>
          </p:cNvPr>
          <p:cNvSpPr/>
          <p:nvPr/>
        </p:nvSpPr>
        <p:spPr>
          <a:xfrm>
            <a:off x="6087799" y="5435637"/>
            <a:ext cx="1420998" cy="628004"/>
          </a:xfrm>
          <a:prstGeom prst="stripedRightArrow">
            <a:avLst/>
          </a:prstGeom>
          <a:gradFill>
            <a:gsLst>
              <a:gs pos="0">
                <a:srgbClr val="EE7F61"/>
              </a:gs>
              <a:gs pos="67000">
                <a:srgbClr val="F08150"/>
              </a:gs>
              <a:gs pos="100000">
                <a:srgbClr val="FAA81C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1" name="Picture 10">
            <a:extLst>
              <a:ext uri="{FF2B5EF4-FFF2-40B4-BE49-F238E27FC236}">
                <a16:creationId xmlns:a16="http://schemas.microsoft.com/office/drawing/2014/main" id="{ECD5F3F8-AC81-77F3-36C1-171A14554C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328" y="5505053"/>
            <a:ext cx="463082" cy="517574"/>
          </a:xfrm>
          <a:prstGeom prst="rect">
            <a:avLst/>
          </a:prstGeom>
        </p:spPr>
      </p:pic>
      <p:sp>
        <p:nvSpPr>
          <p:cNvPr id="132" name="Заголовок 4">
            <a:extLst>
              <a:ext uri="{FF2B5EF4-FFF2-40B4-BE49-F238E27FC236}">
                <a16:creationId xmlns:a16="http://schemas.microsoft.com/office/drawing/2014/main" id="{AF636E3C-6927-7C3F-8AC3-6152C1984E8D}"/>
              </a:ext>
            </a:extLst>
          </p:cNvPr>
          <p:cNvSpPr txBox="1">
            <a:spLocks/>
          </p:cNvSpPr>
          <p:nvPr/>
        </p:nvSpPr>
        <p:spPr>
          <a:xfrm>
            <a:off x="6185717" y="5643500"/>
            <a:ext cx="1237878" cy="23414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24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1" i="0" kern="1200" spc="0" baseline="0">
                <a:solidFill>
                  <a:schemeClr val="bg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24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/>
              </a:rPr>
              <a:t>дополнительные </a:t>
            </a:r>
          </a:p>
          <a:p>
            <a:pPr marL="0" marR="0" lvl="0" indent="0" algn="ctr" defTabSz="91424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/>
              </a:rPr>
              <a:t>годы жизни без диализа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/>
              </a:rPr>
              <a:t>b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Arial"/>
            </a:endParaRPr>
          </a:p>
        </p:txBody>
      </p: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id="{46C330B5-5306-F9D5-F087-5D0429E87095}"/>
              </a:ext>
            </a:extLst>
          </p:cNvPr>
          <p:cNvCxnSpPr>
            <a:cxnSpLocks/>
            <a:stCxn id="146" idx="5"/>
            <a:endCxn id="2" idx="2"/>
          </p:cNvCxnSpPr>
          <p:nvPr/>
        </p:nvCxnSpPr>
        <p:spPr>
          <a:xfrm>
            <a:off x="1204728" y="2193298"/>
            <a:ext cx="6276865" cy="3210551"/>
          </a:xfrm>
          <a:prstGeom prst="line">
            <a:avLst/>
          </a:prstGeom>
          <a:ln w="28575">
            <a:solidFill>
              <a:srgbClr val="FAA71D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Равнобедренный треугольник 133">
            <a:extLst>
              <a:ext uri="{FF2B5EF4-FFF2-40B4-BE49-F238E27FC236}">
                <a16:creationId xmlns:a16="http://schemas.microsoft.com/office/drawing/2014/main" id="{FB8CFD65-2681-ED68-FA4E-85CBDF2A36B2}"/>
              </a:ext>
            </a:extLst>
          </p:cNvPr>
          <p:cNvSpPr/>
          <p:nvPr/>
        </p:nvSpPr>
        <p:spPr>
          <a:xfrm rot="7645119">
            <a:off x="1131647" y="2129633"/>
            <a:ext cx="195439" cy="146683"/>
          </a:xfrm>
          <a:prstGeom prst="triangle">
            <a:avLst/>
          </a:prstGeom>
          <a:solidFill>
            <a:srgbClr val="621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5" name="Рисунок 78">
            <a:extLst>
              <a:ext uri="{FF2B5EF4-FFF2-40B4-BE49-F238E27FC236}">
                <a16:creationId xmlns:a16="http://schemas.microsoft.com/office/drawing/2014/main" id="{4F28EB26-5D9C-C3B3-604C-1747F8C90B23}"/>
              </a:ext>
            </a:extLst>
          </p:cNvPr>
          <p:cNvGrpSpPr/>
          <p:nvPr/>
        </p:nvGrpSpPr>
        <p:grpSpPr>
          <a:xfrm>
            <a:off x="878038" y="1879180"/>
            <a:ext cx="382659" cy="382642"/>
            <a:chOff x="2997982" y="581408"/>
            <a:chExt cx="658493" cy="658463"/>
          </a:xfrm>
        </p:grpSpPr>
        <p:grpSp>
          <p:nvGrpSpPr>
            <p:cNvPr id="136" name="Рисунок 78">
              <a:extLst>
                <a:ext uri="{FF2B5EF4-FFF2-40B4-BE49-F238E27FC236}">
                  <a16:creationId xmlns:a16="http://schemas.microsoft.com/office/drawing/2014/main" id="{10F105C2-CBF1-76F2-98AA-E1DBABCC20EF}"/>
                </a:ext>
              </a:extLst>
            </p:cNvPr>
            <p:cNvGrpSpPr/>
            <p:nvPr/>
          </p:nvGrpSpPr>
          <p:grpSpPr>
            <a:xfrm>
              <a:off x="2997982" y="581408"/>
              <a:ext cx="658493" cy="658463"/>
              <a:chOff x="2997982" y="581408"/>
              <a:chExt cx="658493" cy="658463"/>
            </a:xfrm>
          </p:grpSpPr>
          <p:sp>
            <p:nvSpPr>
              <p:cNvPr id="146" name="Полилиния: фигура 145">
                <a:extLst>
                  <a:ext uri="{FF2B5EF4-FFF2-40B4-BE49-F238E27FC236}">
                    <a16:creationId xmlns:a16="http://schemas.microsoft.com/office/drawing/2014/main" id="{B597CBB5-41EE-A718-267A-69ACE66FF4BF}"/>
                  </a:ext>
                </a:extLst>
              </p:cNvPr>
              <p:cNvSpPr/>
              <p:nvPr/>
            </p:nvSpPr>
            <p:spPr>
              <a:xfrm>
                <a:off x="3012190" y="595600"/>
                <a:ext cx="629983" cy="629983"/>
              </a:xfrm>
              <a:custGeom>
                <a:avLst/>
                <a:gdLst>
                  <a:gd name="connsiteX0" fmla="*/ 314896 w 629983"/>
                  <a:gd name="connsiteY0" fmla="*/ 629984 h 629983"/>
                  <a:gd name="connsiteX1" fmla="*/ 380 w 629983"/>
                  <a:gd name="connsiteY1" fmla="*/ 330327 h 629983"/>
                  <a:gd name="connsiteX2" fmla="*/ 299656 w 629983"/>
                  <a:gd name="connsiteY2" fmla="*/ 381 h 629983"/>
                  <a:gd name="connsiteX3" fmla="*/ 315086 w 629983"/>
                  <a:gd name="connsiteY3" fmla="*/ 0 h 629983"/>
                  <a:gd name="connsiteX4" fmla="*/ 629602 w 629983"/>
                  <a:gd name="connsiteY4" fmla="*/ 299657 h 629983"/>
                  <a:gd name="connsiteX5" fmla="*/ 547973 w 629983"/>
                  <a:gd name="connsiteY5" fmla="*/ 526352 h 629983"/>
                  <a:gd name="connsiteX6" fmla="*/ 330326 w 629983"/>
                  <a:gd name="connsiteY6" fmla="*/ 629602 h 629983"/>
                  <a:gd name="connsiteX7" fmla="*/ 314896 w 629983"/>
                  <a:gd name="connsiteY7" fmla="*/ 629984 h 62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9983" h="629983">
                    <a:moveTo>
                      <a:pt x="314896" y="629984"/>
                    </a:moveTo>
                    <a:cubicBezTo>
                      <a:pt x="146684" y="629984"/>
                      <a:pt x="8572" y="498348"/>
                      <a:pt x="380" y="330327"/>
                    </a:cubicBezTo>
                    <a:cubicBezTo>
                      <a:pt x="-8097" y="156877"/>
                      <a:pt x="126205" y="8858"/>
                      <a:pt x="299656" y="381"/>
                    </a:cubicBezTo>
                    <a:cubicBezTo>
                      <a:pt x="304799" y="95"/>
                      <a:pt x="309943" y="0"/>
                      <a:pt x="315086" y="0"/>
                    </a:cubicBezTo>
                    <a:cubicBezTo>
                      <a:pt x="483298" y="0"/>
                      <a:pt x="621410" y="131636"/>
                      <a:pt x="629602" y="299657"/>
                    </a:cubicBezTo>
                    <a:cubicBezTo>
                      <a:pt x="633698" y="383286"/>
                      <a:pt x="604741" y="463868"/>
                      <a:pt x="547973" y="526352"/>
                    </a:cubicBezTo>
                    <a:cubicBezTo>
                      <a:pt x="491299" y="588836"/>
                      <a:pt x="413956" y="625507"/>
                      <a:pt x="330326" y="629602"/>
                    </a:cubicBezTo>
                    <a:cubicBezTo>
                      <a:pt x="325183" y="629888"/>
                      <a:pt x="320039" y="629984"/>
                      <a:pt x="314896" y="6299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Полилиния: фигура 146">
                <a:extLst>
                  <a:ext uri="{FF2B5EF4-FFF2-40B4-BE49-F238E27FC236}">
                    <a16:creationId xmlns:a16="http://schemas.microsoft.com/office/drawing/2014/main" id="{053462E3-C6DF-0523-97E6-3B1D31EEEAE3}"/>
                  </a:ext>
                </a:extLst>
              </p:cNvPr>
              <p:cNvSpPr/>
              <p:nvPr/>
            </p:nvSpPr>
            <p:spPr>
              <a:xfrm>
                <a:off x="2997982" y="581408"/>
                <a:ext cx="658493" cy="658463"/>
              </a:xfrm>
              <a:custGeom>
                <a:avLst/>
                <a:gdLst>
                  <a:gd name="connsiteX0" fmla="*/ 329294 w 658493"/>
                  <a:gd name="connsiteY0" fmla="*/ 28575 h 658463"/>
                  <a:gd name="connsiteX1" fmla="*/ 535987 w 658493"/>
                  <a:gd name="connsiteY1" fmla="*/ 111538 h 658463"/>
                  <a:gd name="connsiteX2" fmla="*/ 629522 w 658493"/>
                  <a:gd name="connsiteY2" fmla="*/ 314611 h 658463"/>
                  <a:gd name="connsiteX3" fmla="*/ 343868 w 658493"/>
                  <a:gd name="connsiteY3" fmla="*/ 629603 h 658463"/>
                  <a:gd name="connsiteX4" fmla="*/ 329199 w 658493"/>
                  <a:gd name="connsiteY4" fmla="*/ 629984 h 658463"/>
                  <a:gd name="connsiteX5" fmla="*/ 122507 w 658493"/>
                  <a:gd name="connsiteY5" fmla="*/ 547021 h 658463"/>
                  <a:gd name="connsiteX6" fmla="*/ 28971 w 658493"/>
                  <a:gd name="connsiteY6" fmla="*/ 343948 h 658463"/>
                  <a:gd name="connsiteX7" fmla="*/ 314626 w 658493"/>
                  <a:gd name="connsiteY7" fmla="*/ 28956 h 658463"/>
                  <a:gd name="connsiteX8" fmla="*/ 329294 w 658493"/>
                  <a:gd name="connsiteY8" fmla="*/ 28575 h 658463"/>
                  <a:gd name="connsiteX9" fmla="*/ 329294 w 658493"/>
                  <a:gd name="connsiteY9" fmla="*/ 28575 h 658463"/>
                  <a:gd name="connsiteX10" fmla="*/ 329294 w 658493"/>
                  <a:gd name="connsiteY10" fmla="*/ 0 h 658463"/>
                  <a:gd name="connsiteX11" fmla="*/ 313197 w 658493"/>
                  <a:gd name="connsiteY11" fmla="*/ 381 h 658463"/>
                  <a:gd name="connsiteX12" fmla="*/ 313197 w 658493"/>
                  <a:gd name="connsiteY12" fmla="*/ 381 h 658463"/>
                  <a:gd name="connsiteX13" fmla="*/ 396 w 658493"/>
                  <a:gd name="connsiteY13" fmla="*/ 345281 h 658463"/>
                  <a:gd name="connsiteX14" fmla="*/ 396 w 658493"/>
                  <a:gd name="connsiteY14" fmla="*/ 345281 h 658463"/>
                  <a:gd name="connsiteX15" fmla="*/ 329199 w 658493"/>
                  <a:gd name="connsiteY15" fmla="*/ 658463 h 658463"/>
                  <a:gd name="connsiteX16" fmla="*/ 345297 w 658493"/>
                  <a:gd name="connsiteY16" fmla="*/ 658082 h 658463"/>
                  <a:gd name="connsiteX17" fmla="*/ 345297 w 658493"/>
                  <a:gd name="connsiteY17" fmla="*/ 658082 h 658463"/>
                  <a:gd name="connsiteX18" fmla="*/ 658097 w 658493"/>
                  <a:gd name="connsiteY18" fmla="*/ 313182 h 658463"/>
                  <a:gd name="connsiteX19" fmla="*/ 658097 w 658493"/>
                  <a:gd name="connsiteY19" fmla="*/ 313182 h 658463"/>
                  <a:gd name="connsiteX20" fmla="*/ 329294 w 658493"/>
                  <a:gd name="connsiteY20" fmla="*/ 0 h 658463"/>
                  <a:gd name="connsiteX21" fmla="*/ 329294 w 658493"/>
                  <a:gd name="connsiteY21" fmla="*/ 0 h 65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8493" h="658463">
                    <a:moveTo>
                      <a:pt x="329294" y="28575"/>
                    </a:moveTo>
                    <a:cubicBezTo>
                      <a:pt x="406256" y="28575"/>
                      <a:pt x="479694" y="58007"/>
                      <a:pt x="535987" y="111538"/>
                    </a:cubicBezTo>
                    <a:cubicBezTo>
                      <a:pt x="592566" y="165164"/>
                      <a:pt x="625712" y="237363"/>
                      <a:pt x="629522" y="314611"/>
                    </a:cubicBezTo>
                    <a:cubicBezTo>
                      <a:pt x="637619" y="480250"/>
                      <a:pt x="509412" y="621506"/>
                      <a:pt x="343868" y="629603"/>
                    </a:cubicBezTo>
                    <a:cubicBezTo>
                      <a:pt x="339010" y="629793"/>
                      <a:pt x="334057" y="629984"/>
                      <a:pt x="329199" y="629984"/>
                    </a:cubicBezTo>
                    <a:cubicBezTo>
                      <a:pt x="252237" y="629984"/>
                      <a:pt x="178799" y="600551"/>
                      <a:pt x="122507" y="547021"/>
                    </a:cubicBezTo>
                    <a:cubicBezTo>
                      <a:pt x="65928" y="493395"/>
                      <a:pt x="32781" y="421196"/>
                      <a:pt x="28971" y="343948"/>
                    </a:cubicBezTo>
                    <a:cubicBezTo>
                      <a:pt x="20875" y="178308"/>
                      <a:pt x="149081" y="37052"/>
                      <a:pt x="314626" y="28956"/>
                    </a:cubicBezTo>
                    <a:cubicBezTo>
                      <a:pt x="319484" y="28766"/>
                      <a:pt x="324437" y="28575"/>
                      <a:pt x="329294" y="28575"/>
                    </a:cubicBezTo>
                    <a:lnTo>
                      <a:pt x="329294" y="28575"/>
                    </a:lnTo>
                    <a:moveTo>
                      <a:pt x="329294" y="0"/>
                    </a:moveTo>
                    <a:cubicBezTo>
                      <a:pt x="323960" y="0"/>
                      <a:pt x="318626" y="95"/>
                      <a:pt x="313197" y="381"/>
                    </a:cubicBezTo>
                    <a:lnTo>
                      <a:pt x="313197" y="381"/>
                    </a:lnTo>
                    <a:cubicBezTo>
                      <a:pt x="132317" y="9239"/>
                      <a:pt x="-8462" y="164402"/>
                      <a:pt x="396" y="345281"/>
                    </a:cubicBezTo>
                    <a:lnTo>
                      <a:pt x="396" y="345281"/>
                    </a:lnTo>
                    <a:cubicBezTo>
                      <a:pt x="8969" y="520732"/>
                      <a:pt x="155273" y="658463"/>
                      <a:pt x="329199" y="658463"/>
                    </a:cubicBezTo>
                    <a:cubicBezTo>
                      <a:pt x="334533" y="658463"/>
                      <a:pt x="339867" y="658368"/>
                      <a:pt x="345297" y="658082"/>
                    </a:cubicBezTo>
                    <a:lnTo>
                      <a:pt x="345297" y="658082"/>
                    </a:lnTo>
                    <a:cubicBezTo>
                      <a:pt x="526176" y="649224"/>
                      <a:pt x="666956" y="494062"/>
                      <a:pt x="658097" y="313182"/>
                    </a:cubicBezTo>
                    <a:lnTo>
                      <a:pt x="658097" y="313182"/>
                    </a:lnTo>
                    <a:cubicBezTo>
                      <a:pt x="649525" y="137732"/>
                      <a:pt x="503126" y="0"/>
                      <a:pt x="329294" y="0"/>
                    </a:cubicBezTo>
                    <a:lnTo>
                      <a:pt x="329294" y="0"/>
                    </a:lnTo>
                    <a:close/>
                  </a:path>
                </a:pathLst>
              </a:custGeom>
              <a:solidFill>
                <a:srgbClr val="6211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7" name="Рисунок 78">
              <a:extLst>
                <a:ext uri="{FF2B5EF4-FFF2-40B4-BE49-F238E27FC236}">
                  <a16:creationId xmlns:a16="http://schemas.microsoft.com/office/drawing/2014/main" id="{58918BC7-E7FC-5617-BBDA-8B8B19F144A2}"/>
                </a:ext>
              </a:extLst>
            </p:cNvPr>
            <p:cNvGrpSpPr/>
            <p:nvPr/>
          </p:nvGrpSpPr>
          <p:grpSpPr>
            <a:xfrm>
              <a:off x="3078199" y="751629"/>
              <a:ext cx="497964" cy="356415"/>
              <a:chOff x="3078199" y="751629"/>
              <a:chExt cx="497964" cy="356415"/>
            </a:xfrm>
            <a:noFill/>
          </p:grpSpPr>
          <p:grpSp>
            <p:nvGrpSpPr>
              <p:cNvPr id="138" name="Рисунок 78">
                <a:extLst>
                  <a:ext uri="{FF2B5EF4-FFF2-40B4-BE49-F238E27FC236}">
                    <a16:creationId xmlns:a16="http://schemas.microsoft.com/office/drawing/2014/main" id="{0178361A-C3D7-0E52-092B-A7E92F80BB56}"/>
                  </a:ext>
                </a:extLst>
              </p:cNvPr>
              <p:cNvGrpSpPr/>
              <p:nvPr/>
            </p:nvGrpSpPr>
            <p:grpSpPr>
              <a:xfrm>
                <a:off x="3078199" y="751629"/>
                <a:ext cx="218882" cy="356415"/>
                <a:chOff x="3078199" y="751629"/>
                <a:chExt cx="218882" cy="356415"/>
              </a:xfrm>
              <a:noFill/>
            </p:grpSpPr>
            <p:sp>
              <p:nvSpPr>
                <p:cNvPr id="143" name="Полилиния: фигура 142">
                  <a:extLst>
                    <a:ext uri="{FF2B5EF4-FFF2-40B4-BE49-F238E27FC236}">
                      <a16:creationId xmlns:a16="http://schemas.microsoft.com/office/drawing/2014/main" id="{9D09EC26-C306-1EEB-65BB-3E989131DBC0}"/>
                    </a:ext>
                  </a:extLst>
                </p:cNvPr>
                <p:cNvSpPr/>
                <p:nvPr/>
              </p:nvSpPr>
              <p:spPr>
                <a:xfrm>
                  <a:off x="3078199" y="751629"/>
                  <a:ext cx="168234" cy="301252"/>
                </a:xfrm>
                <a:custGeom>
                  <a:avLst/>
                  <a:gdLst>
                    <a:gd name="connsiteX0" fmla="*/ 113536 w 168234"/>
                    <a:gd name="connsiteY0" fmla="*/ 85 h 301252"/>
                    <a:gd name="connsiteX1" fmla="*/ 24668 w 168234"/>
                    <a:gd name="connsiteY1" fmla="*/ 66475 h 301252"/>
                    <a:gd name="connsiteX2" fmla="*/ 12381 w 168234"/>
                    <a:gd name="connsiteY2" fmla="*/ 246497 h 301252"/>
                    <a:gd name="connsiteX3" fmla="*/ 151636 w 168234"/>
                    <a:gd name="connsiteY3" fmla="*/ 266595 h 301252"/>
                    <a:gd name="connsiteX4" fmla="*/ 135063 w 168234"/>
                    <a:gd name="connsiteY4" fmla="*/ 198967 h 301252"/>
                    <a:gd name="connsiteX5" fmla="*/ 149922 w 168234"/>
                    <a:gd name="connsiteY5" fmla="*/ 151342 h 301252"/>
                    <a:gd name="connsiteX6" fmla="*/ 136777 w 168234"/>
                    <a:gd name="connsiteY6" fmla="*/ 118195 h 301252"/>
                    <a:gd name="connsiteX7" fmla="*/ 167829 w 168234"/>
                    <a:gd name="connsiteY7" fmla="*/ 50949 h 301252"/>
                    <a:gd name="connsiteX8" fmla="*/ 113441 w 168234"/>
                    <a:gd name="connsiteY8" fmla="*/ 85 h 30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234" h="301252">
                      <a:moveTo>
                        <a:pt x="113536" y="85"/>
                      </a:moveTo>
                      <a:cubicBezTo>
                        <a:pt x="113536" y="85"/>
                        <a:pt x="61625" y="-5153"/>
                        <a:pt x="24668" y="66475"/>
                      </a:cubicBezTo>
                      <a:cubicBezTo>
                        <a:pt x="-1621" y="117529"/>
                        <a:pt x="-8765" y="192014"/>
                        <a:pt x="12381" y="246497"/>
                      </a:cubicBezTo>
                      <a:cubicBezTo>
                        <a:pt x="39908" y="317268"/>
                        <a:pt x="134682" y="314410"/>
                        <a:pt x="151636" y="266595"/>
                      </a:cubicBezTo>
                      <a:cubicBezTo>
                        <a:pt x="167162" y="222780"/>
                        <a:pt x="135063" y="198967"/>
                        <a:pt x="135063" y="198967"/>
                      </a:cubicBezTo>
                      <a:cubicBezTo>
                        <a:pt x="135063" y="198967"/>
                        <a:pt x="151827" y="185632"/>
                        <a:pt x="149922" y="151342"/>
                      </a:cubicBezTo>
                      <a:cubicBezTo>
                        <a:pt x="148779" y="130483"/>
                        <a:pt x="136777" y="118195"/>
                        <a:pt x="136777" y="118195"/>
                      </a:cubicBezTo>
                      <a:cubicBezTo>
                        <a:pt x="136777" y="118195"/>
                        <a:pt x="172401" y="88954"/>
                        <a:pt x="167829" y="50949"/>
                      </a:cubicBezTo>
                      <a:cubicBezTo>
                        <a:pt x="164590" y="23993"/>
                        <a:pt x="149350" y="1228"/>
                        <a:pt x="113441" y="85"/>
                      </a:cubicBezTo>
                      <a:close/>
                    </a:path>
                  </a:pathLst>
                </a:custGeom>
                <a:solidFill>
                  <a:srgbClr val="621142"/>
                </a:solidFill>
                <a:ln w="20860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Полилиния: фигура 143">
                  <a:extLst>
                    <a:ext uri="{FF2B5EF4-FFF2-40B4-BE49-F238E27FC236}">
                      <a16:creationId xmlns:a16="http://schemas.microsoft.com/office/drawing/2014/main" id="{2BB30031-0DB5-412C-63DA-2759AE7A35D8}"/>
                    </a:ext>
                  </a:extLst>
                </p:cNvPr>
                <p:cNvSpPr/>
                <p:nvPr/>
              </p:nvSpPr>
              <p:spPr>
                <a:xfrm>
                  <a:off x="3227740" y="798863"/>
                  <a:ext cx="69341" cy="96683"/>
                </a:xfrm>
                <a:custGeom>
                  <a:avLst/>
                  <a:gdLst>
                    <a:gd name="connsiteX0" fmla="*/ 0 w 69341"/>
                    <a:gd name="connsiteY0" fmla="*/ 96393 h 96683"/>
                    <a:gd name="connsiteX1" fmla="*/ 53054 w 69341"/>
                    <a:gd name="connsiteY1" fmla="*/ 65723 h 96683"/>
                    <a:gd name="connsiteX2" fmla="*/ 69342 w 69341"/>
                    <a:gd name="connsiteY2" fmla="*/ 0 h 96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9341" h="96683">
                      <a:moveTo>
                        <a:pt x="0" y="96393"/>
                      </a:moveTo>
                      <a:cubicBezTo>
                        <a:pt x="0" y="96393"/>
                        <a:pt x="34957" y="101822"/>
                        <a:pt x="53054" y="65723"/>
                      </a:cubicBezTo>
                      <a:cubicBezTo>
                        <a:pt x="59912" y="51911"/>
                        <a:pt x="59055" y="28099"/>
                        <a:pt x="69342" y="0"/>
                      </a:cubicBezTo>
                    </a:path>
                  </a:pathLst>
                </a:custGeom>
                <a:noFill/>
                <a:ln w="6350" cap="rnd">
                  <a:solidFill>
                    <a:srgbClr val="62114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Полилиния: фигура 144">
                  <a:extLst>
                    <a:ext uri="{FF2B5EF4-FFF2-40B4-BE49-F238E27FC236}">
                      <a16:creationId xmlns:a16="http://schemas.microsoft.com/office/drawing/2014/main" id="{77525034-4B2B-5DCD-51F2-C48D9389C2CA}"/>
                    </a:ext>
                  </a:extLst>
                </p:cNvPr>
                <p:cNvSpPr/>
                <p:nvPr/>
              </p:nvSpPr>
              <p:spPr>
                <a:xfrm>
                  <a:off x="3227740" y="920783"/>
                  <a:ext cx="65341" cy="187261"/>
                </a:xfrm>
                <a:custGeom>
                  <a:avLst/>
                  <a:gdLst>
                    <a:gd name="connsiteX0" fmla="*/ 0 w 65341"/>
                    <a:gd name="connsiteY0" fmla="*/ 0 h 187261"/>
                    <a:gd name="connsiteX1" fmla="*/ 60579 w 65341"/>
                    <a:gd name="connsiteY1" fmla="*/ 92488 h 187261"/>
                    <a:gd name="connsiteX2" fmla="*/ 65342 w 65341"/>
                    <a:gd name="connsiteY2" fmla="*/ 187262 h 187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341" h="187261">
                      <a:moveTo>
                        <a:pt x="0" y="0"/>
                      </a:moveTo>
                      <a:cubicBezTo>
                        <a:pt x="0" y="0"/>
                        <a:pt x="60579" y="9430"/>
                        <a:pt x="60579" y="92488"/>
                      </a:cubicBezTo>
                      <a:cubicBezTo>
                        <a:pt x="60579" y="133826"/>
                        <a:pt x="65342" y="187262"/>
                        <a:pt x="65342" y="187262"/>
                      </a:cubicBezTo>
                    </a:path>
                  </a:pathLst>
                </a:custGeom>
                <a:noFill/>
                <a:ln w="6350" cap="rnd">
                  <a:solidFill>
                    <a:srgbClr val="62114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9" name="Рисунок 78">
                <a:extLst>
                  <a:ext uri="{FF2B5EF4-FFF2-40B4-BE49-F238E27FC236}">
                    <a16:creationId xmlns:a16="http://schemas.microsoft.com/office/drawing/2014/main" id="{022F4814-1518-EA1B-45EB-3B0D6FF864A3}"/>
                  </a:ext>
                </a:extLst>
              </p:cNvPr>
              <p:cNvGrpSpPr/>
              <p:nvPr/>
            </p:nvGrpSpPr>
            <p:grpSpPr>
              <a:xfrm>
                <a:off x="3357280" y="751629"/>
                <a:ext cx="218883" cy="356415"/>
                <a:chOff x="3357280" y="751629"/>
                <a:chExt cx="218883" cy="356415"/>
              </a:xfrm>
              <a:noFill/>
            </p:grpSpPr>
            <p:sp>
              <p:nvSpPr>
                <p:cNvPr id="140" name="Полилиния: фигура 139">
                  <a:extLst>
                    <a:ext uri="{FF2B5EF4-FFF2-40B4-BE49-F238E27FC236}">
                      <a16:creationId xmlns:a16="http://schemas.microsoft.com/office/drawing/2014/main" id="{3D3473EB-C5C7-B44E-4E76-C4C08B7BDA99}"/>
                    </a:ext>
                  </a:extLst>
                </p:cNvPr>
                <p:cNvSpPr/>
                <p:nvPr/>
              </p:nvSpPr>
              <p:spPr>
                <a:xfrm>
                  <a:off x="3407929" y="751629"/>
                  <a:ext cx="168234" cy="301252"/>
                </a:xfrm>
                <a:custGeom>
                  <a:avLst/>
                  <a:gdLst>
                    <a:gd name="connsiteX0" fmla="*/ 54698 w 168234"/>
                    <a:gd name="connsiteY0" fmla="*/ 85 h 301252"/>
                    <a:gd name="connsiteX1" fmla="*/ 143566 w 168234"/>
                    <a:gd name="connsiteY1" fmla="*/ 66475 h 301252"/>
                    <a:gd name="connsiteX2" fmla="*/ 155853 w 168234"/>
                    <a:gd name="connsiteY2" fmla="*/ 246497 h 301252"/>
                    <a:gd name="connsiteX3" fmla="*/ 16598 w 168234"/>
                    <a:gd name="connsiteY3" fmla="*/ 266595 h 301252"/>
                    <a:gd name="connsiteX4" fmla="*/ 33171 w 168234"/>
                    <a:gd name="connsiteY4" fmla="*/ 198967 h 301252"/>
                    <a:gd name="connsiteX5" fmla="*/ 18312 w 168234"/>
                    <a:gd name="connsiteY5" fmla="*/ 151342 h 301252"/>
                    <a:gd name="connsiteX6" fmla="*/ 31457 w 168234"/>
                    <a:gd name="connsiteY6" fmla="*/ 118195 h 301252"/>
                    <a:gd name="connsiteX7" fmla="*/ 405 w 168234"/>
                    <a:gd name="connsiteY7" fmla="*/ 50949 h 301252"/>
                    <a:gd name="connsiteX8" fmla="*/ 54793 w 168234"/>
                    <a:gd name="connsiteY8" fmla="*/ 85 h 30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234" h="301252">
                      <a:moveTo>
                        <a:pt x="54698" y="85"/>
                      </a:moveTo>
                      <a:cubicBezTo>
                        <a:pt x="54698" y="85"/>
                        <a:pt x="106609" y="-5153"/>
                        <a:pt x="143566" y="66475"/>
                      </a:cubicBezTo>
                      <a:cubicBezTo>
                        <a:pt x="169855" y="117529"/>
                        <a:pt x="176999" y="192014"/>
                        <a:pt x="155853" y="246497"/>
                      </a:cubicBezTo>
                      <a:cubicBezTo>
                        <a:pt x="128326" y="317268"/>
                        <a:pt x="33552" y="314410"/>
                        <a:pt x="16598" y="266595"/>
                      </a:cubicBezTo>
                      <a:cubicBezTo>
                        <a:pt x="1072" y="222780"/>
                        <a:pt x="33171" y="198967"/>
                        <a:pt x="33171" y="198967"/>
                      </a:cubicBezTo>
                      <a:cubicBezTo>
                        <a:pt x="33171" y="198967"/>
                        <a:pt x="16407" y="185632"/>
                        <a:pt x="18312" y="151342"/>
                      </a:cubicBezTo>
                      <a:cubicBezTo>
                        <a:pt x="19455" y="130483"/>
                        <a:pt x="31457" y="118195"/>
                        <a:pt x="31457" y="118195"/>
                      </a:cubicBezTo>
                      <a:cubicBezTo>
                        <a:pt x="31457" y="118195"/>
                        <a:pt x="-4167" y="88954"/>
                        <a:pt x="405" y="50949"/>
                      </a:cubicBezTo>
                      <a:cubicBezTo>
                        <a:pt x="3644" y="23993"/>
                        <a:pt x="18884" y="1228"/>
                        <a:pt x="54793" y="85"/>
                      </a:cubicBezTo>
                      <a:close/>
                    </a:path>
                  </a:pathLst>
                </a:custGeom>
                <a:solidFill>
                  <a:srgbClr val="621142"/>
                </a:solidFill>
                <a:ln w="20860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Полилиния: фигура 140">
                  <a:extLst>
                    <a:ext uri="{FF2B5EF4-FFF2-40B4-BE49-F238E27FC236}">
                      <a16:creationId xmlns:a16="http://schemas.microsoft.com/office/drawing/2014/main" id="{94C2F20A-85BC-F7DD-8076-1B6BF9990133}"/>
                    </a:ext>
                  </a:extLst>
                </p:cNvPr>
                <p:cNvSpPr/>
                <p:nvPr/>
              </p:nvSpPr>
              <p:spPr>
                <a:xfrm>
                  <a:off x="3357280" y="798863"/>
                  <a:ext cx="69341" cy="96683"/>
                </a:xfrm>
                <a:custGeom>
                  <a:avLst/>
                  <a:gdLst>
                    <a:gd name="connsiteX0" fmla="*/ 69342 w 69341"/>
                    <a:gd name="connsiteY0" fmla="*/ 96393 h 96683"/>
                    <a:gd name="connsiteX1" fmla="*/ 16288 w 69341"/>
                    <a:gd name="connsiteY1" fmla="*/ 65723 h 96683"/>
                    <a:gd name="connsiteX2" fmla="*/ 0 w 69341"/>
                    <a:gd name="connsiteY2" fmla="*/ 0 h 96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9341" h="96683">
                      <a:moveTo>
                        <a:pt x="69342" y="96393"/>
                      </a:moveTo>
                      <a:cubicBezTo>
                        <a:pt x="69342" y="96393"/>
                        <a:pt x="34385" y="101822"/>
                        <a:pt x="16288" y="65723"/>
                      </a:cubicBezTo>
                      <a:cubicBezTo>
                        <a:pt x="9430" y="51911"/>
                        <a:pt x="10287" y="28099"/>
                        <a:pt x="0" y="0"/>
                      </a:cubicBezTo>
                    </a:path>
                  </a:pathLst>
                </a:custGeom>
                <a:noFill/>
                <a:ln w="6350" cap="rnd">
                  <a:solidFill>
                    <a:srgbClr val="62114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Полилиния: фигура 141">
                  <a:extLst>
                    <a:ext uri="{FF2B5EF4-FFF2-40B4-BE49-F238E27FC236}">
                      <a16:creationId xmlns:a16="http://schemas.microsoft.com/office/drawing/2014/main" id="{015F495D-95DD-5019-4E58-E6F17730E3ED}"/>
                    </a:ext>
                  </a:extLst>
                </p:cNvPr>
                <p:cNvSpPr/>
                <p:nvPr/>
              </p:nvSpPr>
              <p:spPr>
                <a:xfrm>
                  <a:off x="3361281" y="920783"/>
                  <a:ext cx="65341" cy="187261"/>
                </a:xfrm>
                <a:custGeom>
                  <a:avLst/>
                  <a:gdLst>
                    <a:gd name="connsiteX0" fmla="*/ 65342 w 65341"/>
                    <a:gd name="connsiteY0" fmla="*/ 0 h 187261"/>
                    <a:gd name="connsiteX1" fmla="*/ 4763 w 65341"/>
                    <a:gd name="connsiteY1" fmla="*/ 92488 h 187261"/>
                    <a:gd name="connsiteX2" fmla="*/ 0 w 65341"/>
                    <a:gd name="connsiteY2" fmla="*/ 187262 h 187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341" h="187261">
                      <a:moveTo>
                        <a:pt x="65342" y="0"/>
                      </a:moveTo>
                      <a:cubicBezTo>
                        <a:pt x="65342" y="0"/>
                        <a:pt x="4763" y="9430"/>
                        <a:pt x="4763" y="92488"/>
                      </a:cubicBezTo>
                      <a:cubicBezTo>
                        <a:pt x="4763" y="133826"/>
                        <a:pt x="0" y="187262"/>
                        <a:pt x="0" y="187262"/>
                      </a:cubicBezTo>
                    </a:path>
                  </a:pathLst>
                </a:custGeom>
                <a:noFill/>
                <a:ln w="6350" cap="rnd">
                  <a:solidFill>
                    <a:srgbClr val="62114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53" name="Равнобедренный треугольник 152">
            <a:extLst>
              <a:ext uri="{FF2B5EF4-FFF2-40B4-BE49-F238E27FC236}">
                <a16:creationId xmlns:a16="http://schemas.microsoft.com/office/drawing/2014/main" id="{A1C380D1-BF92-7A9A-9C5C-81A6D84EE7C0}"/>
              </a:ext>
            </a:extLst>
          </p:cNvPr>
          <p:cNvSpPr/>
          <p:nvPr/>
        </p:nvSpPr>
        <p:spPr>
          <a:xfrm rot="14850622">
            <a:off x="1238319" y="1663339"/>
            <a:ext cx="640737" cy="480892"/>
          </a:xfrm>
          <a:prstGeom prst="triangle">
            <a:avLst/>
          </a:prstGeom>
          <a:solidFill>
            <a:srgbClr val="621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597F5789-29DB-EED7-D020-1C5F33938312}"/>
              </a:ext>
            </a:extLst>
          </p:cNvPr>
          <p:cNvGrpSpPr/>
          <p:nvPr/>
        </p:nvGrpSpPr>
        <p:grpSpPr>
          <a:xfrm>
            <a:off x="1541167" y="1160822"/>
            <a:ext cx="1067531" cy="1067531"/>
            <a:chOff x="2252517" y="748500"/>
            <a:chExt cx="1516950" cy="1516950"/>
          </a:xfrm>
        </p:grpSpPr>
        <p:sp>
          <p:nvSpPr>
            <p:cNvPr id="155" name="Овал 154">
              <a:extLst>
                <a:ext uri="{FF2B5EF4-FFF2-40B4-BE49-F238E27FC236}">
                  <a16:creationId xmlns:a16="http://schemas.microsoft.com/office/drawing/2014/main" id="{951409FD-0DAF-62C6-BC41-B2A982AF2BE8}"/>
                </a:ext>
              </a:extLst>
            </p:cNvPr>
            <p:cNvSpPr/>
            <p:nvPr/>
          </p:nvSpPr>
          <p:spPr>
            <a:xfrm>
              <a:off x="2252517" y="748500"/>
              <a:ext cx="1516950" cy="15169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6" name="Рисунок 155" descr="Изображение выглядит как Человеческое лицо, человек, одежда, улы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3BE8ABEE-1056-3200-1A58-2C7AA95B8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57" r="6869" b="32728"/>
            <a:stretch>
              <a:fillRect/>
            </a:stretch>
          </p:blipFill>
          <p:spPr>
            <a:xfrm>
              <a:off x="2288110" y="779552"/>
              <a:ext cx="1454850" cy="1454848"/>
            </a:xfrm>
            <a:custGeom>
              <a:avLst/>
              <a:gdLst>
                <a:gd name="connsiteX0" fmla="*/ 727405 w 1454850"/>
                <a:gd name="connsiteY0" fmla="*/ 0 h 1454848"/>
                <a:gd name="connsiteX1" fmla="*/ 727445 w 1454850"/>
                <a:gd name="connsiteY1" fmla="*/ 0 h 1454848"/>
                <a:gd name="connsiteX2" fmla="*/ 874027 w 1454850"/>
                <a:gd name="connsiteY2" fmla="*/ 14777 h 1454848"/>
                <a:gd name="connsiteX3" fmla="*/ 1454850 w 1454850"/>
                <a:gd name="connsiteY3" fmla="*/ 727423 h 1454848"/>
                <a:gd name="connsiteX4" fmla="*/ 727425 w 1454850"/>
                <a:gd name="connsiteY4" fmla="*/ 1454848 h 1454848"/>
                <a:gd name="connsiteX5" fmla="*/ 0 w 1454850"/>
                <a:gd name="connsiteY5" fmla="*/ 727423 h 1454848"/>
                <a:gd name="connsiteX6" fmla="*/ 580823 w 1454850"/>
                <a:gd name="connsiteY6" fmla="*/ 14777 h 145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4850" h="1454848">
                  <a:moveTo>
                    <a:pt x="727405" y="0"/>
                  </a:moveTo>
                  <a:lnTo>
                    <a:pt x="727445" y="0"/>
                  </a:lnTo>
                  <a:lnTo>
                    <a:pt x="874027" y="14777"/>
                  </a:lnTo>
                  <a:cubicBezTo>
                    <a:pt x="1205502" y="82606"/>
                    <a:pt x="1454850" y="375895"/>
                    <a:pt x="1454850" y="727423"/>
                  </a:cubicBezTo>
                  <a:cubicBezTo>
                    <a:pt x="1454850" y="1129169"/>
                    <a:pt x="1129171" y="1454848"/>
                    <a:pt x="727425" y="1454848"/>
                  </a:cubicBezTo>
                  <a:cubicBezTo>
                    <a:pt x="325679" y="1454848"/>
                    <a:pt x="0" y="1129169"/>
                    <a:pt x="0" y="727423"/>
                  </a:cubicBezTo>
                  <a:cubicBezTo>
                    <a:pt x="0" y="375895"/>
                    <a:pt x="249348" y="82606"/>
                    <a:pt x="580823" y="14777"/>
                  </a:cubicBezTo>
                  <a:close/>
                </a:path>
              </a:pathLst>
            </a:custGeom>
            <a:effectLst/>
          </p:spPr>
        </p:pic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F8A41C3F-3B61-7547-4FF5-96EEEBCB4C69}"/>
              </a:ext>
            </a:extLst>
          </p:cNvPr>
          <p:cNvGrpSpPr/>
          <p:nvPr/>
        </p:nvGrpSpPr>
        <p:grpSpPr>
          <a:xfrm>
            <a:off x="7060345" y="870276"/>
            <a:ext cx="4988771" cy="3150688"/>
            <a:chOff x="7468803" y="576147"/>
            <a:chExt cx="4988771" cy="3150688"/>
          </a:xfrm>
        </p:grpSpPr>
        <p:sp>
          <p:nvSpPr>
            <p:cNvPr id="159" name="Заголовок 4">
              <a:extLst>
                <a:ext uri="{FF2B5EF4-FFF2-40B4-BE49-F238E27FC236}">
                  <a16:creationId xmlns:a16="http://schemas.microsoft.com/office/drawing/2014/main" id="{647C39A2-A250-9C81-65E3-BC45323F2A89}"/>
                </a:ext>
              </a:extLst>
            </p:cNvPr>
            <p:cNvSpPr txBox="1">
              <a:spLocks/>
            </p:cNvSpPr>
            <p:nvPr/>
          </p:nvSpPr>
          <p:spPr>
            <a:xfrm>
              <a:off x="8146348" y="1861705"/>
              <a:ext cx="4156523" cy="410059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24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lang="en-US" sz="5400" b="1" i="0" kern="1200" spc="0" baseline="0">
                  <a:solidFill>
                    <a:schemeClr val="bg2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marL="0" marR="0" lvl="0" indent="0" algn="l" defTabSz="91424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E7F61"/>
                      </a:gs>
                      <a:gs pos="67000">
                        <a:srgbClr val="F08150"/>
                      </a:gs>
                      <a:gs pos="100000">
                        <a:srgbClr val="FAA81C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latin typeface="Arial Black" panose="020B0A04020102020204" pitchFamily="34" charset="0"/>
                  <a:ea typeface="+mj-ea"/>
                  <a:cs typeface="Arial"/>
                </a:rPr>
                <a:t>Дополнительные годы качественной жизни без диализа</a:t>
              </a:r>
              <a:r>
                <a:rPr kumimoji="0" lang="ru-RU" sz="1600" b="1" i="0" u="none" strike="noStrike" kern="0" cap="none" spc="0" normalizeH="0" baseline="30000" noProof="0" dirty="0">
                  <a:ln>
                    <a:noFill/>
                  </a:ln>
                  <a:gradFill flip="none" rotWithShape="1">
                    <a:gsLst>
                      <a:gs pos="0">
                        <a:srgbClr val="EE7F61"/>
                      </a:gs>
                      <a:gs pos="67000">
                        <a:srgbClr val="F08150"/>
                      </a:gs>
                      <a:gs pos="100000">
                        <a:srgbClr val="FAA81C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latin typeface="Arial Black" panose="020B0A04020102020204" pitchFamily="34" charset="0"/>
                  <a:ea typeface="+mj-ea"/>
                  <a:cs typeface="Arial"/>
                </a:rPr>
                <a:t>2</a:t>
              </a:r>
            </a:p>
          </p:txBody>
        </p:sp>
        <p:sp>
          <p:nvSpPr>
            <p:cNvPr id="160" name="Заголовок 4">
              <a:extLst>
                <a:ext uri="{FF2B5EF4-FFF2-40B4-BE49-F238E27FC236}">
                  <a16:creationId xmlns:a16="http://schemas.microsoft.com/office/drawing/2014/main" id="{343FBA0C-A8FF-8250-0FE8-E4B59F40EA56}"/>
                </a:ext>
              </a:extLst>
            </p:cNvPr>
            <p:cNvSpPr txBox="1">
              <a:spLocks/>
            </p:cNvSpPr>
            <p:nvPr/>
          </p:nvSpPr>
          <p:spPr>
            <a:xfrm>
              <a:off x="8146348" y="2653639"/>
              <a:ext cx="3435406" cy="246751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24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lang="en-US" sz="5400" b="1" i="0" kern="1200" spc="0" baseline="0">
                  <a:solidFill>
                    <a:schemeClr val="bg2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marL="0" marR="0" lvl="0" indent="0" algn="l" defTabSz="91424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E7F61"/>
                      </a:gs>
                      <a:gs pos="67000">
                        <a:srgbClr val="F08150"/>
                      </a:gs>
                      <a:gs pos="100000">
                        <a:srgbClr val="FAA81C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latin typeface="Arial Black" panose="020B0A04020102020204" pitchFamily="34" charset="0"/>
                  <a:ea typeface="+mj-ea"/>
                  <a:cs typeface="Arial"/>
                </a:rPr>
                <a:t>Лучший контроль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E7F61"/>
                      </a:gs>
                      <a:gs pos="67000">
                        <a:srgbClr val="F08150"/>
                      </a:gs>
                      <a:gs pos="100000">
                        <a:srgbClr val="FAA81C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latin typeface="Arial Black" panose="020B0A04020102020204" pitchFamily="34" charset="0"/>
                  <a:ea typeface="+mj-ea"/>
                  <a:cs typeface="Arial"/>
                </a:rPr>
                <a:t>HbA1c</a:t>
              </a:r>
              <a:r>
                <a:rPr kumimoji="0" lang="ru-RU" sz="1600" b="1" i="0" u="none" strike="noStrike" kern="0" cap="none" spc="0" normalizeH="0" baseline="30000" noProof="0" dirty="0">
                  <a:ln>
                    <a:noFill/>
                  </a:ln>
                  <a:gradFill flip="none" rotWithShape="1">
                    <a:gsLst>
                      <a:gs pos="0">
                        <a:srgbClr val="EE7F61"/>
                      </a:gs>
                      <a:gs pos="67000">
                        <a:srgbClr val="F08150"/>
                      </a:gs>
                      <a:gs pos="100000">
                        <a:srgbClr val="FAA81C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latin typeface="Arial Black" panose="020B0A04020102020204" pitchFamily="34" charset="0"/>
                  <a:ea typeface="+mj-ea"/>
                  <a:cs typeface="Arial"/>
                </a:rPr>
                <a:t>3</a:t>
              </a:r>
            </a:p>
          </p:txBody>
        </p:sp>
        <p:sp>
          <p:nvSpPr>
            <p:cNvPr id="161" name="Заголовок 4">
              <a:extLst>
                <a:ext uri="{FF2B5EF4-FFF2-40B4-BE49-F238E27FC236}">
                  <a16:creationId xmlns:a16="http://schemas.microsoft.com/office/drawing/2014/main" id="{D448B55D-0211-6CA9-64C0-60B396DE5BC5}"/>
                </a:ext>
              </a:extLst>
            </p:cNvPr>
            <p:cNvSpPr txBox="1">
              <a:spLocks/>
            </p:cNvSpPr>
            <p:nvPr/>
          </p:nvSpPr>
          <p:spPr>
            <a:xfrm>
              <a:off x="8146348" y="3389169"/>
              <a:ext cx="3952538" cy="246752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24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lang="en-US" sz="5400" b="1" i="0" kern="1200" spc="0" baseline="0">
                  <a:solidFill>
                    <a:schemeClr val="bg2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marL="0" marR="0" lvl="0" indent="0" algn="l" defTabSz="91424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E7F61"/>
                      </a:gs>
                      <a:gs pos="67000">
                        <a:srgbClr val="F08150"/>
                      </a:gs>
                      <a:gs pos="100000">
                        <a:srgbClr val="FAA81C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latin typeface="Arial Black" panose="020B0A04020102020204" pitchFamily="34" charset="0"/>
                  <a:ea typeface="+mj-ea"/>
                  <a:cs typeface="Arial"/>
                </a:rPr>
                <a:t>Снижение риска СС катастроф</a:t>
              </a:r>
              <a:r>
                <a:rPr kumimoji="0" lang="ru-RU" sz="1600" b="1" i="0" u="none" strike="noStrike" kern="0" cap="none" spc="0" normalizeH="0" baseline="30000" noProof="0" dirty="0">
                  <a:ln>
                    <a:noFill/>
                  </a:ln>
                  <a:gradFill flip="none" rotWithShape="1">
                    <a:gsLst>
                      <a:gs pos="0">
                        <a:srgbClr val="EE7F61"/>
                      </a:gs>
                      <a:gs pos="67000">
                        <a:srgbClr val="F08150"/>
                      </a:gs>
                      <a:gs pos="100000">
                        <a:srgbClr val="FAA81C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latin typeface="Arial Black" panose="020B0A04020102020204" pitchFamily="34" charset="0"/>
                  <a:ea typeface="+mj-ea"/>
                  <a:cs typeface="Arial"/>
                </a:rPr>
                <a:t>4</a:t>
              </a:r>
            </a:p>
          </p:txBody>
        </p:sp>
        <p:pic>
          <p:nvPicPr>
            <p:cNvPr id="162" name="Рисунок 161" descr="Линия со стрелкой: изгиб против часовой стрелки контур">
              <a:extLst>
                <a:ext uri="{FF2B5EF4-FFF2-40B4-BE49-F238E27FC236}">
                  <a16:creationId xmlns:a16="http://schemas.microsoft.com/office/drawing/2014/main" id="{E5495097-0E1D-6250-DE72-5553C672F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9278666" flipV="1">
              <a:off x="10237151" y="576147"/>
              <a:ext cx="1197862" cy="1197862"/>
            </a:xfrm>
            <a:prstGeom prst="rect">
              <a:avLst/>
            </a:prstGeom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97979D01-2E06-5F9F-9D06-169DB549B774}"/>
                </a:ext>
              </a:extLst>
            </p:cNvPr>
            <p:cNvSpPr txBox="1"/>
            <p:nvPr/>
          </p:nvSpPr>
          <p:spPr>
            <a:xfrm>
              <a:off x="11073072" y="763761"/>
              <a:ext cx="138450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EE7F61"/>
                      </a:gs>
                      <a:gs pos="67000">
                        <a:srgbClr val="F08150"/>
                      </a:gs>
                      <a:gs pos="100000">
                        <a:srgbClr val="FAA81C"/>
                      </a:gs>
                    </a:gsLst>
                    <a:path path="rect">
                      <a:fillToRect l="100000" t="100000"/>
                    </a:path>
                  </a:gra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Что может дать сохранение функции почек?</a:t>
              </a:r>
            </a:p>
          </p:txBody>
        </p:sp>
        <p:pic>
          <p:nvPicPr>
            <p:cNvPr id="164" name="Рисунок 163" descr="Йога со сплошной заливкой">
              <a:extLst>
                <a:ext uri="{FF2B5EF4-FFF2-40B4-BE49-F238E27FC236}">
                  <a16:creationId xmlns:a16="http://schemas.microsoft.com/office/drawing/2014/main" id="{CDC2A2BD-7D9A-D9EF-9EA3-9302FDD1E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68803" y="1796782"/>
              <a:ext cx="539904" cy="539904"/>
            </a:xfrm>
            <a:prstGeom prst="rect">
              <a:avLst/>
            </a:prstGeom>
          </p:spPr>
        </p:pic>
        <p:pic>
          <p:nvPicPr>
            <p:cNvPr id="165" name="Graphic 128">
              <a:extLst>
                <a:ext uri="{FF2B5EF4-FFF2-40B4-BE49-F238E27FC236}">
                  <a16:creationId xmlns:a16="http://schemas.microsoft.com/office/drawing/2014/main" id="{CF9C5B7F-5A62-FA81-4201-EFC702B53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6403" r="22157" b="21918"/>
            <a:stretch/>
          </p:blipFill>
          <p:spPr>
            <a:xfrm>
              <a:off x="7578778" y="2546093"/>
              <a:ext cx="319955" cy="485668"/>
            </a:xfrm>
            <a:prstGeom prst="rect">
              <a:avLst/>
            </a:prstGeom>
          </p:spPr>
        </p:pic>
        <p:pic>
          <p:nvPicPr>
            <p:cNvPr id="166" name="Graphic 170">
              <a:extLst>
                <a:ext uri="{FF2B5EF4-FFF2-40B4-BE49-F238E27FC236}">
                  <a16:creationId xmlns:a16="http://schemas.microsoft.com/office/drawing/2014/main" id="{AF8051A2-1CAB-574B-3999-8CE95A33C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23630" r="23611" b="20694"/>
            <a:stretch/>
          </p:blipFill>
          <p:spPr>
            <a:xfrm>
              <a:off x="7577208" y="3241168"/>
              <a:ext cx="323094" cy="485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334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F3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2447" y="4666849"/>
            <a:ext cx="11367106" cy="1406330"/>
          </a:xfrm>
          <a:prstGeom prst="rect">
            <a:avLst/>
          </a:prstGeom>
        </p:spPr>
        <p:txBody>
          <a:bodyPr vert="horz" wrap="square" lIns="0" tIns="76628" rIns="0" bIns="0" rtlCol="0">
            <a:spAutoFit/>
          </a:bodyPr>
          <a:lstStyle/>
          <a:p>
            <a:pPr marL="7701" marR="3081" algn="ctr">
              <a:lnSpc>
                <a:spcPts val="3500"/>
              </a:lnSpc>
              <a:spcBef>
                <a:spcPts val="603"/>
              </a:spcBef>
            </a:pPr>
            <a:r>
              <a:rPr lang="ru-RU" sz="2800" spc="91" dirty="0"/>
              <a:t>ключевые факторы для замедления прогрессирования поражения почек и улучшения прогноза у уязвимых пациентов с ХБП и СД2</a:t>
            </a:r>
            <a:endParaRPr sz="2800" dirty="0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DD2A2E3-8B99-D4F8-7CC4-3B8550DF6BA0}"/>
              </a:ext>
            </a:extLst>
          </p:cNvPr>
          <p:cNvGrpSpPr/>
          <p:nvPr/>
        </p:nvGrpSpPr>
        <p:grpSpPr>
          <a:xfrm>
            <a:off x="7974658" y="279879"/>
            <a:ext cx="2345149" cy="1395132"/>
            <a:chOff x="10086844" y="8419474"/>
            <a:chExt cx="3474725" cy="2067118"/>
          </a:xfrm>
        </p:grpSpPr>
        <p:sp>
          <p:nvSpPr>
            <p:cNvPr id="27" name="Isosceles Triangle 12">
              <a:extLst>
                <a:ext uri="{FF2B5EF4-FFF2-40B4-BE49-F238E27FC236}">
                  <a16:creationId xmlns:a16="http://schemas.microsoft.com/office/drawing/2014/main" id="{07F955CA-FF22-0E94-94B3-CAB9A1F9BA60}"/>
                </a:ext>
              </a:extLst>
            </p:cNvPr>
            <p:cNvSpPr/>
            <p:nvPr/>
          </p:nvSpPr>
          <p:spPr>
            <a:xfrm>
              <a:off x="10086844" y="8419474"/>
              <a:ext cx="3384899" cy="377444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14">
              <a:extLst>
                <a:ext uri="{FF2B5EF4-FFF2-40B4-BE49-F238E27FC236}">
                  <a16:creationId xmlns:a16="http://schemas.microsoft.com/office/drawing/2014/main" id="{2DDD1993-E360-D947-E551-9E6FAAC315E5}"/>
                </a:ext>
              </a:extLst>
            </p:cNvPr>
            <p:cNvSpPr/>
            <p:nvPr/>
          </p:nvSpPr>
          <p:spPr>
            <a:xfrm>
              <a:off x="10086844" y="8884642"/>
              <a:ext cx="3384897" cy="9131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16">
              <a:extLst>
                <a:ext uri="{FF2B5EF4-FFF2-40B4-BE49-F238E27FC236}">
                  <a16:creationId xmlns:a16="http://schemas.microsoft.com/office/drawing/2014/main" id="{355E76B9-42E0-C614-05D1-7EE5C11E973A}"/>
                </a:ext>
              </a:extLst>
            </p:cNvPr>
            <p:cNvSpPr/>
            <p:nvPr/>
          </p:nvSpPr>
          <p:spPr>
            <a:xfrm>
              <a:off x="10250792" y="8933079"/>
              <a:ext cx="3115088" cy="101537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DEE354A7-B2DD-C724-8520-B1B4A30D8180}"/>
                </a:ext>
              </a:extLst>
            </p:cNvPr>
            <p:cNvSpPr/>
            <p:nvPr/>
          </p:nvSpPr>
          <p:spPr>
            <a:xfrm>
              <a:off x="10291898" y="9134930"/>
              <a:ext cx="757830" cy="117161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3853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Ингибиторы </a:t>
              </a:r>
              <a:br>
                <a:rPr kumimoji="0" lang="ru-RU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3853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</a:br>
              <a:r>
                <a:rPr kumimoji="0" lang="ru-RU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3853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РАС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38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19">
              <a:extLst>
                <a:ext uri="{FF2B5EF4-FFF2-40B4-BE49-F238E27FC236}">
                  <a16:creationId xmlns:a16="http://schemas.microsoft.com/office/drawing/2014/main" id="{0F5C3BF7-2314-3315-41E6-61CE7A2611BD}"/>
                </a:ext>
              </a:extLst>
            </p:cNvPr>
            <p:cNvSpPr/>
            <p:nvPr/>
          </p:nvSpPr>
          <p:spPr>
            <a:xfrm>
              <a:off x="10162511" y="9089559"/>
              <a:ext cx="1016602" cy="9074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385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20">
              <a:extLst>
                <a:ext uri="{FF2B5EF4-FFF2-40B4-BE49-F238E27FC236}">
                  <a16:creationId xmlns:a16="http://schemas.microsoft.com/office/drawing/2014/main" id="{DA16ED97-1DDD-2B4F-AFB0-9319BA645036}"/>
                </a:ext>
              </a:extLst>
            </p:cNvPr>
            <p:cNvSpPr/>
            <p:nvPr/>
          </p:nvSpPr>
          <p:spPr>
            <a:xfrm>
              <a:off x="10162511" y="10260310"/>
              <a:ext cx="1016602" cy="9074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385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52F28544-16CF-F2EF-9F9E-BE3B0D809B3D}"/>
                </a:ext>
              </a:extLst>
            </p:cNvPr>
            <p:cNvSpPr/>
            <p:nvPr/>
          </p:nvSpPr>
          <p:spPr>
            <a:xfrm>
              <a:off x="11437885" y="9134930"/>
              <a:ext cx="757830" cy="117161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3853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иНГЛТ-2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38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id="{2AF35CB6-CB1B-C486-B905-D9F7100F1349}"/>
                </a:ext>
              </a:extLst>
            </p:cNvPr>
            <p:cNvSpPr/>
            <p:nvPr/>
          </p:nvSpPr>
          <p:spPr>
            <a:xfrm>
              <a:off x="11308499" y="9089559"/>
              <a:ext cx="1016602" cy="9074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385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3B84B4AD-F0C9-EBB2-986C-5D276284BA33}"/>
                </a:ext>
              </a:extLst>
            </p:cNvPr>
            <p:cNvSpPr/>
            <p:nvPr/>
          </p:nvSpPr>
          <p:spPr>
            <a:xfrm>
              <a:off x="11308499" y="10260310"/>
              <a:ext cx="1016602" cy="9074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385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4">
              <a:extLst>
                <a:ext uri="{FF2B5EF4-FFF2-40B4-BE49-F238E27FC236}">
                  <a16:creationId xmlns:a16="http://schemas.microsoft.com/office/drawing/2014/main" id="{670DE1C9-D689-F8AB-7CDB-B1A9A185B7A5}"/>
                </a:ext>
              </a:extLst>
            </p:cNvPr>
            <p:cNvSpPr/>
            <p:nvPr/>
          </p:nvSpPr>
          <p:spPr>
            <a:xfrm>
              <a:off x="12544069" y="9148984"/>
              <a:ext cx="823461" cy="1157560"/>
            </a:xfrm>
            <a:prstGeom prst="rect">
              <a:avLst/>
            </a:prstGeom>
            <a:solidFill>
              <a:srgbClr val="E5F6F9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kern="0" dirty="0">
                  <a:solidFill>
                    <a:srgbClr val="0F384F"/>
                  </a:solidFill>
                  <a:latin typeface="Arial Narrow" panose="020B0606020202030204" pitchFamily="34" charset="0"/>
                </a:rPr>
                <a:t>Нестероидный</a:t>
              </a:r>
              <a:r>
                <a:rPr lang="ru-RU" sz="1200" kern="0" dirty="0">
                  <a:solidFill>
                    <a:srgbClr val="0F384F"/>
                  </a:solidFill>
                  <a:latin typeface="Arial Narrow" panose="020B0606020202030204" pitchFamily="34" charset="0"/>
                </a:rPr>
                <a:t> 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F384F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АМКР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F384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1789D250-D40D-3B2D-7650-432635105DA8}"/>
                </a:ext>
              </a:extLst>
            </p:cNvPr>
            <p:cNvSpPr/>
            <p:nvPr/>
          </p:nvSpPr>
          <p:spPr>
            <a:xfrm>
              <a:off x="12455141" y="9089559"/>
              <a:ext cx="1016602" cy="90742"/>
            </a:xfrm>
            <a:prstGeom prst="rect">
              <a:avLst/>
            </a:prstGeom>
            <a:solidFill>
              <a:srgbClr val="7BD0E1"/>
            </a:solidFill>
            <a:ln w="25400" cap="flat" cmpd="sng" algn="ctr">
              <a:solidFill>
                <a:srgbClr val="0F38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26">
              <a:extLst>
                <a:ext uri="{FF2B5EF4-FFF2-40B4-BE49-F238E27FC236}">
                  <a16:creationId xmlns:a16="http://schemas.microsoft.com/office/drawing/2014/main" id="{08CD2D4A-AE32-B9B3-A797-920A9AF6D964}"/>
                </a:ext>
              </a:extLst>
            </p:cNvPr>
            <p:cNvSpPr/>
            <p:nvPr/>
          </p:nvSpPr>
          <p:spPr>
            <a:xfrm>
              <a:off x="12455141" y="10260310"/>
              <a:ext cx="1016602" cy="90742"/>
            </a:xfrm>
            <a:prstGeom prst="rect">
              <a:avLst/>
            </a:prstGeom>
            <a:solidFill>
              <a:srgbClr val="7BD0E1"/>
            </a:solidFill>
            <a:ln w="25400" cap="flat" cmpd="sng" algn="ctr">
              <a:solidFill>
                <a:srgbClr val="0F38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27">
              <a:extLst>
                <a:ext uri="{FF2B5EF4-FFF2-40B4-BE49-F238E27FC236}">
                  <a16:creationId xmlns:a16="http://schemas.microsoft.com/office/drawing/2014/main" id="{BAAC3689-BDE3-02D6-B7E6-1CC598057AC3}"/>
                </a:ext>
              </a:extLst>
            </p:cNvPr>
            <p:cNvSpPr/>
            <p:nvPr/>
          </p:nvSpPr>
          <p:spPr>
            <a:xfrm>
              <a:off x="10086844" y="10395849"/>
              <a:ext cx="3474725" cy="9074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D624E58B-AFDD-9743-CE10-B694DA32B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084795"/>
            <a:ext cx="12192000" cy="1482310"/>
          </a:xfrm>
          <a:prstGeom prst="rect">
            <a:avLst/>
          </a:prstGeom>
        </p:spPr>
      </p:pic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3D5625D9-6B37-80A0-8CDF-BFB66A111020}"/>
              </a:ext>
            </a:extLst>
          </p:cNvPr>
          <p:cNvGrpSpPr/>
          <p:nvPr/>
        </p:nvGrpSpPr>
        <p:grpSpPr>
          <a:xfrm>
            <a:off x="412448" y="334858"/>
            <a:ext cx="4413550" cy="2750463"/>
            <a:chOff x="412448" y="334858"/>
            <a:chExt cx="4413550" cy="2750463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736E2740-3286-6E11-88C9-99EE6FBA4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49147" y="334858"/>
              <a:ext cx="1340153" cy="1340153"/>
            </a:xfrm>
            <a:prstGeom prst="rect">
              <a:avLst/>
            </a:prstGeom>
          </p:spPr>
        </p:pic>
        <p:sp>
          <p:nvSpPr>
            <p:cNvPr id="77" name="object 3">
              <a:extLst>
                <a:ext uri="{FF2B5EF4-FFF2-40B4-BE49-F238E27FC236}">
                  <a16:creationId xmlns:a16="http://schemas.microsoft.com/office/drawing/2014/main" id="{17B5A3FC-09D5-070B-F9BD-3C8483CC62C8}"/>
                </a:ext>
              </a:extLst>
            </p:cNvPr>
            <p:cNvSpPr txBox="1">
              <a:spLocks/>
            </p:cNvSpPr>
            <p:nvPr/>
          </p:nvSpPr>
          <p:spPr>
            <a:xfrm>
              <a:off x="412448" y="1823931"/>
              <a:ext cx="4413550" cy="957489"/>
            </a:xfrm>
            <a:prstGeom prst="rect">
              <a:avLst/>
            </a:prstGeom>
          </p:spPr>
          <p:txBody>
            <a:bodyPr vert="horz" wrap="square" lIns="0" tIns="76628" rIns="0" bIns="0" rtlCol="0">
              <a:spAutoFit/>
            </a:bodyPr>
            <a:lstStyle>
              <a:lvl1pPr>
                <a:defRPr sz="2153" b="0" i="0">
                  <a:solidFill>
                    <a:schemeClr val="bg1"/>
                  </a:solidFill>
                  <a:latin typeface="Arial Black"/>
                  <a:ea typeface="+mj-ea"/>
                  <a:cs typeface="Arial Black"/>
                </a:defRPr>
              </a:lvl1pPr>
            </a:lstStyle>
            <a:p>
              <a:pPr marL="7701" marR="3081" lvl="0" indent="0" algn="ctr" defTabSz="914400" rtl="0" eaLnBrk="1" fontAlgn="auto" latinLnBrk="0" hangingPunct="1">
                <a:lnSpc>
                  <a:spcPts val="3500"/>
                </a:lnSpc>
                <a:spcBef>
                  <a:spcPts val="60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9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j-ea"/>
                </a:rPr>
                <a:t>СВОЕВРЕМЕННАЯ ДИАГНОСТИКА</a:t>
              </a:r>
            </a:p>
          </p:txBody>
        </p:sp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8B328A28-86C8-AB63-E14C-EBF54F7637CD}"/>
                </a:ext>
              </a:extLst>
            </p:cNvPr>
            <p:cNvSpPr txBox="1">
              <a:spLocks/>
            </p:cNvSpPr>
            <p:nvPr/>
          </p:nvSpPr>
          <p:spPr>
            <a:xfrm>
              <a:off x="412448" y="2623993"/>
              <a:ext cx="4413550" cy="461328"/>
            </a:xfrm>
            <a:prstGeom prst="rect">
              <a:avLst/>
            </a:prstGeom>
          </p:spPr>
          <p:txBody>
            <a:bodyPr vert="horz" wrap="square" lIns="0" tIns="76628" rIns="0" bIns="0" rtlCol="0">
              <a:spAutoFit/>
            </a:bodyPr>
            <a:lstStyle>
              <a:lvl1pPr>
                <a:defRPr sz="2153" b="0" i="0">
                  <a:solidFill>
                    <a:schemeClr val="bg1"/>
                  </a:solidFill>
                  <a:latin typeface="Arial Black"/>
                  <a:ea typeface="+mj-ea"/>
                  <a:cs typeface="Arial Black"/>
                </a:defRPr>
              </a:lvl1pPr>
            </a:lstStyle>
            <a:p>
              <a:pPr marL="7701" marR="3081" lvl="0" indent="0" algn="ctr" defTabSz="914400" rtl="0" eaLnBrk="1" fontAlgn="auto" latinLnBrk="0" hangingPunct="1">
                <a:lnSpc>
                  <a:spcPts val="3500"/>
                </a:lnSpc>
                <a:spcBef>
                  <a:spcPts val="60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9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j-ea"/>
                </a:rPr>
                <a:t>(до появления симптомов)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j-ea"/>
              </a:endParaRPr>
            </a:p>
          </p:txBody>
        </p:sp>
      </p:grpSp>
      <p:sp>
        <p:nvSpPr>
          <p:cNvPr id="78" name="object 3">
            <a:extLst>
              <a:ext uri="{FF2B5EF4-FFF2-40B4-BE49-F238E27FC236}">
                <a16:creationId xmlns:a16="http://schemas.microsoft.com/office/drawing/2014/main" id="{09C3E386-D947-AF4F-4729-DE5CC835452A}"/>
              </a:ext>
            </a:extLst>
          </p:cNvPr>
          <p:cNvSpPr txBox="1">
            <a:spLocks/>
          </p:cNvSpPr>
          <p:nvPr/>
        </p:nvSpPr>
        <p:spPr>
          <a:xfrm>
            <a:off x="6343764" y="1823931"/>
            <a:ext cx="5606936" cy="957489"/>
          </a:xfrm>
          <a:prstGeom prst="rect">
            <a:avLst/>
          </a:prstGeom>
        </p:spPr>
        <p:txBody>
          <a:bodyPr vert="horz" wrap="square" lIns="0" tIns="76628" rIns="0" bIns="0" rtlCol="0">
            <a:spAutoFit/>
          </a:bodyPr>
          <a:lstStyle>
            <a:lvl1pPr>
              <a:defRPr sz="2153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7701" marR="3081" lvl="0" indent="0" algn="ctr" defTabSz="914400" rtl="0" eaLnBrk="1" fontAlgn="auto" latinLnBrk="0" hangingPunct="1">
              <a:lnSpc>
                <a:spcPts val="3500"/>
              </a:lnSpc>
              <a:spcBef>
                <a:spcPts val="6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9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j-ea"/>
              </a:rPr>
              <a:t>МНОГОФАКТОРНАЯ КАРДИНЕФРОПРОТЕКЦИЯ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/>
              <a:ea typeface="+mj-ea"/>
            </a:endParaRPr>
          </a:p>
        </p:txBody>
      </p:sp>
      <p:sp>
        <p:nvSpPr>
          <p:cNvPr id="79" name="Footer Placeholder 4">
            <a:extLst>
              <a:ext uri="{FF2B5EF4-FFF2-40B4-BE49-F238E27FC236}">
                <a16:creationId xmlns:a16="http://schemas.microsoft.com/office/drawing/2014/main" id="{AB39BB5A-CC75-EAC1-23B8-4FF33765A81B}"/>
              </a:ext>
            </a:extLst>
          </p:cNvPr>
          <p:cNvSpPr txBox="1">
            <a:spLocks/>
          </p:cNvSpPr>
          <p:nvPr/>
        </p:nvSpPr>
        <p:spPr>
          <a:xfrm>
            <a:off x="198638" y="6650901"/>
            <a:ext cx="9544250" cy="19764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0" marR="0" lvl="0" indent="0" algn="l" defTabSz="3696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Мкртумян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А.М.,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Подачина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С.В., Соловьева И.В. Эффективная фармакотерапия. 2023;19(12):16–28. </a:t>
            </a:r>
            <a:r>
              <a:rPr kumimoji="0" lang="ru-RU" sz="7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doi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: 10.33978/2307-3586-2023-19-12-16-28.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BD9FE17F-3C55-D0AC-F084-ED4B254A0AAB}"/>
              </a:ext>
            </a:extLst>
          </p:cNvPr>
          <p:cNvSpPr txBox="1">
            <a:spLocks/>
          </p:cNvSpPr>
          <p:nvPr/>
        </p:nvSpPr>
        <p:spPr>
          <a:xfrm>
            <a:off x="6343764" y="2618418"/>
            <a:ext cx="5606936" cy="461328"/>
          </a:xfrm>
          <a:prstGeom prst="rect">
            <a:avLst/>
          </a:prstGeom>
        </p:spPr>
        <p:txBody>
          <a:bodyPr vert="horz" wrap="square" lIns="0" tIns="76628" rIns="0" bIns="0" rtlCol="0">
            <a:spAutoFit/>
          </a:bodyPr>
          <a:lstStyle>
            <a:lvl1pPr>
              <a:defRPr sz="2153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7701" marR="3081" lvl="0" indent="0" algn="ctr" defTabSz="914400" rtl="0" eaLnBrk="1" fontAlgn="auto" latinLnBrk="0" hangingPunct="1">
              <a:lnSpc>
                <a:spcPts val="3500"/>
              </a:lnSpc>
              <a:spcBef>
                <a:spcPts val="6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9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j-ea"/>
              </a:rPr>
              <a:t>(ранняя инициация)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59AEB-92F9-0B3B-93DF-36F07F66A07A}"/>
              </a:ext>
            </a:extLst>
          </p:cNvPr>
          <p:cNvSpPr txBox="1"/>
          <p:nvPr/>
        </p:nvSpPr>
        <p:spPr>
          <a:xfrm>
            <a:off x="11132645" y="6681175"/>
            <a:ext cx="10730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MA-M_FIN-RU-0191-1</a:t>
            </a:r>
            <a:endParaRPr kumimoji="0" lang="ru-RU" sz="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20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A26741-29D3-41D2-F97D-054AAA6E9E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8"/>
          <a:stretch>
            <a:fillRect/>
          </a:stretch>
        </p:blipFill>
        <p:spPr>
          <a:xfrm>
            <a:off x="786847" y="1094276"/>
            <a:ext cx="4709078" cy="4251434"/>
          </a:xfrm>
          <a:custGeom>
            <a:avLst/>
            <a:gdLst>
              <a:gd name="connsiteX0" fmla="*/ 570882 w 5993415"/>
              <a:gd name="connsiteY0" fmla="*/ 0 h 5410955"/>
              <a:gd name="connsiteX1" fmla="*/ 4802069 w 5993415"/>
              <a:gd name="connsiteY1" fmla="*/ 0 h 5410955"/>
              <a:gd name="connsiteX2" fmla="*/ 5104660 w 5993415"/>
              <a:gd name="connsiteY2" fmla="*/ 923293 h 5410955"/>
              <a:gd name="connsiteX3" fmla="*/ 5406501 w 5993415"/>
              <a:gd name="connsiteY3" fmla="*/ 1269522 h 5410955"/>
              <a:gd name="connsiteX4" fmla="*/ 5690587 w 5993415"/>
              <a:gd name="connsiteY4" fmla="*/ 1420442 h 5410955"/>
              <a:gd name="connsiteX5" fmla="*/ 5823752 w 5993415"/>
              <a:gd name="connsiteY5" fmla="*/ 2068512 h 5410955"/>
              <a:gd name="connsiteX6" fmla="*/ 5912528 w 5993415"/>
              <a:gd name="connsiteY6" fmla="*/ 2290454 h 5410955"/>
              <a:gd name="connsiteX7" fmla="*/ 5993415 w 5993415"/>
              <a:gd name="connsiteY7" fmla="*/ 2320787 h 5410955"/>
              <a:gd name="connsiteX8" fmla="*/ 5993415 w 5993415"/>
              <a:gd name="connsiteY8" fmla="*/ 2983780 h 5410955"/>
              <a:gd name="connsiteX9" fmla="*/ 5646198 w 5993415"/>
              <a:gd name="connsiteY9" fmla="*/ 3178221 h 5410955"/>
              <a:gd name="connsiteX10" fmla="*/ 5362113 w 5993415"/>
              <a:gd name="connsiteY10" fmla="*/ 4350073 h 5410955"/>
              <a:gd name="connsiteX11" fmla="*/ 4598633 w 5993415"/>
              <a:gd name="connsiteY11" fmla="*/ 5113553 h 5410955"/>
              <a:gd name="connsiteX12" fmla="*/ 2936232 w 5993415"/>
              <a:gd name="connsiteY12" fmla="*/ 5410955 h 5410955"/>
              <a:gd name="connsiteX13" fmla="*/ 2481726 w 5993415"/>
              <a:gd name="connsiteY13" fmla="*/ 5410955 h 5410955"/>
              <a:gd name="connsiteX14" fmla="*/ 550416 w 5993415"/>
              <a:gd name="connsiteY14" fmla="*/ 4891611 h 5410955"/>
              <a:gd name="connsiteX15" fmla="*/ 0 w 5993415"/>
              <a:gd name="connsiteY15" fmla="*/ 4270174 h 5410955"/>
              <a:gd name="connsiteX16" fmla="*/ 0 w 5993415"/>
              <a:gd name="connsiteY16" fmla="*/ 2157289 h 5410955"/>
              <a:gd name="connsiteX17" fmla="*/ 35511 w 5993415"/>
              <a:gd name="connsiteY17" fmla="*/ 1642384 h 5410955"/>
              <a:gd name="connsiteX18" fmla="*/ 133165 w 5993415"/>
              <a:gd name="connsiteY18" fmla="*/ 745739 h 5410955"/>
              <a:gd name="connsiteX19" fmla="*/ 570882 w 5993415"/>
              <a:gd name="connsiteY19" fmla="*/ 0 h 541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93415" h="5410955">
                <a:moveTo>
                  <a:pt x="570882" y="0"/>
                </a:moveTo>
                <a:lnTo>
                  <a:pt x="4802069" y="0"/>
                </a:lnTo>
                <a:lnTo>
                  <a:pt x="5104660" y="923293"/>
                </a:lnTo>
                <a:lnTo>
                  <a:pt x="5406501" y="1269522"/>
                </a:lnTo>
                <a:lnTo>
                  <a:pt x="5690587" y="1420442"/>
                </a:lnTo>
                <a:lnTo>
                  <a:pt x="5823752" y="2068512"/>
                </a:lnTo>
                <a:lnTo>
                  <a:pt x="5912528" y="2290454"/>
                </a:lnTo>
                <a:lnTo>
                  <a:pt x="5993415" y="2320787"/>
                </a:lnTo>
                <a:lnTo>
                  <a:pt x="5993415" y="2983780"/>
                </a:lnTo>
                <a:lnTo>
                  <a:pt x="5646198" y="3178221"/>
                </a:lnTo>
                <a:lnTo>
                  <a:pt x="5362113" y="4350073"/>
                </a:lnTo>
                <a:lnTo>
                  <a:pt x="4598633" y="5113553"/>
                </a:lnTo>
                <a:lnTo>
                  <a:pt x="2936232" y="5410955"/>
                </a:lnTo>
                <a:lnTo>
                  <a:pt x="2481726" y="5410955"/>
                </a:lnTo>
                <a:lnTo>
                  <a:pt x="550416" y="4891611"/>
                </a:lnTo>
                <a:lnTo>
                  <a:pt x="0" y="4270174"/>
                </a:lnTo>
                <a:lnTo>
                  <a:pt x="0" y="2157289"/>
                </a:lnTo>
                <a:lnTo>
                  <a:pt x="35511" y="1642384"/>
                </a:lnTo>
                <a:lnTo>
                  <a:pt x="133165" y="745739"/>
                </a:lnTo>
                <a:lnTo>
                  <a:pt x="570882" y="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CCD33E-2C18-EFCD-AEE1-4A795BE61A51}"/>
              </a:ext>
            </a:extLst>
          </p:cNvPr>
          <p:cNvSpPr txBox="1"/>
          <p:nvPr/>
        </p:nvSpPr>
        <p:spPr>
          <a:xfrm>
            <a:off x="5905499" y="1442840"/>
            <a:ext cx="602932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650226"/>
                </a:solidFill>
                <a:effectLst/>
                <a:uLnTx/>
                <a:uFillTx/>
                <a:latin typeface="Montserrat ExtraBold" panose="00000900000000000000" pitchFamily="2" charset="-52"/>
                <a:ea typeface="+mn-ea"/>
                <a:cs typeface="+mn-cs"/>
              </a:rPr>
              <a:t>ХБП как осложнение СД2 </a:t>
            </a:r>
            <a:r>
              <a:rPr lang="ru-RU" sz="3200" b="1" dirty="0">
                <a:solidFill>
                  <a:srgbClr val="650226"/>
                </a:solidFill>
                <a:latin typeface="Montserrat Light" panose="00000400000000000000" pitchFamily="2" charset="-52"/>
              </a:rPr>
              <a:t>Важность ранней диагностики и лечения осложнений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50226"/>
              </a:solidFill>
              <a:effectLst/>
              <a:uLnTx/>
              <a:uFillTx/>
              <a:latin typeface="Montserrat Light" panose="00000400000000000000" pitchFamily="2" charset="-52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F9661-467A-EC83-BAE9-6A352A37F72B}"/>
              </a:ext>
            </a:extLst>
          </p:cNvPr>
          <p:cNvSpPr txBox="1"/>
          <p:nvPr/>
        </p:nvSpPr>
        <p:spPr>
          <a:xfrm>
            <a:off x="5905498" y="3847672"/>
            <a:ext cx="5181601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50226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Шамхалова Минара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50226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Шамхаловна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50226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650226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50226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50226"/>
                </a:solidFill>
                <a:effectLst/>
                <a:uLnTx/>
                <a:uFillTx/>
                <a:latin typeface="Montserrat ExtraLight" panose="00000300000000000000" pitchFamily="2" charset="-52"/>
                <a:ea typeface="+mn-ea"/>
                <a:cs typeface="+mn-cs"/>
              </a:rPr>
              <a:t>д.м.н., заведующая отделением диабетической болезни почек и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50226"/>
                </a:solidFill>
                <a:effectLst/>
                <a:uLnTx/>
                <a:uFillTx/>
                <a:latin typeface="Montserrat ExtraLight" panose="00000300000000000000" pitchFamily="2" charset="-52"/>
                <a:ea typeface="+mn-ea"/>
                <a:cs typeface="+mn-cs"/>
              </a:rPr>
              <a:t>посттрансплантационной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50226"/>
                </a:solidFill>
                <a:effectLst/>
                <a:uLnTx/>
                <a:uFillTx/>
                <a:latin typeface="Montserrat ExtraLight" panose="00000300000000000000" pitchFamily="2" charset="-52"/>
                <a:ea typeface="+mn-ea"/>
                <a:cs typeface="+mn-cs"/>
              </a:rPr>
              <a:t> реабилитации ФГБУ «НМИЦ эндокринологии» Минздрава России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AF2785-7AAA-478A-2252-E481990264FC}"/>
              </a:ext>
            </a:extLst>
          </p:cNvPr>
          <p:cNvSpPr txBox="1"/>
          <p:nvPr/>
        </p:nvSpPr>
        <p:spPr>
          <a:xfrm>
            <a:off x="4841618" y="0"/>
            <a:ext cx="28376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 "/>
              </a:rPr>
              <a:t>Доклад при поддержке компании АО БАЙЕР</a:t>
            </a:r>
          </a:p>
        </p:txBody>
      </p:sp>
    </p:spTree>
    <p:extLst>
      <p:ext uri="{BB962C8B-B14F-4D97-AF65-F5344CB8AC3E}">
        <p14:creationId xmlns:p14="http://schemas.microsoft.com/office/powerpoint/2010/main" val="359192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74EE98-7E31-4AFE-0479-67C88F7AE08A}"/>
              </a:ext>
            </a:extLst>
          </p:cNvPr>
          <p:cNvSpPr/>
          <p:nvPr/>
        </p:nvSpPr>
        <p:spPr>
          <a:xfrm>
            <a:off x="1" y="1880556"/>
            <a:ext cx="3727762" cy="4453896"/>
          </a:xfrm>
          <a:prstGeom prst="rect">
            <a:avLst/>
          </a:prstGeom>
          <a:solidFill>
            <a:srgbClr val="003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F9371-2CD1-110F-B48C-531612042936}"/>
              </a:ext>
            </a:extLst>
          </p:cNvPr>
          <p:cNvSpPr txBox="1"/>
          <p:nvPr/>
        </p:nvSpPr>
        <p:spPr>
          <a:xfrm>
            <a:off x="599742" y="3020808"/>
            <a:ext cx="25909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78%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выше риск плохого контроля гликемии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сравнению с пациентами без ХБП</a:t>
            </a:r>
            <a:r>
              <a:rPr kumimoji="0" lang="ru-RU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10" name="Рисунок 88">
            <a:extLst>
              <a:ext uri="{FF2B5EF4-FFF2-40B4-BE49-F238E27FC236}">
                <a16:creationId xmlns:a16="http://schemas.microsoft.com/office/drawing/2014/main" id="{3DD59F1E-E13F-4576-B8F5-BC307AA0A8B4}"/>
              </a:ext>
            </a:extLst>
          </p:cNvPr>
          <p:cNvGrpSpPr/>
          <p:nvPr/>
        </p:nvGrpSpPr>
        <p:grpSpPr>
          <a:xfrm>
            <a:off x="1380839" y="2018851"/>
            <a:ext cx="950744" cy="950701"/>
            <a:chOff x="9951455" y="6324230"/>
            <a:chExt cx="658493" cy="658463"/>
          </a:xfrm>
        </p:grpSpPr>
        <p:sp>
          <p:nvSpPr>
            <p:cNvPr id="111" name="Полилиния: фигура 110">
              <a:extLst>
                <a:ext uri="{FF2B5EF4-FFF2-40B4-BE49-F238E27FC236}">
                  <a16:creationId xmlns:a16="http://schemas.microsoft.com/office/drawing/2014/main" id="{D6AB2D5A-5946-8194-2773-4590476BEB60}"/>
                </a:ext>
              </a:extLst>
            </p:cNvPr>
            <p:cNvSpPr/>
            <p:nvPr/>
          </p:nvSpPr>
          <p:spPr>
            <a:xfrm>
              <a:off x="9965757" y="6338422"/>
              <a:ext cx="629985" cy="629983"/>
            </a:xfrm>
            <a:custGeom>
              <a:avLst/>
              <a:gdLst>
                <a:gd name="connsiteX0" fmla="*/ 314897 w 629985"/>
                <a:gd name="connsiteY0" fmla="*/ 629984 h 629983"/>
                <a:gd name="connsiteX1" fmla="*/ 382 w 629985"/>
                <a:gd name="connsiteY1" fmla="*/ 330327 h 629983"/>
                <a:gd name="connsiteX2" fmla="*/ 82011 w 629985"/>
                <a:gd name="connsiteY2" fmla="*/ 103632 h 629983"/>
                <a:gd name="connsiteX3" fmla="*/ 299657 w 629985"/>
                <a:gd name="connsiteY3" fmla="*/ 381 h 629983"/>
                <a:gd name="connsiteX4" fmla="*/ 315088 w 629985"/>
                <a:gd name="connsiteY4" fmla="*/ 0 h 629983"/>
                <a:gd name="connsiteX5" fmla="*/ 629603 w 629985"/>
                <a:gd name="connsiteY5" fmla="*/ 299657 h 629983"/>
                <a:gd name="connsiteX6" fmla="*/ 547974 w 629985"/>
                <a:gd name="connsiteY6" fmla="*/ 526352 h 629983"/>
                <a:gd name="connsiteX7" fmla="*/ 330328 w 629985"/>
                <a:gd name="connsiteY7" fmla="*/ 629602 h 629983"/>
                <a:gd name="connsiteX8" fmla="*/ 314897 w 629985"/>
                <a:gd name="connsiteY8" fmla="*/ 629984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985" h="629983">
                  <a:moveTo>
                    <a:pt x="314897" y="629984"/>
                  </a:moveTo>
                  <a:cubicBezTo>
                    <a:pt x="146686" y="629984"/>
                    <a:pt x="8573" y="498348"/>
                    <a:pt x="382" y="330327"/>
                  </a:cubicBezTo>
                  <a:cubicBezTo>
                    <a:pt x="-3714" y="246698"/>
                    <a:pt x="25242" y="166211"/>
                    <a:pt x="82011" y="103632"/>
                  </a:cubicBezTo>
                  <a:cubicBezTo>
                    <a:pt x="138685" y="41148"/>
                    <a:pt x="216028" y="4477"/>
                    <a:pt x="299657" y="381"/>
                  </a:cubicBezTo>
                  <a:cubicBezTo>
                    <a:pt x="304801" y="95"/>
                    <a:pt x="309944" y="0"/>
                    <a:pt x="315088" y="0"/>
                  </a:cubicBezTo>
                  <a:cubicBezTo>
                    <a:pt x="483299" y="0"/>
                    <a:pt x="621412" y="131636"/>
                    <a:pt x="629603" y="299657"/>
                  </a:cubicBezTo>
                  <a:cubicBezTo>
                    <a:pt x="633699" y="383286"/>
                    <a:pt x="604743" y="463868"/>
                    <a:pt x="547974" y="526352"/>
                  </a:cubicBezTo>
                  <a:cubicBezTo>
                    <a:pt x="491300" y="588836"/>
                    <a:pt x="413957" y="625507"/>
                    <a:pt x="330328" y="629602"/>
                  </a:cubicBezTo>
                  <a:cubicBezTo>
                    <a:pt x="325184" y="629888"/>
                    <a:pt x="320041" y="629984"/>
                    <a:pt x="314897" y="62998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2" name="Рисунок 88">
              <a:extLst>
                <a:ext uri="{FF2B5EF4-FFF2-40B4-BE49-F238E27FC236}">
                  <a16:creationId xmlns:a16="http://schemas.microsoft.com/office/drawing/2014/main" id="{53E085CA-43B5-E785-F5AC-5FCC2BB40E75}"/>
                </a:ext>
              </a:extLst>
            </p:cNvPr>
            <p:cNvGrpSpPr/>
            <p:nvPr/>
          </p:nvGrpSpPr>
          <p:grpSpPr>
            <a:xfrm>
              <a:off x="9951455" y="6324230"/>
              <a:ext cx="658493" cy="658463"/>
              <a:chOff x="9951455" y="6324230"/>
              <a:chExt cx="658493" cy="658463"/>
            </a:xfrm>
            <a:solidFill>
              <a:srgbClr val="D51F35"/>
            </a:solidFill>
          </p:grpSpPr>
          <p:sp>
            <p:nvSpPr>
              <p:cNvPr id="113" name="Полилиния: фигура 112">
                <a:extLst>
                  <a:ext uri="{FF2B5EF4-FFF2-40B4-BE49-F238E27FC236}">
                    <a16:creationId xmlns:a16="http://schemas.microsoft.com/office/drawing/2014/main" id="{60446B5C-175F-93D3-F2AE-27632AC296A1}"/>
                  </a:ext>
                </a:extLst>
              </p:cNvPr>
              <p:cNvSpPr/>
              <p:nvPr/>
            </p:nvSpPr>
            <p:spPr>
              <a:xfrm>
                <a:off x="9951455" y="6324230"/>
                <a:ext cx="658493" cy="658463"/>
              </a:xfrm>
              <a:custGeom>
                <a:avLst/>
                <a:gdLst>
                  <a:gd name="connsiteX0" fmla="*/ 658097 w 658493"/>
                  <a:gd name="connsiteY0" fmla="*/ 313182 h 658463"/>
                  <a:gd name="connsiteX1" fmla="*/ 658097 w 658493"/>
                  <a:gd name="connsiteY1" fmla="*/ 313182 h 658463"/>
                  <a:gd name="connsiteX2" fmla="*/ 329294 w 658493"/>
                  <a:gd name="connsiteY2" fmla="*/ 0 h 658463"/>
                  <a:gd name="connsiteX3" fmla="*/ 313197 w 658493"/>
                  <a:gd name="connsiteY3" fmla="*/ 381 h 658463"/>
                  <a:gd name="connsiteX4" fmla="*/ 313197 w 658493"/>
                  <a:gd name="connsiteY4" fmla="*/ 381 h 658463"/>
                  <a:gd name="connsiteX5" fmla="*/ 396 w 658493"/>
                  <a:gd name="connsiteY5" fmla="*/ 345281 h 658463"/>
                  <a:gd name="connsiteX6" fmla="*/ 329199 w 658493"/>
                  <a:gd name="connsiteY6" fmla="*/ 658463 h 658463"/>
                  <a:gd name="connsiteX7" fmla="*/ 345296 w 658493"/>
                  <a:gd name="connsiteY7" fmla="*/ 658082 h 658463"/>
                  <a:gd name="connsiteX8" fmla="*/ 345296 w 658493"/>
                  <a:gd name="connsiteY8" fmla="*/ 658082 h 658463"/>
                  <a:gd name="connsiteX9" fmla="*/ 658097 w 658493"/>
                  <a:gd name="connsiteY9" fmla="*/ 313182 h 658463"/>
                  <a:gd name="connsiteX10" fmla="*/ 343868 w 658493"/>
                  <a:gd name="connsiteY10" fmla="*/ 629507 h 658463"/>
                  <a:gd name="connsiteX11" fmla="*/ 329199 w 658493"/>
                  <a:gd name="connsiteY11" fmla="*/ 629888 h 658463"/>
                  <a:gd name="connsiteX12" fmla="*/ 159559 w 658493"/>
                  <a:gd name="connsiteY12" fmla="*/ 576929 h 658463"/>
                  <a:gd name="connsiteX13" fmla="*/ 163750 w 658493"/>
                  <a:gd name="connsiteY13" fmla="*/ 574453 h 658463"/>
                  <a:gd name="connsiteX14" fmla="*/ 184229 w 658493"/>
                  <a:gd name="connsiteY14" fmla="*/ 561308 h 658463"/>
                  <a:gd name="connsiteX15" fmla="*/ 206136 w 658493"/>
                  <a:gd name="connsiteY15" fmla="*/ 554831 h 658463"/>
                  <a:gd name="connsiteX16" fmla="*/ 338629 w 658493"/>
                  <a:gd name="connsiteY16" fmla="*/ 516541 h 658463"/>
                  <a:gd name="connsiteX17" fmla="*/ 342153 w 658493"/>
                  <a:gd name="connsiteY17" fmla="*/ 514350 h 658463"/>
                  <a:gd name="connsiteX18" fmla="*/ 346535 w 658493"/>
                  <a:gd name="connsiteY18" fmla="*/ 511397 h 658463"/>
                  <a:gd name="connsiteX19" fmla="*/ 347392 w 658493"/>
                  <a:gd name="connsiteY19" fmla="*/ 511397 h 658463"/>
                  <a:gd name="connsiteX20" fmla="*/ 363584 w 658493"/>
                  <a:gd name="connsiteY20" fmla="*/ 507968 h 658463"/>
                  <a:gd name="connsiteX21" fmla="*/ 416162 w 658493"/>
                  <a:gd name="connsiteY21" fmla="*/ 484918 h 658463"/>
                  <a:gd name="connsiteX22" fmla="*/ 437594 w 658493"/>
                  <a:gd name="connsiteY22" fmla="*/ 462629 h 658463"/>
                  <a:gd name="connsiteX23" fmla="*/ 437022 w 658493"/>
                  <a:gd name="connsiteY23" fmla="*/ 431673 h 658463"/>
                  <a:gd name="connsiteX24" fmla="*/ 421687 w 658493"/>
                  <a:gd name="connsiteY24" fmla="*/ 413766 h 658463"/>
                  <a:gd name="connsiteX25" fmla="*/ 440451 w 658493"/>
                  <a:gd name="connsiteY25" fmla="*/ 392906 h 658463"/>
                  <a:gd name="connsiteX26" fmla="*/ 439880 w 658493"/>
                  <a:gd name="connsiteY26" fmla="*/ 361950 h 658463"/>
                  <a:gd name="connsiteX27" fmla="*/ 420925 w 658493"/>
                  <a:gd name="connsiteY27" fmla="*/ 342233 h 658463"/>
                  <a:gd name="connsiteX28" fmla="*/ 441689 w 658493"/>
                  <a:gd name="connsiteY28" fmla="*/ 288989 h 658463"/>
                  <a:gd name="connsiteX29" fmla="*/ 419401 w 658493"/>
                  <a:gd name="connsiteY29" fmla="*/ 267557 h 658463"/>
                  <a:gd name="connsiteX30" fmla="*/ 417210 w 658493"/>
                  <a:gd name="connsiteY30" fmla="*/ 266891 h 658463"/>
                  <a:gd name="connsiteX31" fmla="*/ 499030 w 658493"/>
                  <a:gd name="connsiteY31" fmla="*/ 208407 h 658463"/>
                  <a:gd name="connsiteX32" fmla="*/ 520842 w 658493"/>
                  <a:gd name="connsiteY32" fmla="*/ 171355 h 658463"/>
                  <a:gd name="connsiteX33" fmla="*/ 510365 w 658493"/>
                  <a:gd name="connsiteY33" fmla="*/ 145733 h 658463"/>
                  <a:gd name="connsiteX34" fmla="*/ 456929 w 658493"/>
                  <a:gd name="connsiteY34" fmla="*/ 145733 h 658463"/>
                  <a:gd name="connsiteX35" fmla="*/ 259571 w 658493"/>
                  <a:gd name="connsiteY35" fmla="*/ 243650 h 658463"/>
                  <a:gd name="connsiteX36" fmla="*/ 240807 w 658493"/>
                  <a:gd name="connsiteY36" fmla="*/ 223171 h 658463"/>
                  <a:gd name="connsiteX37" fmla="*/ 210898 w 658493"/>
                  <a:gd name="connsiteY37" fmla="*/ 216884 h 658463"/>
                  <a:gd name="connsiteX38" fmla="*/ 123173 w 658493"/>
                  <a:gd name="connsiteY38" fmla="*/ 274320 h 658463"/>
                  <a:gd name="connsiteX39" fmla="*/ 89931 w 658493"/>
                  <a:gd name="connsiteY39" fmla="*/ 405956 h 658463"/>
                  <a:gd name="connsiteX40" fmla="*/ 100789 w 658493"/>
                  <a:gd name="connsiteY40" fmla="*/ 415766 h 658463"/>
                  <a:gd name="connsiteX41" fmla="*/ 101932 w 658493"/>
                  <a:gd name="connsiteY41" fmla="*/ 415766 h 658463"/>
                  <a:gd name="connsiteX42" fmla="*/ 111743 w 658493"/>
                  <a:gd name="connsiteY42" fmla="*/ 403765 h 658463"/>
                  <a:gd name="connsiteX43" fmla="*/ 140890 w 658493"/>
                  <a:gd name="connsiteY43" fmla="*/ 287274 h 658463"/>
                  <a:gd name="connsiteX44" fmla="*/ 213756 w 658493"/>
                  <a:gd name="connsiteY44" fmla="*/ 238601 h 658463"/>
                  <a:gd name="connsiteX45" fmla="*/ 227091 w 658493"/>
                  <a:gd name="connsiteY45" fmla="*/ 240125 h 658463"/>
                  <a:gd name="connsiteX46" fmla="*/ 284051 w 658493"/>
                  <a:gd name="connsiteY46" fmla="*/ 314325 h 658463"/>
                  <a:gd name="connsiteX47" fmla="*/ 277097 w 658493"/>
                  <a:gd name="connsiteY47" fmla="*/ 325850 h 658463"/>
                  <a:gd name="connsiteX48" fmla="*/ 248903 w 658493"/>
                  <a:gd name="connsiteY48" fmla="*/ 322040 h 658463"/>
                  <a:gd name="connsiteX49" fmla="*/ 214899 w 658493"/>
                  <a:gd name="connsiteY49" fmla="*/ 297275 h 658463"/>
                  <a:gd name="connsiteX50" fmla="*/ 199564 w 658493"/>
                  <a:gd name="connsiteY50" fmla="*/ 299657 h 658463"/>
                  <a:gd name="connsiteX51" fmla="*/ 201945 w 658493"/>
                  <a:gd name="connsiteY51" fmla="*/ 314992 h 658463"/>
                  <a:gd name="connsiteX52" fmla="*/ 236806 w 658493"/>
                  <a:gd name="connsiteY52" fmla="*/ 340328 h 658463"/>
                  <a:gd name="connsiteX53" fmla="*/ 238521 w 658493"/>
                  <a:gd name="connsiteY53" fmla="*/ 341376 h 658463"/>
                  <a:gd name="connsiteX54" fmla="*/ 288337 w 658493"/>
                  <a:gd name="connsiteY54" fmla="*/ 344519 h 658463"/>
                  <a:gd name="connsiteX55" fmla="*/ 306339 w 658493"/>
                  <a:gd name="connsiteY55" fmla="*/ 312134 h 658463"/>
                  <a:gd name="connsiteX56" fmla="*/ 304529 w 658493"/>
                  <a:gd name="connsiteY56" fmla="*/ 305562 h 658463"/>
                  <a:gd name="connsiteX57" fmla="*/ 273192 w 658493"/>
                  <a:gd name="connsiteY57" fmla="*/ 261271 h 658463"/>
                  <a:gd name="connsiteX58" fmla="*/ 467121 w 658493"/>
                  <a:gd name="connsiteY58" fmla="*/ 165068 h 658463"/>
                  <a:gd name="connsiteX59" fmla="*/ 494839 w 658493"/>
                  <a:gd name="connsiteY59" fmla="*/ 161258 h 658463"/>
                  <a:gd name="connsiteX60" fmla="*/ 498839 w 658493"/>
                  <a:gd name="connsiteY60" fmla="*/ 170498 h 658463"/>
                  <a:gd name="connsiteX61" fmla="*/ 484647 w 658493"/>
                  <a:gd name="connsiteY61" fmla="*/ 191738 h 658463"/>
                  <a:gd name="connsiteX62" fmla="*/ 357203 w 658493"/>
                  <a:gd name="connsiteY62" fmla="*/ 280607 h 658463"/>
                  <a:gd name="connsiteX63" fmla="*/ 355202 w 658493"/>
                  <a:gd name="connsiteY63" fmla="*/ 282607 h 658463"/>
                  <a:gd name="connsiteX64" fmla="*/ 335866 w 658493"/>
                  <a:gd name="connsiteY64" fmla="*/ 291084 h 658463"/>
                  <a:gd name="connsiteX65" fmla="*/ 314435 w 658493"/>
                  <a:gd name="connsiteY65" fmla="*/ 313373 h 658463"/>
                  <a:gd name="connsiteX66" fmla="*/ 315007 w 658493"/>
                  <a:gd name="connsiteY66" fmla="*/ 344329 h 658463"/>
                  <a:gd name="connsiteX67" fmla="*/ 333866 w 658493"/>
                  <a:gd name="connsiteY67" fmla="*/ 364141 h 658463"/>
                  <a:gd name="connsiteX68" fmla="*/ 313197 w 658493"/>
                  <a:gd name="connsiteY68" fmla="*/ 417290 h 658463"/>
                  <a:gd name="connsiteX69" fmla="*/ 328628 w 658493"/>
                  <a:gd name="connsiteY69" fmla="*/ 435197 h 658463"/>
                  <a:gd name="connsiteX70" fmla="*/ 310435 w 658493"/>
                  <a:gd name="connsiteY70" fmla="*/ 487013 h 658463"/>
                  <a:gd name="connsiteX71" fmla="*/ 321103 w 658493"/>
                  <a:gd name="connsiteY71" fmla="*/ 501396 h 658463"/>
                  <a:gd name="connsiteX72" fmla="*/ 207089 w 658493"/>
                  <a:gd name="connsiteY72" fmla="*/ 532638 h 658463"/>
                  <a:gd name="connsiteX73" fmla="*/ 171656 w 658493"/>
                  <a:gd name="connsiteY73" fmla="*/ 543211 h 658463"/>
                  <a:gd name="connsiteX74" fmla="*/ 152606 w 658493"/>
                  <a:gd name="connsiteY74" fmla="*/ 555498 h 658463"/>
                  <a:gd name="connsiteX75" fmla="*/ 140890 w 658493"/>
                  <a:gd name="connsiteY75" fmla="*/ 562737 h 658463"/>
                  <a:gd name="connsiteX76" fmla="*/ 122602 w 658493"/>
                  <a:gd name="connsiteY76" fmla="*/ 546830 h 658463"/>
                  <a:gd name="connsiteX77" fmla="*/ 29066 w 658493"/>
                  <a:gd name="connsiteY77" fmla="*/ 343757 h 658463"/>
                  <a:gd name="connsiteX78" fmla="*/ 106981 w 658493"/>
                  <a:gd name="connsiteY78" fmla="*/ 127349 h 658463"/>
                  <a:gd name="connsiteX79" fmla="*/ 314721 w 658493"/>
                  <a:gd name="connsiteY79" fmla="*/ 28766 h 658463"/>
                  <a:gd name="connsiteX80" fmla="*/ 329390 w 658493"/>
                  <a:gd name="connsiteY80" fmla="*/ 28385 h 658463"/>
                  <a:gd name="connsiteX81" fmla="*/ 329390 w 658493"/>
                  <a:gd name="connsiteY81" fmla="*/ 28385 h 658463"/>
                  <a:gd name="connsiteX82" fmla="*/ 536082 w 658493"/>
                  <a:gd name="connsiteY82" fmla="*/ 111347 h 658463"/>
                  <a:gd name="connsiteX83" fmla="*/ 629618 w 658493"/>
                  <a:gd name="connsiteY83" fmla="*/ 314420 h 658463"/>
                  <a:gd name="connsiteX84" fmla="*/ 343963 w 658493"/>
                  <a:gd name="connsiteY84" fmla="*/ 629412 h 658463"/>
                  <a:gd name="connsiteX85" fmla="*/ 342629 w 658493"/>
                  <a:gd name="connsiteY85" fmla="*/ 384334 h 658463"/>
                  <a:gd name="connsiteX86" fmla="*/ 395207 w 658493"/>
                  <a:gd name="connsiteY86" fmla="*/ 361283 h 658463"/>
                  <a:gd name="connsiteX87" fmla="*/ 402637 w 658493"/>
                  <a:gd name="connsiteY87" fmla="*/ 359759 h 658463"/>
                  <a:gd name="connsiteX88" fmla="*/ 419591 w 658493"/>
                  <a:gd name="connsiteY88" fmla="*/ 370808 h 658463"/>
                  <a:gd name="connsiteX89" fmla="*/ 419877 w 658493"/>
                  <a:gd name="connsiteY89" fmla="*/ 385000 h 658463"/>
                  <a:gd name="connsiteX90" fmla="*/ 410066 w 658493"/>
                  <a:gd name="connsiteY90" fmla="*/ 395192 h 658463"/>
                  <a:gd name="connsiteX91" fmla="*/ 357488 w 658493"/>
                  <a:gd name="connsiteY91" fmla="*/ 418243 h 658463"/>
                  <a:gd name="connsiteX92" fmla="*/ 343296 w 658493"/>
                  <a:gd name="connsiteY92" fmla="*/ 418529 h 658463"/>
                  <a:gd name="connsiteX93" fmla="*/ 333104 w 658493"/>
                  <a:gd name="connsiteY93" fmla="*/ 408718 h 658463"/>
                  <a:gd name="connsiteX94" fmla="*/ 342629 w 658493"/>
                  <a:gd name="connsiteY94" fmla="*/ 384334 h 658463"/>
                  <a:gd name="connsiteX95" fmla="*/ 334914 w 658493"/>
                  <a:gd name="connsiteY95" fmla="*/ 335756 h 658463"/>
                  <a:gd name="connsiteX96" fmla="*/ 344439 w 658493"/>
                  <a:gd name="connsiteY96" fmla="*/ 311372 h 658463"/>
                  <a:gd name="connsiteX97" fmla="*/ 397017 w 658493"/>
                  <a:gd name="connsiteY97" fmla="*/ 288322 h 658463"/>
                  <a:gd name="connsiteX98" fmla="*/ 404351 w 658493"/>
                  <a:gd name="connsiteY98" fmla="*/ 286798 h 658463"/>
                  <a:gd name="connsiteX99" fmla="*/ 411114 w 658493"/>
                  <a:gd name="connsiteY99" fmla="*/ 288131 h 658463"/>
                  <a:gd name="connsiteX100" fmla="*/ 421306 w 658493"/>
                  <a:gd name="connsiteY100" fmla="*/ 297942 h 658463"/>
                  <a:gd name="connsiteX101" fmla="*/ 411781 w 658493"/>
                  <a:gd name="connsiteY101" fmla="*/ 322326 h 658463"/>
                  <a:gd name="connsiteX102" fmla="*/ 359203 w 658493"/>
                  <a:gd name="connsiteY102" fmla="*/ 345376 h 658463"/>
                  <a:gd name="connsiteX103" fmla="*/ 334819 w 658493"/>
                  <a:gd name="connsiteY103" fmla="*/ 335851 h 658463"/>
                  <a:gd name="connsiteX104" fmla="*/ 339867 w 658493"/>
                  <a:gd name="connsiteY104" fmla="*/ 453962 h 658463"/>
                  <a:gd name="connsiteX105" fmla="*/ 392445 w 658493"/>
                  <a:gd name="connsiteY105" fmla="*/ 430911 h 658463"/>
                  <a:gd name="connsiteX106" fmla="*/ 399779 w 658493"/>
                  <a:gd name="connsiteY106" fmla="*/ 429387 h 658463"/>
                  <a:gd name="connsiteX107" fmla="*/ 406542 w 658493"/>
                  <a:gd name="connsiteY107" fmla="*/ 430721 h 658463"/>
                  <a:gd name="connsiteX108" fmla="*/ 416734 w 658493"/>
                  <a:gd name="connsiteY108" fmla="*/ 440531 h 658463"/>
                  <a:gd name="connsiteX109" fmla="*/ 417020 w 658493"/>
                  <a:gd name="connsiteY109" fmla="*/ 454724 h 658463"/>
                  <a:gd name="connsiteX110" fmla="*/ 407209 w 658493"/>
                  <a:gd name="connsiteY110" fmla="*/ 464915 h 658463"/>
                  <a:gd name="connsiteX111" fmla="*/ 354631 w 658493"/>
                  <a:gd name="connsiteY111" fmla="*/ 487966 h 658463"/>
                  <a:gd name="connsiteX112" fmla="*/ 330247 w 658493"/>
                  <a:gd name="connsiteY112" fmla="*/ 478441 h 658463"/>
                  <a:gd name="connsiteX113" fmla="*/ 339772 w 658493"/>
                  <a:gd name="connsiteY113" fmla="*/ 454057 h 65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658493" h="658463">
                    <a:moveTo>
                      <a:pt x="658097" y="313182"/>
                    </a:moveTo>
                    <a:lnTo>
                      <a:pt x="658097" y="313182"/>
                    </a:lnTo>
                    <a:cubicBezTo>
                      <a:pt x="649525" y="137732"/>
                      <a:pt x="503221" y="0"/>
                      <a:pt x="329294" y="0"/>
                    </a:cubicBezTo>
                    <a:cubicBezTo>
                      <a:pt x="323960" y="0"/>
                      <a:pt x="318626" y="95"/>
                      <a:pt x="313197" y="381"/>
                    </a:cubicBezTo>
                    <a:lnTo>
                      <a:pt x="313197" y="381"/>
                    </a:lnTo>
                    <a:cubicBezTo>
                      <a:pt x="132317" y="9239"/>
                      <a:pt x="-8462" y="164402"/>
                      <a:pt x="396" y="345281"/>
                    </a:cubicBezTo>
                    <a:cubicBezTo>
                      <a:pt x="8969" y="520732"/>
                      <a:pt x="155273" y="658463"/>
                      <a:pt x="329199" y="658463"/>
                    </a:cubicBezTo>
                    <a:cubicBezTo>
                      <a:pt x="334533" y="658463"/>
                      <a:pt x="339867" y="658368"/>
                      <a:pt x="345296" y="658082"/>
                    </a:cubicBezTo>
                    <a:lnTo>
                      <a:pt x="345296" y="658082"/>
                    </a:lnTo>
                    <a:cubicBezTo>
                      <a:pt x="526176" y="649224"/>
                      <a:pt x="666956" y="494062"/>
                      <a:pt x="658097" y="313182"/>
                    </a:cubicBezTo>
                    <a:close/>
                    <a:moveTo>
                      <a:pt x="343868" y="629507"/>
                    </a:moveTo>
                    <a:cubicBezTo>
                      <a:pt x="339010" y="629793"/>
                      <a:pt x="334057" y="629888"/>
                      <a:pt x="329199" y="629888"/>
                    </a:cubicBezTo>
                    <a:cubicBezTo>
                      <a:pt x="268144" y="629888"/>
                      <a:pt x="209374" y="611315"/>
                      <a:pt x="159559" y="576929"/>
                    </a:cubicBezTo>
                    <a:cubicBezTo>
                      <a:pt x="160988" y="576072"/>
                      <a:pt x="162321" y="575215"/>
                      <a:pt x="163750" y="574453"/>
                    </a:cubicBezTo>
                    <a:cubicBezTo>
                      <a:pt x="169941" y="570738"/>
                      <a:pt x="176418" y="566833"/>
                      <a:pt x="184229" y="561308"/>
                    </a:cubicBezTo>
                    <a:cubicBezTo>
                      <a:pt x="190610" y="556832"/>
                      <a:pt x="198421" y="554546"/>
                      <a:pt x="206136" y="554831"/>
                    </a:cubicBezTo>
                    <a:cubicBezTo>
                      <a:pt x="273668" y="557403"/>
                      <a:pt x="322531" y="526637"/>
                      <a:pt x="338629" y="516541"/>
                    </a:cubicBezTo>
                    <a:cubicBezTo>
                      <a:pt x="340153" y="515588"/>
                      <a:pt x="341296" y="514826"/>
                      <a:pt x="342153" y="514350"/>
                    </a:cubicBezTo>
                    <a:cubicBezTo>
                      <a:pt x="343868" y="513779"/>
                      <a:pt x="345296" y="512731"/>
                      <a:pt x="346535" y="511397"/>
                    </a:cubicBezTo>
                    <a:cubicBezTo>
                      <a:pt x="346820" y="511397"/>
                      <a:pt x="347106" y="511397"/>
                      <a:pt x="347392" y="511397"/>
                    </a:cubicBezTo>
                    <a:cubicBezTo>
                      <a:pt x="352821" y="511397"/>
                      <a:pt x="358250" y="510350"/>
                      <a:pt x="363584" y="507968"/>
                    </a:cubicBezTo>
                    <a:lnTo>
                      <a:pt x="416162" y="484918"/>
                    </a:lnTo>
                    <a:cubicBezTo>
                      <a:pt x="426068" y="480632"/>
                      <a:pt x="433593" y="472631"/>
                      <a:pt x="437594" y="462629"/>
                    </a:cubicBezTo>
                    <a:cubicBezTo>
                      <a:pt x="441499" y="452533"/>
                      <a:pt x="441308" y="441579"/>
                      <a:pt x="437022" y="431673"/>
                    </a:cubicBezTo>
                    <a:cubicBezTo>
                      <a:pt x="433784" y="424244"/>
                      <a:pt x="428449" y="418052"/>
                      <a:pt x="421687" y="413766"/>
                    </a:cubicBezTo>
                    <a:cubicBezTo>
                      <a:pt x="430259" y="409289"/>
                      <a:pt x="436927" y="402050"/>
                      <a:pt x="440451" y="392906"/>
                    </a:cubicBezTo>
                    <a:cubicBezTo>
                      <a:pt x="444356" y="382810"/>
                      <a:pt x="444166" y="371856"/>
                      <a:pt x="439880" y="361950"/>
                    </a:cubicBezTo>
                    <a:cubicBezTo>
                      <a:pt x="435974" y="352997"/>
                      <a:pt x="429021" y="346329"/>
                      <a:pt x="420925" y="342233"/>
                    </a:cubicBezTo>
                    <a:cubicBezTo>
                      <a:pt x="441308" y="333280"/>
                      <a:pt x="450643" y="309372"/>
                      <a:pt x="441689" y="288989"/>
                    </a:cubicBezTo>
                    <a:cubicBezTo>
                      <a:pt x="437403" y="279083"/>
                      <a:pt x="429402" y="271558"/>
                      <a:pt x="419401" y="267557"/>
                    </a:cubicBezTo>
                    <a:cubicBezTo>
                      <a:pt x="418639" y="267272"/>
                      <a:pt x="417877" y="267176"/>
                      <a:pt x="417210" y="266891"/>
                    </a:cubicBezTo>
                    <a:cubicBezTo>
                      <a:pt x="448452" y="245745"/>
                      <a:pt x="485695" y="219932"/>
                      <a:pt x="499030" y="208407"/>
                    </a:cubicBezTo>
                    <a:cubicBezTo>
                      <a:pt x="513031" y="196310"/>
                      <a:pt x="520366" y="183833"/>
                      <a:pt x="520842" y="171355"/>
                    </a:cubicBezTo>
                    <a:cubicBezTo>
                      <a:pt x="521223" y="161925"/>
                      <a:pt x="517508" y="152876"/>
                      <a:pt x="510365" y="145733"/>
                    </a:cubicBezTo>
                    <a:cubicBezTo>
                      <a:pt x="491696" y="127064"/>
                      <a:pt x="459977" y="144018"/>
                      <a:pt x="456929" y="145733"/>
                    </a:cubicBezTo>
                    <a:lnTo>
                      <a:pt x="259571" y="243650"/>
                    </a:lnTo>
                    <a:cubicBezTo>
                      <a:pt x="252332" y="234696"/>
                      <a:pt x="245665" y="227171"/>
                      <a:pt x="240807" y="223171"/>
                    </a:cubicBezTo>
                    <a:cubicBezTo>
                      <a:pt x="233759" y="217456"/>
                      <a:pt x="223472" y="215360"/>
                      <a:pt x="210898" y="216884"/>
                    </a:cubicBezTo>
                    <a:cubicBezTo>
                      <a:pt x="185848" y="220123"/>
                      <a:pt x="148986" y="239173"/>
                      <a:pt x="123173" y="274320"/>
                    </a:cubicBezTo>
                    <a:cubicBezTo>
                      <a:pt x="82502" y="329756"/>
                      <a:pt x="89550" y="402908"/>
                      <a:pt x="89931" y="405956"/>
                    </a:cubicBezTo>
                    <a:cubicBezTo>
                      <a:pt x="90503" y="411575"/>
                      <a:pt x="95265" y="415766"/>
                      <a:pt x="100789" y="415766"/>
                    </a:cubicBezTo>
                    <a:cubicBezTo>
                      <a:pt x="101171" y="415766"/>
                      <a:pt x="101552" y="415766"/>
                      <a:pt x="101932" y="415766"/>
                    </a:cubicBezTo>
                    <a:cubicBezTo>
                      <a:pt x="107933" y="415195"/>
                      <a:pt x="112315" y="409766"/>
                      <a:pt x="111743" y="403765"/>
                    </a:cubicBezTo>
                    <a:cubicBezTo>
                      <a:pt x="111743" y="403098"/>
                      <a:pt x="105362" y="335851"/>
                      <a:pt x="140890" y="287274"/>
                    </a:cubicBezTo>
                    <a:cubicBezTo>
                      <a:pt x="162702" y="257556"/>
                      <a:pt x="193944" y="241173"/>
                      <a:pt x="213756" y="238601"/>
                    </a:cubicBezTo>
                    <a:cubicBezTo>
                      <a:pt x="220995" y="237649"/>
                      <a:pt x="225377" y="238792"/>
                      <a:pt x="227091" y="240125"/>
                    </a:cubicBezTo>
                    <a:cubicBezTo>
                      <a:pt x="238045" y="248984"/>
                      <a:pt x="266239" y="288036"/>
                      <a:pt x="284051" y="314325"/>
                    </a:cubicBezTo>
                    <a:cubicBezTo>
                      <a:pt x="283289" y="317849"/>
                      <a:pt x="281384" y="323279"/>
                      <a:pt x="277097" y="325850"/>
                    </a:cubicBezTo>
                    <a:cubicBezTo>
                      <a:pt x="271478" y="329184"/>
                      <a:pt x="261476" y="327850"/>
                      <a:pt x="248903" y="322040"/>
                    </a:cubicBezTo>
                    <a:lnTo>
                      <a:pt x="214899" y="297275"/>
                    </a:lnTo>
                    <a:cubicBezTo>
                      <a:pt x="210041" y="293656"/>
                      <a:pt x="203183" y="294799"/>
                      <a:pt x="199564" y="299657"/>
                    </a:cubicBezTo>
                    <a:cubicBezTo>
                      <a:pt x="196039" y="304514"/>
                      <a:pt x="197087" y="311372"/>
                      <a:pt x="201945" y="314992"/>
                    </a:cubicBezTo>
                    <a:lnTo>
                      <a:pt x="236806" y="340328"/>
                    </a:lnTo>
                    <a:cubicBezTo>
                      <a:pt x="237378" y="340709"/>
                      <a:pt x="237949" y="341090"/>
                      <a:pt x="238521" y="341376"/>
                    </a:cubicBezTo>
                    <a:cubicBezTo>
                      <a:pt x="259000" y="351092"/>
                      <a:pt x="275764" y="352139"/>
                      <a:pt x="288337" y="344519"/>
                    </a:cubicBezTo>
                    <a:cubicBezTo>
                      <a:pt x="304910" y="334518"/>
                      <a:pt x="306244" y="314420"/>
                      <a:pt x="306339" y="312134"/>
                    </a:cubicBezTo>
                    <a:cubicBezTo>
                      <a:pt x="306434" y="309753"/>
                      <a:pt x="305768" y="307467"/>
                      <a:pt x="304529" y="305562"/>
                    </a:cubicBezTo>
                    <a:cubicBezTo>
                      <a:pt x="301957" y="301752"/>
                      <a:pt x="288051" y="281178"/>
                      <a:pt x="273192" y="261271"/>
                    </a:cubicBezTo>
                    <a:lnTo>
                      <a:pt x="467121" y="165068"/>
                    </a:lnTo>
                    <a:cubicBezTo>
                      <a:pt x="474170" y="161068"/>
                      <a:pt x="489505" y="155924"/>
                      <a:pt x="494839" y="161258"/>
                    </a:cubicBezTo>
                    <a:cubicBezTo>
                      <a:pt x="496744" y="163163"/>
                      <a:pt x="499030" y="166402"/>
                      <a:pt x="498839" y="170498"/>
                    </a:cubicBezTo>
                    <a:cubicBezTo>
                      <a:pt x="498649" y="176498"/>
                      <a:pt x="493601" y="184023"/>
                      <a:pt x="484647" y="191738"/>
                    </a:cubicBezTo>
                    <a:cubicBezTo>
                      <a:pt x="461692" y="211550"/>
                      <a:pt x="358250" y="279845"/>
                      <a:pt x="357203" y="280607"/>
                    </a:cubicBezTo>
                    <a:cubicBezTo>
                      <a:pt x="356345" y="281178"/>
                      <a:pt x="355774" y="281940"/>
                      <a:pt x="355202" y="282607"/>
                    </a:cubicBezTo>
                    <a:lnTo>
                      <a:pt x="335866" y="291084"/>
                    </a:lnTo>
                    <a:cubicBezTo>
                      <a:pt x="325961" y="295370"/>
                      <a:pt x="318436" y="303371"/>
                      <a:pt x="314435" y="313373"/>
                    </a:cubicBezTo>
                    <a:cubicBezTo>
                      <a:pt x="310530" y="323469"/>
                      <a:pt x="310721" y="334423"/>
                      <a:pt x="315007" y="344329"/>
                    </a:cubicBezTo>
                    <a:cubicBezTo>
                      <a:pt x="318912" y="353282"/>
                      <a:pt x="325770" y="360045"/>
                      <a:pt x="333866" y="364141"/>
                    </a:cubicBezTo>
                    <a:cubicBezTo>
                      <a:pt x="313578" y="373190"/>
                      <a:pt x="304339" y="396907"/>
                      <a:pt x="313197" y="417290"/>
                    </a:cubicBezTo>
                    <a:cubicBezTo>
                      <a:pt x="316436" y="424720"/>
                      <a:pt x="321770" y="430911"/>
                      <a:pt x="328628" y="435197"/>
                    </a:cubicBezTo>
                    <a:cubicBezTo>
                      <a:pt x="310149" y="445008"/>
                      <a:pt x="301862" y="467487"/>
                      <a:pt x="310435" y="487013"/>
                    </a:cubicBezTo>
                    <a:cubicBezTo>
                      <a:pt x="312911" y="492728"/>
                      <a:pt x="316626" y="497586"/>
                      <a:pt x="321103" y="501396"/>
                    </a:cubicBezTo>
                    <a:cubicBezTo>
                      <a:pt x="302243" y="512731"/>
                      <a:pt x="261000" y="534638"/>
                      <a:pt x="207089" y="532638"/>
                    </a:cubicBezTo>
                    <a:cubicBezTo>
                      <a:pt x="194515" y="532162"/>
                      <a:pt x="181847" y="535877"/>
                      <a:pt x="171656" y="543211"/>
                    </a:cubicBezTo>
                    <a:cubicBezTo>
                      <a:pt x="164512" y="548259"/>
                      <a:pt x="158702" y="551783"/>
                      <a:pt x="152606" y="555498"/>
                    </a:cubicBezTo>
                    <a:cubicBezTo>
                      <a:pt x="148891" y="557689"/>
                      <a:pt x="145081" y="560070"/>
                      <a:pt x="140890" y="562737"/>
                    </a:cubicBezTo>
                    <a:cubicBezTo>
                      <a:pt x="134603" y="557689"/>
                      <a:pt x="128507" y="552355"/>
                      <a:pt x="122602" y="546830"/>
                    </a:cubicBezTo>
                    <a:cubicBezTo>
                      <a:pt x="66023" y="493205"/>
                      <a:pt x="32876" y="421005"/>
                      <a:pt x="29066" y="343757"/>
                    </a:cubicBezTo>
                    <a:cubicBezTo>
                      <a:pt x="25161" y="263938"/>
                      <a:pt x="52879" y="187071"/>
                      <a:pt x="106981" y="127349"/>
                    </a:cubicBezTo>
                    <a:cubicBezTo>
                      <a:pt x="161083" y="67628"/>
                      <a:pt x="234902" y="32671"/>
                      <a:pt x="314721" y="28766"/>
                    </a:cubicBezTo>
                    <a:cubicBezTo>
                      <a:pt x="319579" y="28480"/>
                      <a:pt x="324532" y="28385"/>
                      <a:pt x="329390" y="28385"/>
                    </a:cubicBezTo>
                    <a:lnTo>
                      <a:pt x="329390" y="28385"/>
                    </a:lnTo>
                    <a:cubicBezTo>
                      <a:pt x="406352" y="28385"/>
                      <a:pt x="479789" y="57817"/>
                      <a:pt x="536082" y="111347"/>
                    </a:cubicBezTo>
                    <a:cubicBezTo>
                      <a:pt x="592661" y="164973"/>
                      <a:pt x="625807" y="237173"/>
                      <a:pt x="629618" y="314420"/>
                    </a:cubicBezTo>
                    <a:cubicBezTo>
                      <a:pt x="637714" y="480060"/>
                      <a:pt x="509507" y="621316"/>
                      <a:pt x="343963" y="629412"/>
                    </a:cubicBezTo>
                    <a:close/>
                    <a:moveTo>
                      <a:pt x="342629" y="384334"/>
                    </a:moveTo>
                    <a:lnTo>
                      <a:pt x="395207" y="361283"/>
                    </a:lnTo>
                    <a:cubicBezTo>
                      <a:pt x="397589" y="360236"/>
                      <a:pt x="400160" y="359759"/>
                      <a:pt x="402637" y="359759"/>
                    </a:cubicBezTo>
                    <a:cubicBezTo>
                      <a:pt x="409781" y="359759"/>
                      <a:pt x="416543" y="363950"/>
                      <a:pt x="419591" y="370808"/>
                    </a:cubicBezTo>
                    <a:cubicBezTo>
                      <a:pt x="421591" y="375285"/>
                      <a:pt x="421687" y="380333"/>
                      <a:pt x="419877" y="385000"/>
                    </a:cubicBezTo>
                    <a:cubicBezTo>
                      <a:pt x="418067" y="389668"/>
                      <a:pt x="414638" y="393287"/>
                      <a:pt x="410066" y="395192"/>
                    </a:cubicBezTo>
                    <a:lnTo>
                      <a:pt x="357488" y="418243"/>
                    </a:lnTo>
                    <a:cubicBezTo>
                      <a:pt x="353012" y="420243"/>
                      <a:pt x="347963" y="420338"/>
                      <a:pt x="343296" y="418529"/>
                    </a:cubicBezTo>
                    <a:cubicBezTo>
                      <a:pt x="338629" y="416719"/>
                      <a:pt x="335009" y="413290"/>
                      <a:pt x="333104" y="408718"/>
                    </a:cubicBezTo>
                    <a:cubicBezTo>
                      <a:pt x="329009" y="399383"/>
                      <a:pt x="333295" y="388430"/>
                      <a:pt x="342629" y="384334"/>
                    </a:cubicBezTo>
                    <a:close/>
                    <a:moveTo>
                      <a:pt x="334914" y="335756"/>
                    </a:moveTo>
                    <a:cubicBezTo>
                      <a:pt x="330818" y="326422"/>
                      <a:pt x="335105" y="315468"/>
                      <a:pt x="344439" y="311372"/>
                    </a:cubicBezTo>
                    <a:lnTo>
                      <a:pt x="397017" y="288322"/>
                    </a:lnTo>
                    <a:cubicBezTo>
                      <a:pt x="399398" y="287274"/>
                      <a:pt x="401875" y="286798"/>
                      <a:pt x="404351" y="286798"/>
                    </a:cubicBezTo>
                    <a:cubicBezTo>
                      <a:pt x="406637" y="286798"/>
                      <a:pt x="408923" y="287179"/>
                      <a:pt x="411114" y="288131"/>
                    </a:cubicBezTo>
                    <a:cubicBezTo>
                      <a:pt x="415781" y="289941"/>
                      <a:pt x="419401" y="293370"/>
                      <a:pt x="421306" y="297942"/>
                    </a:cubicBezTo>
                    <a:cubicBezTo>
                      <a:pt x="425402" y="307276"/>
                      <a:pt x="421115" y="318230"/>
                      <a:pt x="411781" y="322326"/>
                    </a:cubicBezTo>
                    <a:lnTo>
                      <a:pt x="359203" y="345376"/>
                    </a:lnTo>
                    <a:cubicBezTo>
                      <a:pt x="349868" y="349472"/>
                      <a:pt x="338915" y="345186"/>
                      <a:pt x="334819" y="335851"/>
                    </a:cubicBezTo>
                    <a:close/>
                    <a:moveTo>
                      <a:pt x="339867" y="453962"/>
                    </a:moveTo>
                    <a:lnTo>
                      <a:pt x="392445" y="430911"/>
                    </a:lnTo>
                    <a:cubicBezTo>
                      <a:pt x="394826" y="429863"/>
                      <a:pt x="397303" y="429387"/>
                      <a:pt x="399779" y="429387"/>
                    </a:cubicBezTo>
                    <a:cubicBezTo>
                      <a:pt x="402065" y="429387"/>
                      <a:pt x="404351" y="429768"/>
                      <a:pt x="406542" y="430721"/>
                    </a:cubicBezTo>
                    <a:cubicBezTo>
                      <a:pt x="411209" y="432530"/>
                      <a:pt x="414829" y="436055"/>
                      <a:pt x="416734" y="440531"/>
                    </a:cubicBezTo>
                    <a:cubicBezTo>
                      <a:pt x="418734" y="445008"/>
                      <a:pt x="418829" y="450056"/>
                      <a:pt x="417020" y="454724"/>
                    </a:cubicBezTo>
                    <a:cubicBezTo>
                      <a:pt x="415210" y="459391"/>
                      <a:pt x="411781" y="463010"/>
                      <a:pt x="407209" y="464915"/>
                    </a:cubicBezTo>
                    <a:lnTo>
                      <a:pt x="354631" y="487966"/>
                    </a:lnTo>
                    <a:cubicBezTo>
                      <a:pt x="345296" y="492062"/>
                      <a:pt x="334343" y="487775"/>
                      <a:pt x="330247" y="478441"/>
                    </a:cubicBezTo>
                    <a:cubicBezTo>
                      <a:pt x="326151" y="469106"/>
                      <a:pt x="330437" y="458153"/>
                      <a:pt x="339772" y="454057"/>
                    </a:cubicBezTo>
                    <a:close/>
                  </a:path>
                </a:pathLst>
              </a:custGeom>
              <a:solidFill>
                <a:srgbClr val="0038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Полилиния: фигура 113">
                <a:extLst>
                  <a:ext uri="{FF2B5EF4-FFF2-40B4-BE49-F238E27FC236}">
                    <a16:creationId xmlns:a16="http://schemas.microsoft.com/office/drawing/2014/main" id="{E59C372B-95E0-CACB-6696-DC4ABA21F73D}"/>
                  </a:ext>
                </a:extLst>
              </p:cNvPr>
              <p:cNvSpPr/>
              <p:nvPr/>
            </p:nvSpPr>
            <p:spPr>
              <a:xfrm>
                <a:off x="10434607" y="6546734"/>
                <a:ext cx="59814" cy="98111"/>
              </a:xfrm>
              <a:custGeom>
                <a:avLst/>
                <a:gdLst>
                  <a:gd name="connsiteX0" fmla="*/ 829 w 59814"/>
                  <a:gd name="connsiteY0" fmla="*/ 75343 h 98111"/>
                  <a:gd name="connsiteX1" fmla="*/ 29975 w 59814"/>
                  <a:gd name="connsiteY1" fmla="*/ 98107 h 98111"/>
                  <a:gd name="connsiteX2" fmla="*/ 58836 w 59814"/>
                  <a:gd name="connsiteY2" fmla="*/ 75438 h 98111"/>
                  <a:gd name="connsiteX3" fmla="*/ 28927 w 59814"/>
                  <a:gd name="connsiteY3" fmla="*/ 0 h 98111"/>
                  <a:gd name="connsiteX4" fmla="*/ 829 w 59814"/>
                  <a:gd name="connsiteY4" fmla="*/ 75343 h 98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814" h="98111">
                    <a:moveTo>
                      <a:pt x="829" y="75343"/>
                    </a:moveTo>
                    <a:cubicBezTo>
                      <a:pt x="3305" y="85534"/>
                      <a:pt x="11592" y="97726"/>
                      <a:pt x="29975" y="98107"/>
                    </a:cubicBezTo>
                    <a:cubicBezTo>
                      <a:pt x="47501" y="98393"/>
                      <a:pt x="56264" y="84868"/>
                      <a:pt x="58836" y="75438"/>
                    </a:cubicBezTo>
                    <a:cubicBezTo>
                      <a:pt x="66266" y="49054"/>
                      <a:pt x="28927" y="0"/>
                      <a:pt x="28927" y="0"/>
                    </a:cubicBezTo>
                    <a:cubicBezTo>
                      <a:pt x="28927" y="0"/>
                      <a:pt x="-5743" y="48292"/>
                      <a:pt x="829" y="75343"/>
                    </a:cubicBezTo>
                    <a:close/>
                  </a:path>
                </a:pathLst>
              </a:custGeom>
              <a:solidFill>
                <a:srgbClr val="0038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DA6CEBFA-E07E-E7A0-1FEC-851EACCE6FBD}"/>
              </a:ext>
            </a:extLst>
          </p:cNvPr>
          <p:cNvSpPr/>
          <p:nvPr/>
        </p:nvSpPr>
        <p:spPr>
          <a:xfrm>
            <a:off x="3727763" y="4319053"/>
            <a:ext cx="4368185" cy="2015398"/>
          </a:xfrm>
          <a:prstGeom prst="rect">
            <a:avLst/>
          </a:prstGeom>
          <a:solidFill>
            <a:srgbClr val="61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EF4CD4B9-B2F6-E473-DCAF-7230E9452CFC}"/>
              </a:ext>
            </a:extLst>
          </p:cNvPr>
          <p:cNvGrpSpPr/>
          <p:nvPr/>
        </p:nvGrpSpPr>
        <p:grpSpPr>
          <a:xfrm>
            <a:off x="3817996" y="4871892"/>
            <a:ext cx="938477" cy="938491"/>
            <a:chOff x="4371732" y="4331331"/>
            <a:chExt cx="938477" cy="938491"/>
          </a:xfrm>
        </p:grpSpPr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167076A-7173-893A-11DC-968AD3748B7A}"/>
                </a:ext>
              </a:extLst>
            </p:cNvPr>
            <p:cNvSpPr/>
            <p:nvPr/>
          </p:nvSpPr>
          <p:spPr>
            <a:xfrm>
              <a:off x="4383372" y="4340975"/>
              <a:ext cx="910210" cy="910210"/>
            </a:xfrm>
            <a:custGeom>
              <a:avLst/>
              <a:gdLst>
                <a:gd name="connsiteX0" fmla="*/ 658633 w 658633"/>
                <a:gd name="connsiteY0" fmla="*/ 329317 h 658633"/>
                <a:gd name="connsiteX1" fmla="*/ 329317 w 658633"/>
                <a:gd name="connsiteY1" fmla="*/ 658633 h 658633"/>
                <a:gd name="connsiteX2" fmla="*/ 0 w 658633"/>
                <a:gd name="connsiteY2" fmla="*/ 329317 h 658633"/>
                <a:gd name="connsiteX3" fmla="*/ 329317 w 658633"/>
                <a:gd name="connsiteY3" fmla="*/ 0 h 658633"/>
                <a:gd name="connsiteX4" fmla="*/ 658633 w 658633"/>
                <a:gd name="connsiteY4" fmla="*/ 329317 h 65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633" h="658633">
                  <a:moveTo>
                    <a:pt x="658633" y="329317"/>
                  </a:moveTo>
                  <a:cubicBezTo>
                    <a:pt x="658633" y="511193"/>
                    <a:pt x="511193" y="658633"/>
                    <a:pt x="329317" y="658633"/>
                  </a:cubicBezTo>
                  <a:cubicBezTo>
                    <a:pt x="147440" y="658633"/>
                    <a:pt x="0" y="511193"/>
                    <a:pt x="0" y="329317"/>
                  </a:cubicBezTo>
                  <a:cubicBezTo>
                    <a:pt x="0" y="147440"/>
                    <a:pt x="147440" y="0"/>
                    <a:pt x="329317" y="0"/>
                  </a:cubicBezTo>
                  <a:cubicBezTo>
                    <a:pt x="511193" y="0"/>
                    <a:pt x="658633" y="147440"/>
                    <a:pt x="658633" y="329317"/>
                  </a:cubicBezTo>
                  <a:close/>
                </a:path>
              </a:pathLst>
            </a:custGeom>
            <a:solidFill>
              <a:srgbClr val="FFFFFF"/>
            </a:solidFill>
            <a:ln w="58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3" name="Рисунок 67">
              <a:extLst>
                <a:ext uri="{FF2B5EF4-FFF2-40B4-BE49-F238E27FC236}">
                  <a16:creationId xmlns:a16="http://schemas.microsoft.com/office/drawing/2014/main" id="{AD43AEFB-AB59-3694-FDB1-1E5F5BDAEE9D}"/>
                </a:ext>
              </a:extLst>
            </p:cNvPr>
            <p:cNvGrpSpPr/>
            <p:nvPr/>
          </p:nvGrpSpPr>
          <p:grpSpPr>
            <a:xfrm>
              <a:off x="4371732" y="4331331"/>
              <a:ext cx="938477" cy="938491"/>
              <a:chOff x="4680279" y="5666777"/>
              <a:chExt cx="679087" cy="679097"/>
            </a:xfrm>
            <a:solidFill>
              <a:srgbClr val="61666A"/>
            </a:solidFill>
          </p:grpSpPr>
          <p:sp>
            <p:nvSpPr>
              <p:cNvPr id="74" name="Полилиния: фигура 73">
                <a:extLst>
                  <a:ext uri="{FF2B5EF4-FFF2-40B4-BE49-F238E27FC236}">
                    <a16:creationId xmlns:a16="http://schemas.microsoft.com/office/drawing/2014/main" id="{637DAEF5-9E83-DD06-DA70-1243EB6E4BEF}"/>
                  </a:ext>
                </a:extLst>
              </p:cNvPr>
              <p:cNvSpPr/>
              <p:nvPr/>
            </p:nvSpPr>
            <p:spPr>
              <a:xfrm>
                <a:off x="4680279" y="5666777"/>
                <a:ext cx="679087" cy="679097"/>
              </a:xfrm>
              <a:custGeom>
                <a:avLst/>
                <a:gdLst>
                  <a:gd name="connsiteX0" fmla="*/ 678740 w 679087"/>
                  <a:gd name="connsiteY0" fmla="*/ 323024 h 679097"/>
                  <a:gd name="connsiteX1" fmla="*/ 678740 w 679087"/>
                  <a:gd name="connsiteY1" fmla="*/ 323024 h 679097"/>
                  <a:gd name="connsiteX2" fmla="*/ 339603 w 679087"/>
                  <a:gd name="connsiteY2" fmla="*/ 0 h 679097"/>
                  <a:gd name="connsiteX3" fmla="*/ 323019 w 679087"/>
                  <a:gd name="connsiteY3" fmla="*/ 412 h 679097"/>
                  <a:gd name="connsiteX4" fmla="*/ 323019 w 679087"/>
                  <a:gd name="connsiteY4" fmla="*/ 412 h 679097"/>
                  <a:gd name="connsiteX5" fmla="*/ 407 w 679087"/>
                  <a:gd name="connsiteY5" fmla="*/ 356074 h 679097"/>
                  <a:gd name="connsiteX6" fmla="*/ 407 w 679087"/>
                  <a:gd name="connsiteY6" fmla="*/ 356074 h 679097"/>
                  <a:gd name="connsiteX7" fmla="*/ 339485 w 679087"/>
                  <a:gd name="connsiteY7" fmla="*/ 679098 h 679097"/>
                  <a:gd name="connsiteX8" fmla="*/ 356069 w 679087"/>
                  <a:gd name="connsiteY8" fmla="*/ 678686 h 679097"/>
                  <a:gd name="connsiteX9" fmla="*/ 356069 w 679087"/>
                  <a:gd name="connsiteY9" fmla="*/ 678686 h 679097"/>
                  <a:gd name="connsiteX10" fmla="*/ 678681 w 679087"/>
                  <a:gd name="connsiteY10" fmla="*/ 323024 h 679097"/>
                  <a:gd name="connsiteX11" fmla="*/ 354657 w 679087"/>
                  <a:gd name="connsiteY11" fmla="*/ 649283 h 679097"/>
                  <a:gd name="connsiteX12" fmla="*/ 339485 w 679087"/>
                  <a:gd name="connsiteY12" fmla="*/ 649636 h 679097"/>
                  <a:gd name="connsiteX13" fmla="*/ 126253 w 679087"/>
                  <a:gd name="connsiteY13" fmla="*/ 564072 h 679097"/>
                  <a:gd name="connsiteX14" fmla="*/ 29810 w 679087"/>
                  <a:gd name="connsiteY14" fmla="*/ 354603 h 679097"/>
                  <a:gd name="connsiteX15" fmla="*/ 324490 w 679087"/>
                  <a:gd name="connsiteY15" fmla="*/ 29815 h 679097"/>
                  <a:gd name="connsiteX16" fmla="*/ 339662 w 679087"/>
                  <a:gd name="connsiteY16" fmla="*/ 29462 h 679097"/>
                  <a:gd name="connsiteX17" fmla="*/ 339662 w 679087"/>
                  <a:gd name="connsiteY17" fmla="*/ 29462 h 679097"/>
                  <a:gd name="connsiteX18" fmla="*/ 552835 w 679087"/>
                  <a:gd name="connsiteY18" fmla="*/ 115026 h 679097"/>
                  <a:gd name="connsiteX19" fmla="*/ 649278 w 679087"/>
                  <a:gd name="connsiteY19" fmla="*/ 324494 h 679097"/>
                  <a:gd name="connsiteX20" fmla="*/ 354657 w 679087"/>
                  <a:gd name="connsiteY20" fmla="*/ 649283 h 67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79087" h="679097">
                    <a:moveTo>
                      <a:pt x="678740" y="323024"/>
                    </a:moveTo>
                    <a:lnTo>
                      <a:pt x="678740" y="323024"/>
                    </a:lnTo>
                    <a:cubicBezTo>
                      <a:pt x="669919" y="142018"/>
                      <a:pt x="518963" y="0"/>
                      <a:pt x="339603" y="0"/>
                    </a:cubicBezTo>
                    <a:cubicBezTo>
                      <a:pt x="334134" y="0"/>
                      <a:pt x="328547" y="118"/>
                      <a:pt x="323019" y="412"/>
                    </a:cubicBezTo>
                    <a:lnTo>
                      <a:pt x="323019" y="412"/>
                    </a:lnTo>
                    <a:cubicBezTo>
                      <a:pt x="136485" y="9468"/>
                      <a:pt x="-8708" y="169539"/>
                      <a:pt x="407" y="356074"/>
                    </a:cubicBezTo>
                    <a:lnTo>
                      <a:pt x="407" y="356074"/>
                    </a:lnTo>
                    <a:cubicBezTo>
                      <a:pt x="9228" y="537080"/>
                      <a:pt x="160125" y="679098"/>
                      <a:pt x="339485" y="679098"/>
                    </a:cubicBezTo>
                    <a:cubicBezTo>
                      <a:pt x="344954" y="679098"/>
                      <a:pt x="350541" y="678980"/>
                      <a:pt x="356069" y="678686"/>
                    </a:cubicBezTo>
                    <a:lnTo>
                      <a:pt x="356069" y="678686"/>
                    </a:lnTo>
                    <a:cubicBezTo>
                      <a:pt x="542603" y="669571"/>
                      <a:pt x="687796" y="509559"/>
                      <a:pt x="678681" y="323024"/>
                    </a:cubicBezTo>
                    <a:close/>
                    <a:moveTo>
                      <a:pt x="354657" y="649283"/>
                    </a:moveTo>
                    <a:cubicBezTo>
                      <a:pt x="349600" y="649518"/>
                      <a:pt x="344543" y="649636"/>
                      <a:pt x="339485" y="649636"/>
                    </a:cubicBezTo>
                    <a:cubicBezTo>
                      <a:pt x="260096" y="649636"/>
                      <a:pt x="184412" y="619233"/>
                      <a:pt x="126253" y="564072"/>
                    </a:cubicBezTo>
                    <a:cubicBezTo>
                      <a:pt x="67917" y="508735"/>
                      <a:pt x="33691" y="434345"/>
                      <a:pt x="29810" y="354603"/>
                    </a:cubicBezTo>
                    <a:cubicBezTo>
                      <a:pt x="21518" y="183888"/>
                      <a:pt x="153657" y="38165"/>
                      <a:pt x="324490" y="29815"/>
                    </a:cubicBezTo>
                    <a:cubicBezTo>
                      <a:pt x="329488" y="29580"/>
                      <a:pt x="334604" y="29462"/>
                      <a:pt x="339662" y="29462"/>
                    </a:cubicBezTo>
                    <a:lnTo>
                      <a:pt x="339662" y="29462"/>
                    </a:lnTo>
                    <a:cubicBezTo>
                      <a:pt x="418992" y="29462"/>
                      <a:pt x="494734" y="59865"/>
                      <a:pt x="552835" y="115026"/>
                    </a:cubicBezTo>
                    <a:cubicBezTo>
                      <a:pt x="611171" y="170362"/>
                      <a:pt x="645397" y="244753"/>
                      <a:pt x="649278" y="324494"/>
                    </a:cubicBezTo>
                    <a:cubicBezTo>
                      <a:pt x="657629" y="495269"/>
                      <a:pt x="525431" y="640991"/>
                      <a:pt x="354657" y="649283"/>
                    </a:cubicBezTo>
                    <a:close/>
                  </a:path>
                </a:pathLst>
              </a:custGeom>
              <a:solidFill>
                <a:srgbClr val="61666A"/>
              </a:solidFill>
              <a:ln w="5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Полилиния: фигура 74">
                <a:extLst>
                  <a:ext uri="{FF2B5EF4-FFF2-40B4-BE49-F238E27FC236}">
                    <a16:creationId xmlns:a16="http://schemas.microsoft.com/office/drawing/2014/main" id="{87C6459F-1428-EB25-362D-DB9F065941CE}"/>
                  </a:ext>
                </a:extLst>
              </p:cNvPr>
              <p:cNvSpPr/>
              <p:nvPr/>
            </p:nvSpPr>
            <p:spPr>
              <a:xfrm>
                <a:off x="5036172" y="6035670"/>
                <a:ext cx="206881" cy="206881"/>
              </a:xfrm>
              <a:custGeom>
                <a:avLst/>
                <a:gdLst>
                  <a:gd name="connsiteX0" fmla="*/ 103441 w 206881"/>
                  <a:gd name="connsiteY0" fmla="*/ 0 h 206881"/>
                  <a:gd name="connsiteX1" fmla="*/ 0 w 206881"/>
                  <a:gd name="connsiteY1" fmla="*/ 103441 h 206881"/>
                  <a:gd name="connsiteX2" fmla="*/ 103441 w 206881"/>
                  <a:gd name="connsiteY2" fmla="*/ 206881 h 206881"/>
                  <a:gd name="connsiteX3" fmla="*/ 206881 w 206881"/>
                  <a:gd name="connsiteY3" fmla="*/ 103441 h 206881"/>
                  <a:gd name="connsiteX4" fmla="*/ 103441 w 206881"/>
                  <a:gd name="connsiteY4" fmla="*/ 0 h 206881"/>
                  <a:gd name="connsiteX5" fmla="*/ 103441 w 206881"/>
                  <a:gd name="connsiteY5" fmla="*/ 184300 h 206881"/>
                  <a:gd name="connsiteX6" fmla="*/ 22582 w 206881"/>
                  <a:gd name="connsiteY6" fmla="*/ 103441 h 206881"/>
                  <a:gd name="connsiteX7" fmla="*/ 103441 w 206881"/>
                  <a:gd name="connsiteY7" fmla="*/ 22582 h 206881"/>
                  <a:gd name="connsiteX8" fmla="*/ 184300 w 206881"/>
                  <a:gd name="connsiteY8" fmla="*/ 103441 h 206881"/>
                  <a:gd name="connsiteX9" fmla="*/ 103441 w 206881"/>
                  <a:gd name="connsiteY9" fmla="*/ 184300 h 206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881" h="206881">
                    <a:moveTo>
                      <a:pt x="103441" y="0"/>
                    </a:moveTo>
                    <a:cubicBezTo>
                      <a:pt x="46398" y="0"/>
                      <a:pt x="0" y="46398"/>
                      <a:pt x="0" y="103441"/>
                    </a:cubicBezTo>
                    <a:cubicBezTo>
                      <a:pt x="0" y="160483"/>
                      <a:pt x="46398" y="206881"/>
                      <a:pt x="103441" y="206881"/>
                    </a:cubicBezTo>
                    <a:cubicBezTo>
                      <a:pt x="160483" y="206881"/>
                      <a:pt x="206881" y="160483"/>
                      <a:pt x="206881" y="103441"/>
                    </a:cubicBezTo>
                    <a:cubicBezTo>
                      <a:pt x="206881" y="46398"/>
                      <a:pt x="160483" y="0"/>
                      <a:pt x="103441" y="0"/>
                    </a:cubicBezTo>
                    <a:close/>
                    <a:moveTo>
                      <a:pt x="103441" y="184300"/>
                    </a:moveTo>
                    <a:cubicBezTo>
                      <a:pt x="58865" y="184300"/>
                      <a:pt x="22582" y="148016"/>
                      <a:pt x="22582" y="103441"/>
                    </a:cubicBezTo>
                    <a:cubicBezTo>
                      <a:pt x="22582" y="58865"/>
                      <a:pt x="58865" y="22582"/>
                      <a:pt x="103441" y="22582"/>
                    </a:cubicBezTo>
                    <a:cubicBezTo>
                      <a:pt x="148016" y="22582"/>
                      <a:pt x="184300" y="58865"/>
                      <a:pt x="184300" y="103441"/>
                    </a:cubicBezTo>
                    <a:cubicBezTo>
                      <a:pt x="184300" y="148016"/>
                      <a:pt x="148016" y="184300"/>
                      <a:pt x="103441" y="184300"/>
                    </a:cubicBezTo>
                    <a:close/>
                  </a:path>
                </a:pathLst>
              </a:custGeom>
              <a:solidFill>
                <a:srgbClr val="61666A"/>
              </a:solidFill>
              <a:ln w="5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id="{CBC0BE46-1456-6553-1005-471A75C16326}"/>
                  </a:ext>
                </a:extLst>
              </p:cNvPr>
              <p:cNvSpPr/>
              <p:nvPr/>
            </p:nvSpPr>
            <p:spPr>
              <a:xfrm>
                <a:off x="5128615" y="6077128"/>
                <a:ext cx="70038" cy="74625"/>
              </a:xfrm>
              <a:custGeom>
                <a:avLst/>
                <a:gdLst>
                  <a:gd name="connsiteX0" fmla="*/ 59806 w 70038"/>
                  <a:gd name="connsiteY0" fmla="*/ 54161 h 74625"/>
                  <a:gd name="connsiteX1" fmla="*/ 20465 w 70038"/>
                  <a:gd name="connsiteY1" fmla="*/ 54161 h 74625"/>
                  <a:gd name="connsiteX2" fmla="*/ 20465 w 70038"/>
                  <a:gd name="connsiteY2" fmla="*/ 10232 h 74625"/>
                  <a:gd name="connsiteX3" fmla="*/ 10232 w 70038"/>
                  <a:gd name="connsiteY3" fmla="*/ 0 h 74625"/>
                  <a:gd name="connsiteX4" fmla="*/ 0 w 70038"/>
                  <a:gd name="connsiteY4" fmla="*/ 10232 h 74625"/>
                  <a:gd name="connsiteX5" fmla="*/ 0 w 70038"/>
                  <a:gd name="connsiteY5" fmla="*/ 64393 h 74625"/>
                  <a:gd name="connsiteX6" fmla="*/ 10232 w 70038"/>
                  <a:gd name="connsiteY6" fmla="*/ 74625 h 74625"/>
                  <a:gd name="connsiteX7" fmla="*/ 59806 w 70038"/>
                  <a:gd name="connsiteY7" fmla="*/ 74625 h 74625"/>
                  <a:gd name="connsiteX8" fmla="*/ 70039 w 70038"/>
                  <a:gd name="connsiteY8" fmla="*/ 64393 h 74625"/>
                  <a:gd name="connsiteX9" fmla="*/ 59806 w 70038"/>
                  <a:gd name="connsiteY9" fmla="*/ 54161 h 7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038" h="74625">
                    <a:moveTo>
                      <a:pt x="59806" y="54161"/>
                    </a:moveTo>
                    <a:lnTo>
                      <a:pt x="20465" y="54161"/>
                    </a:lnTo>
                    <a:lnTo>
                      <a:pt x="20465" y="10232"/>
                    </a:lnTo>
                    <a:cubicBezTo>
                      <a:pt x="20465" y="4587"/>
                      <a:pt x="15878" y="0"/>
                      <a:pt x="10232" y="0"/>
                    </a:cubicBezTo>
                    <a:cubicBezTo>
                      <a:pt x="4587" y="0"/>
                      <a:pt x="0" y="4587"/>
                      <a:pt x="0" y="10232"/>
                    </a:cubicBezTo>
                    <a:lnTo>
                      <a:pt x="0" y="64393"/>
                    </a:lnTo>
                    <a:cubicBezTo>
                      <a:pt x="0" y="70039"/>
                      <a:pt x="4587" y="74625"/>
                      <a:pt x="10232" y="74625"/>
                    </a:cubicBezTo>
                    <a:lnTo>
                      <a:pt x="59806" y="74625"/>
                    </a:lnTo>
                    <a:cubicBezTo>
                      <a:pt x="65452" y="74625"/>
                      <a:pt x="70039" y="70039"/>
                      <a:pt x="70039" y="64393"/>
                    </a:cubicBezTo>
                    <a:cubicBezTo>
                      <a:pt x="70039" y="58748"/>
                      <a:pt x="65452" y="54161"/>
                      <a:pt x="59806" y="54161"/>
                    </a:cubicBezTo>
                    <a:close/>
                  </a:path>
                </a:pathLst>
              </a:custGeom>
              <a:solidFill>
                <a:srgbClr val="61666A"/>
              </a:solidFill>
              <a:ln w="5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Полилиния: фигура 76">
                <a:extLst>
                  <a:ext uri="{FF2B5EF4-FFF2-40B4-BE49-F238E27FC236}">
                    <a16:creationId xmlns:a16="http://schemas.microsoft.com/office/drawing/2014/main" id="{C3D9C08D-5514-EE40-1F5F-1E5CE25CAA82}"/>
                  </a:ext>
                </a:extLst>
              </p:cNvPr>
              <p:cNvSpPr/>
              <p:nvPr/>
            </p:nvSpPr>
            <p:spPr>
              <a:xfrm>
                <a:off x="5105681" y="5974511"/>
                <a:ext cx="36342" cy="36342"/>
              </a:xfrm>
              <a:custGeom>
                <a:avLst/>
                <a:gdLst>
                  <a:gd name="connsiteX0" fmla="*/ 0 w 36342"/>
                  <a:gd name="connsiteY0" fmla="*/ 0 h 36342"/>
                  <a:gd name="connsiteX1" fmla="*/ 36342 w 36342"/>
                  <a:gd name="connsiteY1" fmla="*/ 0 h 36342"/>
                  <a:gd name="connsiteX2" fmla="*/ 36342 w 36342"/>
                  <a:gd name="connsiteY2" fmla="*/ 36342 h 36342"/>
                  <a:gd name="connsiteX3" fmla="*/ 0 w 36342"/>
                  <a:gd name="connsiteY3" fmla="*/ 36342 h 3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42" h="36342">
                    <a:moveTo>
                      <a:pt x="0" y="0"/>
                    </a:moveTo>
                    <a:lnTo>
                      <a:pt x="36342" y="0"/>
                    </a:lnTo>
                    <a:lnTo>
                      <a:pt x="36342" y="36342"/>
                    </a:lnTo>
                    <a:lnTo>
                      <a:pt x="0" y="36342"/>
                    </a:lnTo>
                    <a:close/>
                  </a:path>
                </a:pathLst>
              </a:custGeom>
              <a:solidFill>
                <a:srgbClr val="61666A"/>
              </a:solidFill>
              <a:ln w="5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Полилиния: фигура 77">
                <a:extLst>
                  <a:ext uri="{FF2B5EF4-FFF2-40B4-BE49-F238E27FC236}">
                    <a16:creationId xmlns:a16="http://schemas.microsoft.com/office/drawing/2014/main" id="{2506CE97-058C-B40C-879C-9064B4C7EDE5}"/>
                  </a:ext>
                </a:extLst>
              </p:cNvPr>
              <p:cNvSpPr/>
              <p:nvPr/>
            </p:nvSpPr>
            <p:spPr>
              <a:xfrm>
                <a:off x="4846638" y="5814381"/>
                <a:ext cx="346370" cy="383947"/>
              </a:xfrm>
              <a:custGeom>
                <a:avLst/>
                <a:gdLst>
                  <a:gd name="connsiteX0" fmla="*/ 323789 w 346370"/>
                  <a:gd name="connsiteY0" fmla="*/ 206529 h 383947"/>
                  <a:gd name="connsiteX1" fmla="*/ 346370 w 346370"/>
                  <a:gd name="connsiteY1" fmla="*/ 214938 h 383947"/>
                  <a:gd name="connsiteX2" fmla="*/ 346370 w 346370"/>
                  <a:gd name="connsiteY2" fmla="*/ 54337 h 383947"/>
                  <a:gd name="connsiteX3" fmla="*/ 322083 w 346370"/>
                  <a:gd name="connsiteY3" fmla="*/ 30050 h 383947"/>
                  <a:gd name="connsiteX4" fmla="*/ 290387 w 346370"/>
                  <a:gd name="connsiteY4" fmla="*/ 30050 h 383947"/>
                  <a:gd name="connsiteX5" fmla="*/ 290387 w 346370"/>
                  <a:gd name="connsiteY5" fmla="*/ 52632 h 383947"/>
                  <a:gd name="connsiteX6" fmla="*/ 322083 w 346370"/>
                  <a:gd name="connsiteY6" fmla="*/ 52632 h 383947"/>
                  <a:gd name="connsiteX7" fmla="*/ 323789 w 346370"/>
                  <a:gd name="connsiteY7" fmla="*/ 54337 h 383947"/>
                  <a:gd name="connsiteX8" fmla="*/ 323789 w 346370"/>
                  <a:gd name="connsiteY8" fmla="*/ 102441 h 383947"/>
                  <a:gd name="connsiteX9" fmla="*/ 22582 w 346370"/>
                  <a:gd name="connsiteY9" fmla="*/ 102441 h 383947"/>
                  <a:gd name="connsiteX10" fmla="*/ 22582 w 346370"/>
                  <a:gd name="connsiteY10" fmla="*/ 54337 h 383947"/>
                  <a:gd name="connsiteX11" fmla="*/ 24287 w 346370"/>
                  <a:gd name="connsiteY11" fmla="*/ 52632 h 383947"/>
                  <a:gd name="connsiteX12" fmla="*/ 65099 w 346370"/>
                  <a:gd name="connsiteY12" fmla="*/ 52632 h 383947"/>
                  <a:gd name="connsiteX13" fmla="*/ 65099 w 346370"/>
                  <a:gd name="connsiteY13" fmla="*/ 67510 h 383947"/>
                  <a:gd name="connsiteX14" fmla="*/ 75625 w 346370"/>
                  <a:gd name="connsiteY14" fmla="*/ 78036 h 383947"/>
                  <a:gd name="connsiteX15" fmla="*/ 86152 w 346370"/>
                  <a:gd name="connsiteY15" fmla="*/ 67510 h 383947"/>
                  <a:gd name="connsiteX16" fmla="*/ 86152 w 346370"/>
                  <a:gd name="connsiteY16" fmla="*/ 10526 h 383947"/>
                  <a:gd name="connsiteX17" fmla="*/ 75625 w 346370"/>
                  <a:gd name="connsiteY17" fmla="*/ 0 h 383947"/>
                  <a:gd name="connsiteX18" fmla="*/ 65099 w 346370"/>
                  <a:gd name="connsiteY18" fmla="*/ 10526 h 383947"/>
                  <a:gd name="connsiteX19" fmla="*/ 65099 w 346370"/>
                  <a:gd name="connsiteY19" fmla="*/ 30050 h 383947"/>
                  <a:gd name="connsiteX20" fmla="*/ 24287 w 346370"/>
                  <a:gd name="connsiteY20" fmla="*/ 30050 h 383947"/>
                  <a:gd name="connsiteX21" fmla="*/ 0 w 346370"/>
                  <a:gd name="connsiteY21" fmla="*/ 54337 h 383947"/>
                  <a:gd name="connsiteX22" fmla="*/ 0 w 346370"/>
                  <a:gd name="connsiteY22" fmla="*/ 359661 h 383947"/>
                  <a:gd name="connsiteX23" fmla="*/ 24287 w 346370"/>
                  <a:gd name="connsiteY23" fmla="*/ 383948 h 383947"/>
                  <a:gd name="connsiteX24" fmla="*/ 186123 w 346370"/>
                  <a:gd name="connsiteY24" fmla="*/ 383948 h 383947"/>
                  <a:gd name="connsiteX25" fmla="*/ 176302 w 346370"/>
                  <a:gd name="connsiteY25" fmla="*/ 361366 h 383947"/>
                  <a:gd name="connsiteX26" fmla="*/ 24287 w 346370"/>
                  <a:gd name="connsiteY26" fmla="*/ 361366 h 383947"/>
                  <a:gd name="connsiteX27" fmla="*/ 22582 w 346370"/>
                  <a:gd name="connsiteY27" fmla="*/ 359661 h 383947"/>
                  <a:gd name="connsiteX28" fmla="*/ 22582 w 346370"/>
                  <a:gd name="connsiteY28" fmla="*/ 124376 h 383947"/>
                  <a:gd name="connsiteX29" fmla="*/ 323789 w 346370"/>
                  <a:gd name="connsiteY29" fmla="*/ 124376 h 383947"/>
                  <a:gd name="connsiteX30" fmla="*/ 323789 w 346370"/>
                  <a:gd name="connsiteY30" fmla="*/ 206587 h 383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46370" h="383947">
                    <a:moveTo>
                      <a:pt x="323789" y="206529"/>
                    </a:moveTo>
                    <a:cubicBezTo>
                      <a:pt x="331669" y="208587"/>
                      <a:pt x="339196" y="211409"/>
                      <a:pt x="346370" y="214938"/>
                    </a:cubicBezTo>
                    <a:lnTo>
                      <a:pt x="346370" y="54337"/>
                    </a:lnTo>
                    <a:cubicBezTo>
                      <a:pt x="346370" y="40929"/>
                      <a:pt x="335491" y="30050"/>
                      <a:pt x="322083" y="30050"/>
                    </a:cubicBezTo>
                    <a:lnTo>
                      <a:pt x="290387" y="30050"/>
                    </a:lnTo>
                    <a:lnTo>
                      <a:pt x="290387" y="52632"/>
                    </a:lnTo>
                    <a:lnTo>
                      <a:pt x="322083" y="52632"/>
                    </a:lnTo>
                    <a:cubicBezTo>
                      <a:pt x="322965" y="52632"/>
                      <a:pt x="323789" y="53396"/>
                      <a:pt x="323789" y="54337"/>
                    </a:cubicBezTo>
                    <a:lnTo>
                      <a:pt x="323789" y="102441"/>
                    </a:lnTo>
                    <a:lnTo>
                      <a:pt x="22582" y="102441"/>
                    </a:lnTo>
                    <a:lnTo>
                      <a:pt x="22582" y="54337"/>
                    </a:lnTo>
                    <a:cubicBezTo>
                      <a:pt x="22582" y="53455"/>
                      <a:pt x="23346" y="52632"/>
                      <a:pt x="24287" y="52632"/>
                    </a:cubicBezTo>
                    <a:lnTo>
                      <a:pt x="65099" y="52632"/>
                    </a:lnTo>
                    <a:lnTo>
                      <a:pt x="65099" y="67510"/>
                    </a:lnTo>
                    <a:cubicBezTo>
                      <a:pt x="65099" y="73332"/>
                      <a:pt x="69803" y="78036"/>
                      <a:pt x="75625" y="78036"/>
                    </a:cubicBezTo>
                    <a:cubicBezTo>
                      <a:pt x="81447" y="78036"/>
                      <a:pt x="86152" y="73332"/>
                      <a:pt x="86152" y="67510"/>
                    </a:cubicBezTo>
                    <a:lnTo>
                      <a:pt x="86152" y="10526"/>
                    </a:lnTo>
                    <a:cubicBezTo>
                      <a:pt x="86152" y="4705"/>
                      <a:pt x="81447" y="0"/>
                      <a:pt x="75625" y="0"/>
                    </a:cubicBezTo>
                    <a:cubicBezTo>
                      <a:pt x="69803" y="0"/>
                      <a:pt x="65099" y="4705"/>
                      <a:pt x="65099" y="10526"/>
                    </a:cubicBezTo>
                    <a:lnTo>
                      <a:pt x="65099" y="30050"/>
                    </a:lnTo>
                    <a:lnTo>
                      <a:pt x="24287" y="30050"/>
                    </a:lnTo>
                    <a:cubicBezTo>
                      <a:pt x="10879" y="30050"/>
                      <a:pt x="0" y="40929"/>
                      <a:pt x="0" y="54337"/>
                    </a:cubicBezTo>
                    <a:lnTo>
                      <a:pt x="0" y="359661"/>
                    </a:lnTo>
                    <a:cubicBezTo>
                      <a:pt x="0" y="373069"/>
                      <a:pt x="10879" y="383948"/>
                      <a:pt x="24287" y="383948"/>
                    </a:cubicBezTo>
                    <a:lnTo>
                      <a:pt x="186123" y="383948"/>
                    </a:lnTo>
                    <a:cubicBezTo>
                      <a:pt x="182124" y="376832"/>
                      <a:pt x="178831" y="369246"/>
                      <a:pt x="176302" y="361366"/>
                    </a:cubicBezTo>
                    <a:lnTo>
                      <a:pt x="24287" y="361366"/>
                    </a:lnTo>
                    <a:cubicBezTo>
                      <a:pt x="23405" y="361366"/>
                      <a:pt x="22582" y="360602"/>
                      <a:pt x="22582" y="359661"/>
                    </a:cubicBezTo>
                    <a:lnTo>
                      <a:pt x="22582" y="124376"/>
                    </a:lnTo>
                    <a:lnTo>
                      <a:pt x="323789" y="124376"/>
                    </a:lnTo>
                    <a:lnTo>
                      <a:pt x="323789" y="206587"/>
                    </a:lnTo>
                    <a:close/>
                  </a:path>
                </a:pathLst>
              </a:custGeom>
              <a:solidFill>
                <a:srgbClr val="61666A"/>
              </a:solidFill>
              <a:ln w="5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id="{21A8358E-2D8A-2175-88FD-55D333989C7C}"/>
                  </a:ext>
                </a:extLst>
              </p:cNvPr>
              <p:cNvSpPr/>
              <p:nvPr/>
            </p:nvSpPr>
            <p:spPr>
              <a:xfrm>
                <a:off x="5036701" y="5974511"/>
                <a:ext cx="36342" cy="36342"/>
              </a:xfrm>
              <a:custGeom>
                <a:avLst/>
                <a:gdLst>
                  <a:gd name="connsiteX0" fmla="*/ 0 w 36342"/>
                  <a:gd name="connsiteY0" fmla="*/ 0 h 36342"/>
                  <a:gd name="connsiteX1" fmla="*/ 36342 w 36342"/>
                  <a:gd name="connsiteY1" fmla="*/ 0 h 36342"/>
                  <a:gd name="connsiteX2" fmla="*/ 36342 w 36342"/>
                  <a:gd name="connsiteY2" fmla="*/ 36342 h 36342"/>
                  <a:gd name="connsiteX3" fmla="*/ 0 w 36342"/>
                  <a:gd name="connsiteY3" fmla="*/ 36342 h 3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42" h="36342">
                    <a:moveTo>
                      <a:pt x="0" y="0"/>
                    </a:moveTo>
                    <a:lnTo>
                      <a:pt x="36342" y="0"/>
                    </a:lnTo>
                    <a:lnTo>
                      <a:pt x="36342" y="36342"/>
                    </a:lnTo>
                    <a:lnTo>
                      <a:pt x="0" y="36342"/>
                    </a:lnTo>
                    <a:close/>
                  </a:path>
                </a:pathLst>
              </a:custGeom>
              <a:solidFill>
                <a:srgbClr val="61666A"/>
              </a:solidFill>
              <a:ln w="5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id="{8B435D2F-EFCE-4DB4-7CD4-9EA52F18C599}"/>
                  </a:ext>
                </a:extLst>
              </p:cNvPr>
              <p:cNvSpPr/>
              <p:nvPr/>
            </p:nvSpPr>
            <p:spPr>
              <a:xfrm>
                <a:off x="4967721" y="6040139"/>
                <a:ext cx="36342" cy="36342"/>
              </a:xfrm>
              <a:custGeom>
                <a:avLst/>
                <a:gdLst>
                  <a:gd name="connsiteX0" fmla="*/ 0 w 36342"/>
                  <a:gd name="connsiteY0" fmla="*/ 0 h 36342"/>
                  <a:gd name="connsiteX1" fmla="*/ 36342 w 36342"/>
                  <a:gd name="connsiteY1" fmla="*/ 0 h 36342"/>
                  <a:gd name="connsiteX2" fmla="*/ 36342 w 36342"/>
                  <a:gd name="connsiteY2" fmla="*/ 36342 h 36342"/>
                  <a:gd name="connsiteX3" fmla="*/ 0 w 36342"/>
                  <a:gd name="connsiteY3" fmla="*/ 36342 h 3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42" h="36342">
                    <a:moveTo>
                      <a:pt x="0" y="0"/>
                    </a:moveTo>
                    <a:lnTo>
                      <a:pt x="36342" y="0"/>
                    </a:lnTo>
                    <a:lnTo>
                      <a:pt x="36342" y="36342"/>
                    </a:lnTo>
                    <a:lnTo>
                      <a:pt x="0" y="36342"/>
                    </a:lnTo>
                    <a:close/>
                  </a:path>
                </a:pathLst>
              </a:custGeom>
              <a:solidFill>
                <a:srgbClr val="61666A"/>
              </a:solidFill>
              <a:ln w="5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8E53861F-7FA1-3C3E-C437-2D6F856A58D8}"/>
                  </a:ext>
                </a:extLst>
              </p:cNvPr>
              <p:cNvSpPr/>
              <p:nvPr/>
            </p:nvSpPr>
            <p:spPr>
              <a:xfrm>
                <a:off x="5036701" y="6040139"/>
                <a:ext cx="31461" cy="33225"/>
              </a:xfrm>
              <a:custGeom>
                <a:avLst/>
                <a:gdLst>
                  <a:gd name="connsiteX0" fmla="*/ 0 w 31461"/>
                  <a:gd name="connsiteY0" fmla="*/ 33226 h 33225"/>
                  <a:gd name="connsiteX1" fmla="*/ 31461 w 31461"/>
                  <a:gd name="connsiteY1" fmla="*/ 0 h 33225"/>
                  <a:gd name="connsiteX2" fmla="*/ 0 w 31461"/>
                  <a:gd name="connsiteY2" fmla="*/ 0 h 33225"/>
                  <a:gd name="connsiteX3" fmla="*/ 0 w 31461"/>
                  <a:gd name="connsiteY3" fmla="*/ 33226 h 3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61" h="33225">
                    <a:moveTo>
                      <a:pt x="0" y="33226"/>
                    </a:moveTo>
                    <a:cubicBezTo>
                      <a:pt x="8351" y="20288"/>
                      <a:pt x="18995" y="8997"/>
                      <a:pt x="31461" y="0"/>
                    </a:cubicBezTo>
                    <a:lnTo>
                      <a:pt x="0" y="0"/>
                    </a:lnTo>
                    <a:lnTo>
                      <a:pt x="0" y="33226"/>
                    </a:lnTo>
                    <a:close/>
                  </a:path>
                </a:pathLst>
              </a:custGeom>
              <a:solidFill>
                <a:srgbClr val="61666A"/>
              </a:solidFill>
              <a:ln w="5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:a16="http://schemas.microsoft.com/office/drawing/2014/main" id="{AFF9E981-6B19-DB20-7493-F25765276928}"/>
                  </a:ext>
                </a:extLst>
              </p:cNvPr>
              <p:cNvSpPr/>
              <p:nvPr/>
            </p:nvSpPr>
            <p:spPr>
              <a:xfrm>
                <a:off x="4898800" y="6105708"/>
                <a:ext cx="36342" cy="36342"/>
              </a:xfrm>
              <a:custGeom>
                <a:avLst/>
                <a:gdLst>
                  <a:gd name="connsiteX0" fmla="*/ 0 w 36342"/>
                  <a:gd name="connsiteY0" fmla="*/ 0 h 36342"/>
                  <a:gd name="connsiteX1" fmla="*/ 36342 w 36342"/>
                  <a:gd name="connsiteY1" fmla="*/ 0 h 36342"/>
                  <a:gd name="connsiteX2" fmla="*/ 36342 w 36342"/>
                  <a:gd name="connsiteY2" fmla="*/ 36342 h 36342"/>
                  <a:gd name="connsiteX3" fmla="*/ 0 w 36342"/>
                  <a:gd name="connsiteY3" fmla="*/ 36342 h 3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42" h="36342">
                    <a:moveTo>
                      <a:pt x="0" y="0"/>
                    </a:moveTo>
                    <a:lnTo>
                      <a:pt x="36342" y="0"/>
                    </a:lnTo>
                    <a:lnTo>
                      <a:pt x="36342" y="36342"/>
                    </a:lnTo>
                    <a:lnTo>
                      <a:pt x="0" y="36342"/>
                    </a:lnTo>
                    <a:close/>
                  </a:path>
                </a:pathLst>
              </a:custGeom>
              <a:solidFill>
                <a:srgbClr val="61666A"/>
              </a:solidFill>
              <a:ln w="5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id="{881E1647-136E-3FD2-644C-AA2DF15EF326}"/>
                  </a:ext>
                </a:extLst>
              </p:cNvPr>
              <p:cNvSpPr/>
              <p:nvPr/>
            </p:nvSpPr>
            <p:spPr>
              <a:xfrm>
                <a:off x="4967721" y="6105708"/>
                <a:ext cx="36342" cy="36342"/>
              </a:xfrm>
              <a:custGeom>
                <a:avLst/>
                <a:gdLst>
                  <a:gd name="connsiteX0" fmla="*/ 0 w 36342"/>
                  <a:gd name="connsiteY0" fmla="*/ 0 h 36342"/>
                  <a:gd name="connsiteX1" fmla="*/ 36342 w 36342"/>
                  <a:gd name="connsiteY1" fmla="*/ 0 h 36342"/>
                  <a:gd name="connsiteX2" fmla="*/ 36342 w 36342"/>
                  <a:gd name="connsiteY2" fmla="*/ 36342 h 36342"/>
                  <a:gd name="connsiteX3" fmla="*/ 0 w 36342"/>
                  <a:gd name="connsiteY3" fmla="*/ 36342 h 3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42" h="36342">
                    <a:moveTo>
                      <a:pt x="0" y="0"/>
                    </a:moveTo>
                    <a:lnTo>
                      <a:pt x="36342" y="0"/>
                    </a:lnTo>
                    <a:lnTo>
                      <a:pt x="36342" y="36342"/>
                    </a:lnTo>
                    <a:lnTo>
                      <a:pt x="0" y="36342"/>
                    </a:lnTo>
                    <a:close/>
                  </a:path>
                </a:pathLst>
              </a:custGeom>
              <a:solidFill>
                <a:srgbClr val="61666A"/>
              </a:solidFill>
              <a:ln w="5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id="{B3913B84-0773-6346-3144-6A4B36DA8FED}"/>
                  </a:ext>
                </a:extLst>
              </p:cNvPr>
              <p:cNvSpPr/>
              <p:nvPr/>
            </p:nvSpPr>
            <p:spPr>
              <a:xfrm>
                <a:off x="4898800" y="5974511"/>
                <a:ext cx="36342" cy="36342"/>
              </a:xfrm>
              <a:custGeom>
                <a:avLst/>
                <a:gdLst>
                  <a:gd name="connsiteX0" fmla="*/ 0 w 36342"/>
                  <a:gd name="connsiteY0" fmla="*/ 0 h 36342"/>
                  <a:gd name="connsiteX1" fmla="*/ 36342 w 36342"/>
                  <a:gd name="connsiteY1" fmla="*/ 0 h 36342"/>
                  <a:gd name="connsiteX2" fmla="*/ 36342 w 36342"/>
                  <a:gd name="connsiteY2" fmla="*/ 36342 h 36342"/>
                  <a:gd name="connsiteX3" fmla="*/ 0 w 36342"/>
                  <a:gd name="connsiteY3" fmla="*/ 36342 h 3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42" h="36342">
                    <a:moveTo>
                      <a:pt x="0" y="0"/>
                    </a:moveTo>
                    <a:lnTo>
                      <a:pt x="36342" y="0"/>
                    </a:lnTo>
                    <a:lnTo>
                      <a:pt x="36342" y="36342"/>
                    </a:lnTo>
                    <a:lnTo>
                      <a:pt x="0" y="36342"/>
                    </a:lnTo>
                    <a:close/>
                  </a:path>
                </a:pathLst>
              </a:custGeom>
              <a:solidFill>
                <a:srgbClr val="61666A"/>
              </a:solidFill>
              <a:ln w="5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D36FEA50-77AD-E4FC-9D11-2A935D3595C4}"/>
                  </a:ext>
                </a:extLst>
              </p:cNvPr>
              <p:cNvSpPr/>
              <p:nvPr/>
            </p:nvSpPr>
            <p:spPr>
              <a:xfrm>
                <a:off x="4898800" y="6040139"/>
                <a:ext cx="36342" cy="36342"/>
              </a:xfrm>
              <a:custGeom>
                <a:avLst/>
                <a:gdLst>
                  <a:gd name="connsiteX0" fmla="*/ 0 w 36342"/>
                  <a:gd name="connsiteY0" fmla="*/ 0 h 36342"/>
                  <a:gd name="connsiteX1" fmla="*/ 36342 w 36342"/>
                  <a:gd name="connsiteY1" fmla="*/ 0 h 36342"/>
                  <a:gd name="connsiteX2" fmla="*/ 36342 w 36342"/>
                  <a:gd name="connsiteY2" fmla="*/ 36342 h 36342"/>
                  <a:gd name="connsiteX3" fmla="*/ 0 w 36342"/>
                  <a:gd name="connsiteY3" fmla="*/ 36342 h 3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42" h="36342">
                    <a:moveTo>
                      <a:pt x="0" y="0"/>
                    </a:moveTo>
                    <a:lnTo>
                      <a:pt x="36342" y="0"/>
                    </a:lnTo>
                    <a:lnTo>
                      <a:pt x="36342" y="36342"/>
                    </a:lnTo>
                    <a:lnTo>
                      <a:pt x="0" y="36342"/>
                    </a:lnTo>
                    <a:close/>
                  </a:path>
                </a:pathLst>
              </a:custGeom>
              <a:solidFill>
                <a:srgbClr val="61666A"/>
              </a:solidFill>
              <a:ln w="5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Полилиния: фигура 85">
                <a:extLst>
                  <a:ext uri="{FF2B5EF4-FFF2-40B4-BE49-F238E27FC236}">
                    <a16:creationId xmlns:a16="http://schemas.microsoft.com/office/drawing/2014/main" id="{EA82C8ED-5327-92EA-8C7F-BA5854C750DC}"/>
                  </a:ext>
                </a:extLst>
              </p:cNvPr>
              <p:cNvSpPr/>
              <p:nvPr/>
            </p:nvSpPr>
            <p:spPr>
              <a:xfrm>
                <a:off x="4967721" y="5974511"/>
                <a:ext cx="36342" cy="36342"/>
              </a:xfrm>
              <a:custGeom>
                <a:avLst/>
                <a:gdLst>
                  <a:gd name="connsiteX0" fmla="*/ 0 w 36342"/>
                  <a:gd name="connsiteY0" fmla="*/ 0 h 36342"/>
                  <a:gd name="connsiteX1" fmla="*/ 36342 w 36342"/>
                  <a:gd name="connsiteY1" fmla="*/ 0 h 36342"/>
                  <a:gd name="connsiteX2" fmla="*/ 36342 w 36342"/>
                  <a:gd name="connsiteY2" fmla="*/ 36342 h 36342"/>
                  <a:gd name="connsiteX3" fmla="*/ 0 w 36342"/>
                  <a:gd name="connsiteY3" fmla="*/ 36342 h 3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42" h="36342">
                    <a:moveTo>
                      <a:pt x="0" y="0"/>
                    </a:moveTo>
                    <a:lnTo>
                      <a:pt x="36342" y="0"/>
                    </a:lnTo>
                    <a:lnTo>
                      <a:pt x="36342" y="36342"/>
                    </a:lnTo>
                    <a:lnTo>
                      <a:pt x="0" y="36342"/>
                    </a:lnTo>
                    <a:close/>
                  </a:path>
                </a:pathLst>
              </a:custGeom>
              <a:solidFill>
                <a:srgbClr val="61666A"/>
              </a:solidFill>
              <a:ln w="5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id="{E146E5EA-40BA-0CB1-0E74-7C95140929BF}"/>
                  </a:ext>
                </a:extLst>
              </p:cNvPr>
              <p:cNvSpPr/>
              <p:nvPr/>
            </p:nvSpPr>
            <p:spPr>
              <a:xfrm>
                <a:off x="4942375" y="5814381"/>
                <a:ext cx="185122" cy="78036"/>
              </a:xfrm>
              <a:custGeom>
                <a:avLst/>
                <a:gdLst>
                  <a:gd name="connsiteX0" fmla="*/ 164070 w 185122"/>
                  <a:gd name="connsiteY0" fmla="*/ 67510 h 78036"/>
                  <a:gd name="connsiteX1" fmla="*/ 174597 w 185122"/>
                  <a:gd name="connsiteY1" fmla="*/ 78036 h 78036"/>
                  <a:gd name="connsiteX2" fmla="*/ 185123 w 185122"/>
                  <a:gd name="connsiteY2" fmla="*/ 67510 h 78036"/>
                  <a:gd name="connsiteX3" fmla="*/ 185123 w 185122"/>
                  <a:gd name="connsiteY3" fmla="*/ 10526 h 78036"/>
                  <a:gd name="connsiteX4" fmla="*/ 174597 w 185122"/>
                  <a:gd name="connsiteY4" fmla="*/ 0 h 78036"/>
                  <a:gd name="connsiteX5" fmla="*/ 164070 w 185122"/>
                  <a:gd name="connsiteY5" fmla="*/ 10526 h 78036"/>
                  <a:gd name="connsiteX6" fmla="*/ 164070 w 185122"/>
                  <a:gd name="connsiteY6" fmla="*/ 30050 h 78036"/>
                  <a:gd name="connsiteX7" fmla="*/ 0 w 185122"/>
                  <a:gd name="connsiteY7" fmla="*/ 30050 h 78036"/>
                  <a:gd name="connsiteX8" fmla="*/ 0 w 185122"/>
                  <a:gd name="connsiteY8" fmla="*/ 52632 h 78036"/>
                  <a:gd name="connsiteX9" fmla="*/ 164070 w 185122"/>
                  <a:gd name="connsiteY9" fmla="*/ 52632 h 78036"/>
                  <a:gd name="connsiteX10" fmla="*/ 164070 w 185122"/>
                  <a:gd name="connsiteY10" fmla="*/ 67510 h 78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5122" h="78036">
                    <a:moveTo>
                      <a:pt x="164070" y="67510"/>
                    </a:moveTo>
                    <a:cubicBezTo>
                      <a:pt x="164070" y="73332"/>
                      <a:pt x="168775" y="78036"/>
                      <a:pt x="174597" y="78036"/>
                    </a:cubicBezTo>
                    <a:cubicBezTo>
                      <a:pt x="180418" y="78036"/>
                      <a:pt x="185123" y="73332"/>
                      <a:pt x="185123" y="67510"/>
                    </a:cubicBezTo>
                    <a:lnTo>
                      <a:pt x="185123" y="10526"/>
                    </a:lnTo>
                    <a:cubicBezTo>
                      <a:pt x="185123" y="4705"/>
                      <a:pt x="180418" y="0"/>
                      <a:pt x="174597" y="0"/>
                    </a:cubicBezTo>
                    <a:cubicBezTo>
                      <a:pt x="168775" y="0"/>
                      <a:pt x="164070" y="4705"/>
                      <a:pt x="164070" y="10526"/>
                    </a:cubicBezTo>
                    <a:lnTo>
                      <a:pt x="164070" y="30050"/>
                    </a:lnTo>
                    <a:lnTo>
                      <a:pt x="0" y="30050"/>
                    </a:lnTo>
                    <a:lnTo>
                      <a:pt x="0" y="52632"/>
                    </a:lnTo>
                    <a:lnTo>
                      <a:pt x="164070" y="52632"/>
                    </a:lnTo>
                    <a:lnTo>
                      <a:pt x="164070" y="67510"/>
                    </a:lnTo>
                    <a:close/>
                  </a:path>
                </a:pathLst>
              </a:custGeom>
              <a:solidFill>
                <a:srgbClr val="61666A"/>
              </a:solidFill>
              <a:ln w="5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6E67F67-4B26-3535-2795-5614914B5811}"/>
              </a:ext>
            </a:extLst>
          </p:cNvPr>
          <p:cNvSpPr txBox="1"/>
          <p:nvPr/>
        </p:nvSpPr>
        <p:spPr>
          <a:xfrm>
            <a:off x="4631019" y="4629785"/>
            <a:ext cx="3386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16 лет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меньше ожидаемая продолжительность жизни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сравнению с пациентами без данных заболеваний</a:t>
            </a:r>
            <a:r>
              <a:rPr kumimoji="0" lang="ru-RU" sz="1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EF3BF48-CAE4-15B5-DBE1-AD35F94D3933}"/>
              </a:ext>
            </a:extLst>
          </p:cNvPr>
          <p:cNvSpPr txBox="1"/>
          <p:nvPr/>
        </p:nvSpPr>
        <p:spPr>
          <a:xfrm>
            <a:off x="167680" y="6652215"/>
            <a:ext cx="12024320" cy="20005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1. </a:t>
            </a:r>
            <a:r>
              <a:rPr kumimoji="0" lang="da-DK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Urina-Jassir M. et al. BMC Endocr Disord. 2021;21(1):128. doi: 10.1186/s12902-021-00791-w.  2. Wen C.P. et al. Kidney Int 2017;92:388–396. doi: 10.1016/j.kint.2017.01.030.  3. Matsushita K et al. Nat Rev Nephrol. 2022;18:696–707. doi: 10.1038/s41581-022-00616-6.  4. Thomas M.C. et al. Nat Rev Dis Primers 2015;1:15018. doi: 10.1038/nrdp.2015.18.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C2328E-9A87-C90F-E4A6-BBD5264B0B30}"/>
              </a:ext>
            </a:extLst>
          </p:cNvPr>
          <p:cNvSpPr txBox="1"/>
          <p:nvPr/>
        </p:nvSpPr>
        <p:spPr>
          <a:xfrm>
            <a:off x="3727763" y="3708288"/>
            <a:ext cx="650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rgbClr val="00385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Чем опасно развитие и прогрессирование ХБП у пациентов с СД2?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385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6D75917-BA55-F55F-34B0-D6AF8BFAA745}"/>
              </a:ext>
            </a:extLst>
          </p:cNvPr>
          <p:cNvGrpSpPr/>
          <p:nvPr/>
        </p:nvGrpSpPr>
        <p:grpSpPr>
          <a:xfrm>
            <a:off x="1257504" y="73742"/>
            <a:ext cx="8980027" cy="1569660"/>
            <a:chOff x="1733797" y="121734"/>
            <a:chExt cx="8980027" cy="15696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1C8099-FFDD-54B6-97B9-8443E9D917B1}"/>
                </a:ext>
              </a:extLst>
            </p:cNvPr>
            <p:cNvSpPr txBox="1"/>
            <p:nvPr/>
          </p:nvSpPr>
          <p:spPr>
            <a:xfrm>
              <a:off x="6999074" y="242113"/>
              <a:ext cx="37147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5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пациентов с </a:t>
              </a:r>
              <a:r>
                <a:rPr kumimoji="0" lang="ru-RU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5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СД2</a:t>
              </a:r>
              <a:r>
                <a:rPr kumimoji="0" lang="ru-RU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5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br>
                <a:rPr kumimoji="0" lang="ru-RU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5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</a:br>
              <a:r>
                <a:rPr kumimoji="0" lang="ru-RU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5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могут иметь </a:t>
              </a:r>
              <a:r>
                <a:rPr kumimoji="0" lang="ru-RU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5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ХБП</a:t>
              </a:r>
              <a:r>
                <a:rPr kumimoji="0" lang="ru-RU" sz="3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385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4</a:t>
              </a: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385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F82993-4FD0-5BD0-996E-5DE155720437}"/>
                </a:ext>
              </a:extLst>
            </p:cNvPr>
            <p:cNvSpPr txBox="1"/>
            <p:nvPr/>
          </p:nvSpPr>
          <p:spPr>
            <a:xfrm>
              <a:off x="3342803" y="121734"/>
              <a:ext cx="39767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8000" noProof="0" dirty="0">
                  <a:ln>
                    <a:noFill/>
                  </a:ln>
                  <a:solidFill>
                    <a:srgbClr val="00385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&gt;</a:t>
              </a:r>
              <a:r>
                <a:rPr kumimoji="0" lang="ru-RU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5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40%</a:t>
              </a:r>
              <a:endPara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00385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DAECABA0-CA31-09D0-83A0-959FD2FC5406}"/>
                </a:ext>
              </a:extLst>
            </p:cNvPr>
            <p:cNvGrpSpPr/>
            <p:nvPr/>
          </p:nvGrpSpPr>
          <p:grpSpPr>
            <a:xfrm>
              <a:off x="1733797" y="243379"/>
              <a:ext cx="1323499" cy="1323439"/>
              <a:chOff x="469009" y="1964041"/>
              <a:chExt cx="1323499" cy="1323439"/>
            </a:xfrm>
          </p:grpSpPr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EF42DCCD-2F25-4ECD-714A-A358644CE37E}"/>
                  </a:ext>
                </a:extLst>
              </p:cNvPr>
              <p:cNvSpPr/>
              <p:nvPr/>
            </p:nvSpPr>
            <p:spPr>
              <a:xfrm>
                <a:off x="492995" y="1988482"/>
                <a:ext cx="1266194" cy="12661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7" name="Рисунок 20">
                <a:extLst>
                  <a:ext uri="{FF2B5EF4-FFF2-40B4-BE49-F238E27FC236}">
                    <a16:creationId xmlns:a16="http://schemas.microsoft.com/office/drawing/2014/main" id="{F4EB246B-F3C6-96F8-FE64-8F7E08A211A9}"/>
                  </a:ext>
                </a:extLst>
              </p:cNvPr>
              <p:cNvGrpSpPr/>
              <p:nvPr/>
            </p:nvGrpSpPr>
            <p:grpSpPr>
              <a:xfrm>
                <a:off x="469009" y="1964041"/>
                <a:ext cx="1323499" cy="1323439"/>
                <a:chOff x="3308684" y="5843552"/>
                <a:chExt cx="658493" cy="658463"/>
              </a:xfrm>
            </p:grpSpPr>
            <p:grpSp>
              <p:nvGrpSpPr>
                <p:cNvPr id="38" name="Рисунок 20">
                  <a:extLst>
                    <a:ext uri="{FF2B5EF4-FFF2-40B4-BE49-F238E27FC236}">
                      <a16:creationId xmlns:a16="http://schemas.microsoft.com/office/drawing/2014/main" id="{961C3C93-1C22-48EF-B52A-27AB87BCC9E9}"/>
                    </a:ext>
                  </a:extLst>
                </p:cNvPr>
                <p:cNvGrpSpPr/>
                <p:nvPr/>
              </p:nvGrpSpPr>
              <p:grpSpPr>
                <a:xfrm>
                  <a:off x="3308684" y="5843552"/>
                  <a:ext cx="658493" cy="658463"/>
                  <a:chOff x="3308683" y="5843549"/>
                  <a:chExt cx="658493" cy="658463"/>
                </a:xfrm>
              </p:grpSpPr>
              <p:sp>
                <p:nvSpPr>
                  <p:cNvPr id="39" name="Полилиния: фигура 38">
                    <a:extLst>
                      <a:ext uri="{FF2B5EF4-FFF2-40B4-BE49-F238E27FC236}">
                        <a16:creationId xmlns:a16="http://schemas.microsoft.com/office/drawing/2014/main" id="{0DC6694D-8B8D-A815-A47D-F1789A2F61E0}"/>
                      </a:ext>
                    </a:extLst>
                  </p:cNvPr>
                  <p:cNvSpPr/>
                  <p:nvPr/>
                </p:nvSpPr>
                <p:spPr>
                  <a:xfrm>
                    <a:off x="3322987" y="5857741"/>
                    <a:ext cx="629981" cy="629983"/>
                  </a:xfrm>
                  <a:custGeom>
                    <a:avLst/>
                    <a:gdLst>
                      <a:gd name="connsiteX0" fmla="*/ 314896 w 629981"/>
                      <a:gd name="connsiteY0" fmla="*/ 629984 h 629983"/>
                      <a:gd name="connsiteX1" fmla="*/ 380 w 629981"/>
                      <a:gd name="connsiteY1" fmla="*/ 330327 h 629983"/>
                      <a:gd name="connsiteX2" fmla="*/ 299656 w 629981"/>
                      <a:gd name="connsiteY2" fmla="*/ 381 h 629983"/>
                      <a:gd name="connsiteX3" fmla="*/ 315086 w 629981"/>
                      <a:gd name="connsiteY3" fmla="*/ 0 h 629983"/>
                      <a:gd name="connsiteX4" fmla="*/ 629602 w 629981"/>
                      <a:gd name="connsiteY4" fmla="*/ 299657 h 629983"/>
                      <a:gd name="connsiteX5" fmla="*/ 330326 w 629981"/>
                      <a:gd name="connsiteY5" fmla="*/ 629602 h 629983"/>
                      <a:gd name="connsiteX6" fmla="*/ 314896 w 629981"/>
                      <a:gd name="connsiteY6" fmla="*/ 629984 h 62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29981" h="629983">
                        <a:moveTo>
                          <a:pt x="314896" y="629984"/>
                        </a:moveTo>
                        <a:cubicBezTo>
                          <a:pt x="146684" y="629984"/>
                          <a:pt x="8572" y="498348"/>
                          <a:pt x="380" y="330327"/>
                        </a:cubicBezTo>
                        <a:cubicBezTo>
                          <a:pt x="-8097" y="156877"/>
                          <a:pt x="126205" y="8858"/>
                          <a:pt x="299656" y="381"/>
                        </a:cubicBezTo>
                        <a:cubicBezTo>
                          <a:pt x="304799" y="95"/>
                          <a:pt x="309943" y="0"/>
                          <a:pt x="315086" y="0"/>
                        </a:cubicBezTo>
                        <a:cubicBezTo>
                          <a:pt x="483298" y="0"/>
                          <a:pt x="621410" y="131636"/>
                          <a:pt x="629602" y="299657"/>
                        </a:cubicBezTo>
                        <a:cubicBezTo>
                          <a:pt x="638079" y="473107"/>
                          <a:pt x="503776" y="621125"/>
                          <a:pt x="330326" y="629602"/>
                        </a:cubicBezTo>
                        <a:cubicBezTo>
                          <a:pt x="325183" y="629888"/>
                          <a:pt x="320039" y="629984"/>
                          <a:pt x="314896" y="629984"/>
                        </a:cubicBezTo>
                        <a:close/>
                      </a:path>
                    </a:pathLst>
                  </a:custGeom>
                  <a:no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Полилиния: фигура 39">
                    <a:extLst>
                      <a:ext uri="{FF2B5EF4-FFF2-40B4-BE49-F238E27FC236}">
                        <a16:creationId xmlns:a16="http://schemas.microsoft.com/office/drawing/2014/main" id="{35D29CD6-55F0-74EE-5C8B-E8E443BC8B9F}"/>
                      </a:ext>
                    </a:extLst>
                  </p:cNvPr>
                  <p:cNvSpPr/>
                  <p:nvPr/>
                </p:nvSpPr>
                <p:spPr>
                  <a:xfrm>
                    <a:off x="3308683" y="5843549"/>
                    <a:ext cx="658493" cy="658463"/>
                  </a:xfrm>
                  <a:custGeom>
                    <a:avLst/>
                    <a:gdLst>
                      <a:gd name="connsiteX0" fmla="*/ 329294 w 658493"/>
                      <a:gd name="connsiteY0" fmla="*/ 28575 h 658463"/>
                      <a:gd name="connsiteX1" fmla="*/ 535987 w 658493"/>
                      <a:gd name="connsiteY1" fmla="*/ 111538 h 658463"/>
                      <a:gd name="connsiteX2" fmla="*/ 629522 w 658493"/>
                      <a:gd name="connsiteY2" fmla="*/ 314611 h 658463"/>
                      <a:gd name="connsiteX3" fmla="*/ 343868 w 658493"/>
                      <a:gd name="connsiteY3" fmla="*/ 629603 h 658463"/>
                      <a:gd name="connsiteX4" fmla="*/ 329199 w 658493"/>
                      <a:gd name="connsiteY4" fmla="*/ 629984 h 658463"/>
                      <a:gd name="connsiteX5" fmla="*/ 122506 w 658493"/>
                      <a:gd name="connsiteY5" fmla="*/ 547021 h 658463"/>
                      <a:gd name="connsiteX6" fmla="*/ 28971 w 658493"/>
                      <a:gd name="connsiteY6" fmla="*/ 343948 h 658463"/>
                      <a:gd name="connsiteX7" fmla="*/ 106886 w 658493"/>
                      <a:gd name="connsiteY7" fmla="*/ 127540 h 658463"/>
                      <a:gd name="connsiteX8" fmla="*/ 314626 w 658493"/>
                      <a:gd name="connsiteY8" fmla="*/ 28956 h 658463"/>
                      <a:gd name="connsiteX9" fmla="*/ 329294 w 658493"/>
                      <a:gd name="connsiteY9" fmla="*/ 28575 h 658463"/>
                      <a:gd name="connsiteX10" fmla="*/ 329294 w 658493"/>
                      <a:gd name="connsiteY10" fmla="*/ 28575 h 658463"/>
                      <a:gd name="connsiteX11" fmla="*/ 329294 w 658493"/>
                      <a:gd name="connsiteY11" fmla="*/ 0 h 658463"/>
                      <a:gd name="connsiteX12" fmla="*/ 313197 w 658493"/>
                      <a:gd name="connsiteY12" fmla="*/ 381 h 658463"/>
                      <a:gd name="connsiteX13" fmla="*/ 313197 w 658493"/>
                      <a:gd name="connsiteY13" fmla="*/ 381 h 658463"/>
                      <a:gd name="connsiteX14" fmla="*/ 396 w 658493"/>
                      <a:gd name="connsiteY14" fmla="*/ 345281 h 658463"/>
                      <a:gd name="connsiteX15" fmla="*/ 396 w 658493"/>
                      <a:gd name="connsiteY15" fmla="*/ 345281 h 658463"/>
                      <a:gd name="connsiteX16" fmla="*/ 329199 w 658493"/>
                      <a:gd name="connsiteY16" fmla="*/ 658463 h 658463"/>
                      <a:gd name="connsiteX17" fmla="*/ 345296 w 658493"/>
                      <a:gd name="connsiteY17" fmla="*/ 658082 h 658463"/>
                      <a:gd name="connsiteX18" fmla="*/ 345296 w 658493"/>
                      <a:gd name="connsiteY18" fmla="*/ 658082 h 658463"/>
                      <a:gd name="connsiteX19" fmla="*/ 658097 w 658493"/>
                      <a:gd name="connsiteY19" fmla="*/ 313182 h 658463"/>
                      <a:gd name="connsiteX20" fmla="*/ 658097 w 658493"/>
                      <a:gd name="connsiteY20" fmla="*/ 313182 h 658463"/>
                      <a:gd name="connsiteX21" fmla="*/ 329294 w 658493"/>
                      <a:gd name="connsiteY21" fmla="*/ 0 h 658463"/>
                      <a:gd name="connsiteX22" fmla="*/ 329294 w 658493"/>
                      <a:gd name="connsiteY22" fmla="*/ 0 h 65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58493" h="658463">
                        <a:moveTo>
                          <a:pt x="329294" y="28575"/>
                        </a:moveTo>
                        <a:cubicBezTo>
                          <a:pt x="406256" y="28575"/>
                          <a:pt x="479694" y="58007"/>
                          <a:pt x="535987" y="111538"/>
                        </a:cubicBezTo>
                        <a:cubicBezTo>
                          <a:pt x="592565" y="165164"/>
                          <a:pt x="625712" y="237363"/>
                          <a:pt x="629522" y="314611"/>
                        </a:cubicBezTo>
                        <a:cubicBezTo>
                          <a:pt x="637619" y="480250"/>
                          <a:pt x="509412" y="621506"/>
                          <a:pt x="343868" y="629603"/>
                        </a:cubicBezTo>
                        <a:cubicBezTo>
                          <a:pt x="339010" y="629793"/>
                          <a:pt x="334057" y="629984"/>
                          <a:pt x="329199" y="629984"/>
                        </a:cubicBezTo>
                        <a:cubicBezTo>
                          <a:pt x="252237" y="629984"/>
                          <a:pt x="178799" y="600551"/>
                          <a:pt x="122506" y="547021"/>
                        </a:cubicBezTo>
                        <a:cubicBezTo>
                          <a:pt x="65928" y="493395"/>
                          <a:pt x="32781" y="421196"/>
                          <a:pt x="28971" y="343948"/>
                        </a:cubicBezTo>
                        <a:cubicBezTo>
                          <a:pt x="25066" y="264128"/>
                          <a:pt x="52784" y="187262"/>
                          <a:pt x="106886" y="127540"/>
                        </a:cubicBezTo>
                        <a:cubicBezTo>
                          <a:pt x="160988" y="67818"/>
                          <a:pt x="234806" y="32861"/>
                          <a:pt x="314626" y="28956"/>
                        </a:cubicBezTo>
                        <a:cubicBezTo>
                          <a:pt x="319484" y="28766"/>
                          <a:pt x="324437" y="28575"/>
                          <a:pt x="329294" y="28575"/>
                        </a:cubicBezTo>
                        <a:lnTo>
                          <a:pt x="329294" y="28575"/>
                        </a:lnTo>
                        <a:moveTo>
                          <a:pt x="329294" y="0"/>
                        </a:moveTo>
                        <a:cubicBezTo>
                          <a:pt x="323960" y="0"/>
                          <a:pt x="318626" y="95"/>
                          <a:pt x="313197" y="381"/>
                        </a:cubicBezTo>
                        <a:lnTo>
                          <a:pt x="313197" y="381"/>
                        </a:lnTo>
                        <a:cubicBezTo>
                          <a:pt x="132317" y="9239"/>
                          <a:pt x="-8462" y="164402"/>
                          <a:pt x="396" y="345281"/>
                        </a:cubicBezTo>
                        <a:lnTo>
                          <a:pt x="396" y="345281"/>
                        </a:lnTo>
                        <a:cubicBezTo>
                          <a:pt x="8969" y="520732"/>
                          <a:pt x="155273" y="658463"/>
                          <a:pt x="329199" y="658463"/>
                        </a:cubicBezTo>
                        <a:cubicBezTo>
                          <a:pt x="334533" y="658463"/>
                          <a:pt x="339867" y="658368"/>
                          <a:pt x="345296" y="658082"/>
                        </a:cubicBezTo>
                        <a:lnTo>
                          <a:pt x="345296" y="658082"/>
                        </a:lnTo>
                        <a:cubicBezTo>
                          <a:pt x="526176" y="649224"/>
                          <a:pt x="666956" y="494062"/>
                          <a:pt x="658097" y="313182"/>
                        </a:cubicBezTo>
                        <a:lnTo>
                          <a:pt x="658097" y="313182"/>
                        </a:lnTo>
                        <a:cubicBezTo>
                          <a:pt x="649525" y="137732"/>
                          <a:pt x="503221" y="0"/>
                          <a:pt x="329294" y="0"/>
                        </a:cubicBezTo>
                        <a:lnTo>
                          <a:pt x="329294" y="0"/>
                        </a:lnTo>
                        <a:close/>
                      </a:path>
                    </a:pathLst>
                  </a:custGeom>
                  <a:solidFill>
                    <a:srgbClr val="00385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1" name="Рисунок 20">
                  <a:extLst>
                    <a:ext uri="{FF2B5EF4-FFF2-40B4-BE49-F238E27FC236}">
                      <a16:creationId xmlns:a16="http://schemas.microsoft.com/office/drawing/2014/main" id="{3619344B-751C-7F31-0C04-D37EF7E7E1A8}"/>
                    </a:ext>
                  </a:extLst>
                </p:cNvPr>
                <p:cNvGrpSpPr/>
                <p:nvPr/>
              </p:nvGrpSpPr>
              <p:grpSpPr>
                <a:xfrm>
                  <a:off x="3388901" y="6013770"/>
                  <a:ext cx="498059" cy="356415"/>
                  <a:chOff x="3388901" y="6013770"/>
                  <a:chExt cx="498059" cy="356415"/>
                </a:xfrm>
                <a:noFill/>
              </p:grpSpPr>
              <p:grpSp>
                <p:nvGrpSpPr>
                  <p:cNvPr id="42" name="Рисунок 20">
                    <a:extLst>
                      <a:ext uri="{FF2B5EF4-FFF2-40B4-BE49-F238E27FC236}">
                        <a16:creationId xmlns:a16="http://schemas.microsoft.com/office/drawing/2014/main" id="{68A95383-521A-DE21-627A-D6E3627D026D}"/>
                      </a:ext>
                    </a:extLst>
                  </p:cNvPr>
                  <p:cNvGrpSpPr/>
                  <p:nvPr/>
                </p:nvGrpSpPr>
                <p:grpSpPr>
                  <a:xfrm>
                    <a:off x="3388901" y="6013770"/>
                    <a:ext cx="218978" cy="356415"/>
                    <a:chOff x="3388901" y="6013770"/>
                    <a:chExt cx="218978" cy="356415"/>
                  </a:xfrm>
                  <a:noFill/>
                </p:grpSpPr>
                <p:sp>
                  <p:nvSpPr>
                    <p:cNvPr id="43" name="Полилиния: фигура 42">
                      <a:extLst>
                        <a:ext uri="{FF2B5EF4-FFF2-40B4-BE49-F238E27FC236}">
                          <a16:creationId xmlns:a16="http://schemas.microsoft.com/office/drawing/2014/main" id="{ED6B8F8B-CA2C-3AAC-76C0-D3C7EEE858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88901" y="6013770"/>
                      <a:ext cx="168234" cy="301252"/>
                    </a:xfrm>
                    <a:custGeom>
                      <a:avLst/>
                      <a:gdLst>
                        <a:gd name="connsiteX0" fmla="*/ 113536 w 168234"/>
                        <a:gd name="connsiteY0" fmla="*/ 85 h 301252"/>
                        <a:gd name="connsiteX1" fmla="*/ 24668 w 168234"/>
                        <a:gd name="connsiteY1" fmla="*/ 66475 h 301252"/>
                        <a:gd name="connsiteX2" fmla="*/ 12381 w 168234"/>
                        <a:gd name="connsiteY2" fmla="*/ 246497 h 301252"/>
                        <a:gd name="connsiteX3" fmla="*/ 151636 w 168234"/>
                        <a:gd name="connsiteY3" fmla="*/ 266595 h 301252"/>
                        <a:gd name="connsiteX4" fmla="*/ 135063 w 168234"/>
                        <a:gd name="connsiteY4" fmla="*/ 198967 h 301252"/>
                        <a:gd name="connsiteX5" fmla="*/ 149922 w 168234"/>
                        <a:gd name="connsiteY5" fmla="*/ 151342 h 301252"/>
                        <a:gd name="connsiteX6" fmla="*/ 136777 w 168234"/>
                        <a:gd name="connsiteY6" fmla="*/ 118195 h 301252"/>
                        <a:gd name="connsiteX7" fmla="*/ 167829 w 168234"/>
                        <a:gd name="connsiteY7" fmla="*/ 50949 h 301252"/>
                        <a:gd name="connsiteX8" fmla="*/ 113441 w 168234"/>
                        <a:gd name="connsiteY8" fmla="*/ 85 h 3012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8234" h="301252">
                          <a:moveTo>
                            <a:pt x="113536" y="85"/>
                          </a:moveTo>
                          <a:cubicBezTo>
                            <a:pt x="113536" y="85"/>
                            <a:pt x="61625" y="-5153"/>
                            <a:pt x="24668" y="66475"/>
                          </a:cubicBezTo>
                          <a:cubicBezTo>
                            <a:pt x="-1621" y="117529"/>
                            <a:pt x="-8764" y="192014"/>
                            <a:pt x="12381" y="246497"/>
                          </a:cubicBezTo>
                          <a:cubicBezTo>
                            <a:pt x="39908" y="317268"/>
                            <a:pt x="134682" y="314410"/>
                            <a:pt x="151636" y="266595"/>
                          </a:cubicBezTo>
                          <a:cubicBezTo>
                            <a:pt x="167162" y="222780"/>
                            <a:pt x="135063" y="198967"/>
                            <a:pt x="135063" y="198967"/>
                          </a:cubicBezTo>
                          <a:cubicBezTo>
                            <a:pt x="135063" y="198967"/>
                            <a:pt x="151827" y="185632"/>
                            <a:pt x="149922" y="151342"/>
                          </a:cubicBezTo>
                          <a:cubicBezTo>
                            <a:pt x="148779" y="130483"/>
                            <a:pt x="136777" y="118195"/>
                            <a:pt x="136777" y="118195"/>
                          </a:cubicBezTo>
                          <a:cubicBezTo>
                            <a:pt x="136777" y="118195"/>
                            <a:pt x="172401" y="88954"/>
                            <a:pt x="167829" y="50949"/>
                          </a:cubicBezTo>
                          <a:cubicBezTo>
                            <a:pt x="164590" y="23993"/>
                            <a:pt x="149351" y="1228"/>
                            <a:pt x="113441" y="85"/>
                          </a:cubicBezTo>
                          <a:close/>
                        </a:path>
                      </a:pathLst>
                    </a:custGeom>
                    <a:noFill/>
                    <a:ln w="38100" cap="rnd">
                      <a:solidFill>
                        <a:srgbClr val="003852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" name="Полилиния: фигура 43">
                      <a:extLst>
                        <a:ext uri="{FF2B5EF4-FFF2-40B4-BE49-F238E27FC236}">
                          <a16:creationId xmlns:a16="http://schemas.microsoft.com/office/drawing/2014/main" id="{26655F4C-0639-3E53-230A-B8127B4EB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38537" y="6061004"/>
                      <a:ext cx="69341" cy="96683"/>
                    </a:xfrm>
                    <a:custGeom>
                      <a:avLst/>
                      <a:gdLst>
                        <a:gd name="connsiteX0" fmla="*/ 0 w 69341"/>
                        <a:gd name="connsiteY0" fmla="*/ 96393 h 96683"/>
                        <a:gd name="connsiteX1" fmla="*/ 53054 w 69341"/>
                        <a:gd name="connsiteY1" fmla="*/ 65723 h 96683"/>
                        <a:gd name="connsiteX2" fmla="*/ 69342 w 69341"/>
                        <a:gd name="connsiteY2" fmla="*/ 0 h 966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9341" h="96683">
                          <a:moveTo>
                            <a:pt x="0" y="96393"/>
                          </a:moveTo>
                          <a:cubicBezTo>
                            <a:pt x="0" y="96393"/>
                            <a:pt x="34957" y="101822"/>
                            <a:pt x="53054" y="65723"/>
                          </a:cubicBezTo>
                          <a:cubicBezTo>
                            <a:pt x="59912" y="51911"/>
                            <a:pt x="59055" y="28099"/>
                            <a:pt x="69342" y="0"/>
                          </a:cubicBezTo>
                        </a:path>
                      </a:pathLst>
                    </a:custGeom>
                    <a:noFill/>
                    <a:ln w="38100" cap="rnd">
                      <a:solidFill>
                        <a:srgbClr val="003852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" name="Полилиния: фигура 44">
                      <a:extLst>
                        <a:ext uri="{FF2B5EF4-FFF2-40B4-BE49-F238E27FC236}">
                          <a16:creationId xmlns:a16="http://schemas.microsoft.com/office/drawing/2014/main" id="{0AB7BBC0-F4E7-5981-D63D-436CCBE550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38537" y="6182924"/>
                      <a:ext cx="65341" cy="187261"/>
                    </a:xfrm>
                    <a:custGeom>
                      <a:avLst/>
                      <a:gdLst>
                        <a:gd name="connsiteX0" fmla="*/ 0 w 65341"/>
                        <a:gd name="connsiteY0" fmla="*/ 0 h 187261"/>
                        <a:gd name="connsiteX1" fmla="*/ 60579 w 65341"/>
                        <a:gd name="connsiteY1" fmla="*/ 92488 h 187261"/>
                        <a:gd name="connsiteX2" fmla="*/ 65341 w 65341"/>
                        <a:gd name="connsiteY2" fmla="*/ 187262 h 1872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5341" h="187261">
                          <a:moveTo>
                            <a:pt x="0" y="0"/>
                          </a:moveTo>
                          <a:cubicBezTo>
                            <a:pt x="0" y="0"/>
                            <a:pt x="60579" y="9430"/>
                            <a:pt x="60579" y="92488"/>
                          </a:cubicBezTo>
                          <a:cubicBezTo>
                            <a:pt x="60579" y="133826"/>
                            <a:pt x="65341" y="187262"/>
                            <a:pt x="65341" y="187262"/>
                          </a:cubicBezTo>
                        </a:path>
                      </a:pathLst>
                    </a:custGeom>
                    <a:noFill/>
                    <a:ln w="38100" cap="rnd">
                      <a:solidFill>
                        <a:srgbClr val="003852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" name="Полилиния: фигура 45">
                      <a:extLst>
                        <a:ext uri="{FF2B5EF4-FFF2-40B4-BE49-F238E27FC236}">
                          <a16:creationId xmlns:a16="http://schemas.microsoft.com/office/drawing/2014/main" id="{8D5AAA76-8720-699B-5EDE-AF8FA95FE9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27321" y="6109296"/>
                      <a:ext cx="15774" cy="112109"/>
                    </a:xfrm>
                    <a:custGeom>
                      <a:avLst/>
                      <a:gdLst>
                        <a:gd name="connsiteX0" fmla="*/ 15775 w 15774"/>
                        <a:gd name="connsiteY0" fmla="*/ 0 h 112109"/>
                        <a:gd name="connsiteX1" fmla="*/ 2916 w 15774"/>
                        <a:gd name="connsiteY1" fmla="*/ 112109 h 1121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774" h="112109">
                          <a:moveTo>
                            <a:pt x="15775" y="0"/>
                          </a:moveTo>
                          <a:cubicBezTo>
                            <a:pt x="15775" y="0"/>
                            <a:pt x="-8133" y="51435"/>
                            <a:pt x="2916" y="112109"/>
                          </a:cubicBezTo>
                        </a:path>
                      </a:pathLst>
                    </a:custGeom>
                    <a:noFill/>
                    <a:ln w="38100" cap="rnd">
                      <a:solidFill>
                        <a:srgbClr val="003852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" name="Рисунок 20">
                    <a:extLst>
                      <a:ext uri="{FF2B5EF4-FFF2-40B4-BE49-F238E27FC236}">
                        <a16:creationId xmlns:a16="http://schemas.microsoft.com/office/drawing/2014/main" id="{3C850283-A123-D1FE-1B84-177891B97971}"/>
                      </a:ext>
                    </a:extLst>
                  </p:cNvPr>
                  <p:cNvGrpSpPr/>
                  <p:nvPr/>
                </p:nvGrpSpPr>
                <p:grpSpPr>
                  <a:xfrm>
                    <a:off x="3668077" y="6013770"/>
                    <a:ext cx="218883" cy="356415"/>
                    <a:chOff x="3668077" y="6013770"/>
                    <a:chExt cx="218883" cy="356415"/>
                  </a:xfrm>
                  <a:noFill/>
                </p:grpSpPr>
                <p:sp>
                  <p:nvSpPr>
                    <p:cNvPr id="48" name="Полилиния: фигура 47">
                      <a:extLst>
                        <a:ext uri="{FF2B5EF4-FFF2-40B4-BE49-F238E27FC236}">
                          <a16:creationId xmlns:a16="http://schemas.microsoft.com/office/drawing/2014/main" id="{4396E03F-DF72-03F2-DAE4-76B16472F8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8726" y="6013770"/>
                      <a:ext cx="168234" cy="301252"/>
                    </a:xfrm>
                    <a:custGeom>
                      <a:avLst/>
                      <a:gdLst>
                        <a:gd name="connsiteX0" fmla="*/ 54698 w 168234"/>
                        <a:gd name="connsiteY0" fmla="*/ 85 h 301252"/>
                        <a:gd name="connsiteX1" fmla="*/ 143566 w 168234"/>
                        <a:gd name="connsiteY1" fmla="*/ 66475 h 301252"/>
                        <a:gd name="connsiteX2" fmla="*/ 155853 w 168234"/>
                        <a:gd name="connsiteY2" fmla="*/ 246497 h 301252"/>
                        <a:gd name="connsiteX3" fmla="*/ 16598 w 168234"/>
                        <a:gd name="connsiteY3" fmla="*/ 266595 h 301252"/>
                        <a:gd name="connsiteX4" fmla="*/ 33171 w 168234"/>
                        <a:gd name="connsiteY4" fmla="*/ 198967 h 301252"/>
                        <a:gd name="connsiteX5" fmla="*/ 18312 w 168234"/>
                        <a:gd name="connsiteY5" fmla="*/ 151342 h 301252"/>
                        <a:gd name="connsiteX6" fmla="*/ 31457 w 168234"/>
                        <a:gd name="connsiteY6" fmla="*/ 118195 h 301252"/>
                        <a:gd name="connsiteX7" fmla="*/ 405 w 168234"/>
                        <a:gd name="connsiteY7" fmla="*/ 50949 h 301252"/>
                        <a:gd name="connsiteX8" fmla="*/ 54793 w 168234"/>
                        <a:gd name="connsiteY8" fmla="*/ 85 h 3012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8234" h="301252">
                          <a:moveTo>
                            <a:pt x="54698" y="85"/>
                          </a:moveTo>
                          <a:cubicBezTo>
                            <a:pt x="54698" y="85"/>
                            <a:pt x="106609" y="-5153"/>
                            <a:pt x="143566" y="66475"/>
                          </a:cubicBezTo>
                          <a:cubicBezTo>
                            <a:pt x="169855" y="117529"/>
                            <a:pt x="176999" y="192014"/>
                            <a:pt x="155853" y="246497"/>
                          </a:cubicBezTo>
                          <a:cubicBezTo>
                            <a:pt x="128326" y="317268"/>
                            <a:pt x="33552" y="314410"/>
                            <a:pt x="16598" y="266595"/>
                          </a:cubicBezTo>
                          <a:cubicBezTo>
                            <a:pt x="1072" y="222780"/>
                            <a:pt x="33171" y="198967"/>
                            <a:pt x="33171" y="198967"/>
                          </a:cubicBezTo>
                          <a:cubicBezTo>
                            <a:pt x="33171" y="198967"/>
                            <a:pt x="16407" y="185632"/>
                            <a:pt x="18312" y="151342"/>
                          </a:cubicBezTo>
                          <a:cubicBezTo>
                            <a:pt x="19455" y="130483"/>
                            <a:pt x="31457" y="118195"/>
                            <a:pt x="31457" y="118195"/>
                          </a:cubicBezTo>
                          <a:cubicBezTo>
                            <a:pt x="31457" y="118195"/>
                            <a:pt x="-4167" y="88954"/>
                            <a:pt x="405" y="50949"/>
                          </a:cubicBezTo>
                          <a:cubicBezTo>
                            <a:pt x="3644" y="23993"/>
                            <a:pt x="18884" y="1228"/>
                            <a:pt x="54793" y="85"/>
                          </a:cubicBezTo>
                          <a:close/>
                        </a:path>
                      </a:pathLst>
                    </a:custGeom>
                    <a:noFill/>
                    <a:ln w="38100" cap="rnd">
                      <a:solidFill>
                        <a:srgbClr val="003852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" name="Полилиния: фигура 48">
                      <a:extLst>
                        <a:ext uri="{FF2B5EF4-FFF2-40B4-BE49-F238E27FC236}">
                          <a16:creationId xmlns:a16="http://schemas.microsoft.com/office/drawing/2014/main" id="{89E6BAB5-396A-E5B2-FD77-D13A1ABF56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077" y="6061004"/>
                      <a:ext cx="69341" cy="96683"/>
                    </a:xfrm>
                    <a:custGeom>
                      <a:avLst/>
                      <a:gdLst>
                        <a:gd name="connsiteX0" fmla="*/ 69342 w 69341"/>
                        <a:gd name="connsiteY0" fmla="*/ 96393 h 96683"/>
                        <a:gd name="connsiteX1" fmla="*/ 16288 w 69341"/>
                        <a:gd name="connsiteY1" fmla="*/ 65723 h 96683"/>
                        <a:gd name="connsiteX2" fmla="*/ 0 w 69341"/>
                        <a:gd name="connsiteY2" fmla="*/ 0 h 966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9341" h="96683">
                          <a:moveTo>
                            <a:pt x="69342" y="96393"/>
                          </a:moveTo>
                          <a:cubicBezTo>
                            <a:pt x="69342" y="96393"/>
                            <a:pt x="34385" y="101822"/>
                            <a:pt x="16288" y="65723"/>
                          </a:cubicBezTo>
                          <a:cubicBezTo>
                            <a:pt x="9430" y="51911"/>
                            <a:pt x="10287" y="28099"/>
                            <a:pt x="0" y="0"/>
                          </a:cubicBezTo>
                        </a:path>
                      </a:pathLst>
                    </a:custGeom>
                    <a:noFill/>
                    <a:ln w="38100" cap="rnd">
                      <a:solidFill>
                        <a:srgbClr val="003852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" name="Полилиния: фигура 49">
                      <a:extLst>
                        <a:ext uri="{FF2B5EF4-FFF2-40B4-BE49-F238E27FC236}">
                          <a16:creationId xmlns:a16="http://schemas.microsoft.com/office/drawing/2014/main" id="{37052136-25CA-48C9-4DDB-E89C9AB001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2077" y="6182924"/>
                      <a:ext cx="65341" cy="187261"/>
                    </a:xfrm>
                    <a:custGeom>
                      <a:avLst/>
                      <a:gdLst>
                        <a:gd name="connsiteX0" fmla="*/ 65341 w 65341"/>
                        <a:gd name="connsiteY0" fmla="*/ 0 h 187261"/>
                        <a:gd name="connsiteX1" fmla="*/ 4763 w 65341"/>
                        <a:gd name="connsiteY1" fmla="*/ 92488 h 187261"/>
                        <a:gd name="connsiteX2" fmla="*/ 0 w 65341"/>
                        <a:gd name="connsiteY2" fmla="*/ 187262 h 1872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5341" h="187261">
                          <a:moveTo>
                            <a:pt x="65341" y="0"/>
                          </a:moveTo>
                          <a:cubicBezTo>
                            <a:pt x="65341" y="0"/>
                            <a:pt x="4763" y="9430"/>
                            <a:pt x="4763" y="92488"/>
                          </a:cubicBezTo>
                          <a:cubicBezTo>
                            <a:pt x="4763" y="133826"/>
                            <a:pt x="0" y="187262"/>
                            <a:pt x="0" y="187262"/>
                          </a:cubicBezTo>
                        </a:path>
                      </a:pathLst>
                    </a:custGeom>
                    <a:noFill/>
                    <a:ln w="38100" cap="rnd">
                      <a:solidFill>
                        <a:srgbClr val="003852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" name="Полилиния: фигура 50">
                      <a:extLst>
                        <a:ext uri="{FF2B5EF4-FFF2-40B4-BE49-F238E27FC236}">
                          <a16:creationId xmlns:a16="http://schemas.microsoft.com/office/drawing/2014/main" id="{294B9419-7BC5-21F5-043B-C246E5E955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32859" y="6109296"/>
                      <a:ext cx="15775" cy="112109"/>
                    </a:xfrm>
                    <a:custGeom>
                      <a:avLst/>
                      <a:gdLst>
                        <a:gd name="connsiteX0" fmla="*/ 0 w 15775"/>
                        <a:gd name="connsiteY0" fmla="*/ 0 h 112109"/>
                        <a:gd name="connsiteX1" fmla="*/ 12859 w 15775"/>
                        <a:gd name="connsiteY1" fmla="*/ 112109 h 1121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775" h="112109">
                          <a:moveTo>
                            <a:pt x="0" y="0"/>
                          </a:moveTo>
                          <a:cubicBezTo>
                            <a:pt x="0" y="0"/>
                            <a:pt x="23908" y="51435"/>
                            <a:pt x="12859" y="112109"/>
                          </a:cubicBezTo>
                        </a:path>
                      </a:pathLst>
                    </a:custGeom>
                    <a:noFill/>
                    <a:ln w="38100" cap="rnd">
                      <a:solidFill>
                        <a:srgbClr val="003852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C56C9606-427F-92DD-F129-497606CC8107}"/>
              </a:ext>
            </a:extLst>
          </p:cNvPr>
          <p:cNvSpPr/>
          <p:nvPr/>
        </p:nvSpPr>
        <p:spPr>
          <a:xfrm>
            <a:off x="8066610" y="4319053"/>
            <a:ext cx="4125390" cy="2015398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7ABE933-D3C1-AC70-31AE-27F4BAAF4A1C}"/>
              </a:ext>
            </a:extLst>
          </p:cNvPr>
          <p:cNvGrpSpPr/>
          <p:nvPr/>
        </p:nvGrpSpPr>
        <p:grpSpPr>
          <a:xfrm>
            <a:off x="8160013" y="4914047"/>
            <a:ext cx="868751" cy="907502"/>
            <a:chOff x="8357833" y="4771435"/>
            <a:chExt cx="594630" cy="621154"/>
          </a:xfrm>
        </p:grpSpPr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A5062EDA-D98B-7605-60BD-6AAFC854D4A4}"/>
                </a:ext>
              </a:extLst>
            </p:cNvPr>
            <p:cNvSpPr/>
            <p:nvPr/>
          </p:nvSpPr>
          <p:spPr>
            <a:xfrm>
              <a:off x="8358134" y="4798207"/>
              <a:ext cx="594174" cy="594228"/>
            </a:xfrm>
            <a:custGeom>
              <a:avLst/>
              <a:gdLst>
                <a:gd name="connsiteX0" fmla="*/ 297012 w 594174"/>
                <a:gd name="connsiteY0" fmla="*/ 594229 h 594228"/>
                <a:gd name="connsiteX1" fmla="*/ 359 w 594174"/>
                <a:gd name="connsiteY1" fmla="*/ 311578 h 594228"/>
                <a:gd name="connsiteX2" fmla="*/ 282548 w 594174"/>
                <a:gd name="connsiteY2" fmla="*/ 308 h 594228"/>
                <a:gd name="connsiteX3" fmla="*/ 297166 w 594174"/>
                <a:gd name="connsiteY3" fmla="*/ 0 h 594228"/>
                <a:gd name="connsiteX4" fmla="*/ 593818 w 594174"/>
                <a:gd name="connsiteY4" fmla="*/ 282651 h 594228"/>
                <a:gd name="connsiteX5" fmla="*/ 516885 w 594174"/>
                <a:gd name="connsiteY5" fmla="*/ 496524 h 594228"/>
                <a:gd name="connsiteX6" fmla="*/ 311475 w 594174"/>
                <a:gd name="connsiteY6" fmla="*/ 593921 h 594228"/>
                <a:gd name="connsiteX7" fmla="*/ 297012 w 594174"/>
                <a:gd name="connsiteY7" fmla="*/ 594229 h 5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174" h="594228">
                  <a:moveTo>
                    <a:pt x="297012" y="594229"/>
                  </a:moveTo>
                  <a:cubicBezTo>
                    <a:pt x="138376" y="594229"/>
                    <a:pt x="8052" y="470059"/>
                    <a:pt x="359" y="311578"/>
                  </a:cubicBezTo>
                  <a:cubicBezTo>
                    <a:pt x="-7642" y="147865"/>
                    <a:pt x="118989" y="8309"/>
                    <a:pt x="282548" y="308"/>
                  </a:cubicBezTo>
                  <a:cubicBezTo>
                    <a:pt x="287472" y="0"/>
                    <a:pt x="292242" y="0"/>
                    <a:pt x="297166" y="0"/>
                  </a:cubicBezTo>
                  <a:cubicBezTo>
                    <a:pt x="455801" y="0"/>
                    <a:pt x="586125" y="124169"/>
                    <a:pt x="593818" y="282651"/>
                  </a:cubicBezTo>
                  <a:cubicBezTo>
                    <a:pt x="597665" y="361584"/>
                    <a:pt x="570277" y="437440"/>
                    <a:pt x="516885" y="496524"/>
                  </a:cubicBezTo>
                  <a:cubicBezTo>
                    <a:pt x="463340" y="555454"/>
                    <a:pt x="390562" y="590074"/>
                    <a:pt x="311475" y="593921"/>
                  </a:cubicBezTo>
                  <a:cubicBezTo>
                    <a:pt x="306551" y="594075"/>
                    <a:pt x="301782" y="594229"/>
                    <a:pt x="297012" y="594229"/>
                  </a:cubicBezTo>
                </a:path>
              </a:pathLst>
            </a:custGeom>
            <a:solidFill>
              <a:srgbClr val="FFFFFF"/>
            </a:solidFill>
            <a:ln w="153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E0969F20-1934-475E-F210-64CE7A4222A7}"/>
                </a:ext>
              </a:extLst>
            </p:cNvPr>
            <p:cNvSpPr/>
            <p:nvPr/>
          </p:nvSpPr>
          <p:spPr>
            <a:xfrm>
              <a:off x="8686075" y="4968278"/>
              <a:ext cx="205690" cy="323375"/>
            </a:xfrm>
            <a:custGeom>
              <a:avLst/>
              <a:gdLst>
                <a:gd name="connsiteX0" fmla="*/ 31848 w 205690"/>
                <a:gd name="connsiteY0" fmla="*/ 101502 h 323375"/>
                <a:gd name="connsiteX1" fmla="*/ 27078 w 205690"/>
                <a:gd name="connsiteY1" fmla="*/ 82115 h 323375"/>
                <a:gd name="connsiteX2" fmla="*/ 18308 w 205690"/>
                <a:gd name="connsiteY2" fmla="*/ 46418 h 323375"/>
                <a:gd name="connsiteX3" fmla="*/ 6152 w 205690"/>
                <a:gd name="connsiteY3" fmla="*/ 40879 h 323375"/>
                <a:gd name="connsiteX4" fmla="*/ 613 w 205690"/>
                <a:gd name="connsiteY4" fmla="*/ 53034 h 323375"/>
                <a:gd name="connsiteX5" fmla="*/ 8460 w 205690"/>
                <a:gd name="connsiteY5" fmla="*/ 85346 h 323375"/>
                <a:gd name="connsiteX6" fmla="*/ 14922 w 205690"/>
                <a:gd name="connsiteY6" fmla="*/ 110118 h 323375"/>
                <a:gd name="connsiteX7" fmla="*/ 58774 w 205690"/>
                <a:gd name="connsiteY7" fmla="*/ 141507 h 323375"/>
                <a:gd name="connsiteX8" fmla="*/ 58774 w 205690"/>
                <a:gd name="connsiteY8" fmla="*/ 146892 h 323375"/>
                <a:gd name="connsiteX9" fmla="*/ 7383 w 205690"/>
                <a:gd name="connsiteY9" fmla="*/ 232903 h 323375"/>
                <a:gd name="connsiteX10" fmla="*/ 5998 w 205690"/>
                <a:gd name="connsiteY10" fmla="*/ 275370 h 323375"/>
                <a:gd name="connsiteX11" fmla="*/ 3383 w 205690"/>
                <a:gd name="connsiteY11" fmla="*/ 313067 h 323375"/>
                <a:gd name="connsiteX12" fmla="*/ 11999 w 205690"/>
                <a:gd name="connsiteY12" fmla="*/ 323376 h 323375"/>
                <a:gd name="connsiteX13" fmla="*/ 12768 w 205690"/>
                <a:gd name="connsiteY13" fmla="*/ 323376 h 323375"/>
                <a:gd name="connsiteX14" fmla="*/ 22154 w 205690"/>
                <a:gd name="connsiteY14" fmla="*/ 314759 h 323375"/>
                <a:gd name="connsiteX15" fmla="*/ 24770 w 205690"/>
                <a:gd name="connsiteY15" fmla="*/ 276447 h 323375"/>
                <a:gd name="connsiteX16" fmla="*/ 26155 w 205690"/>
                <a:gd name="connsiteY16" fmla="*/ 233057 h 323375"/>
                <a:gd name="connsiteX17" fmla="*/ 61851 w 205690"/>
                <a:gd name="connsiteY17" fmla="*/ 165971 h 323375"/>
                <a:gd name="connsiteX18" fmla="*/ 67852 w 205690"/>
                <a:gd name="connsiteY18" fmla="*/ 178742 h 323375"/>
                <a:gd name="connsiteX19" fmla="*/ 57697 w 205690"/>
                <a:gd name="connsiteY19" fmla="*/ 240442 h 323375"/>
                <a:gd name="connsiteX20" fmla="*/ 116012 w 205690"/>
                <a:gd name="connsiteY20" fmla="*/ 276293 h 323375"/>
                <a:gd name="connsiteX21" fmla="*/ 117243 w 205690"/>
                <a:gd name="connsiteY21" fmla="*/ 276293 h 323375"/>
                <a:gd name="connsiteX22" fmla="*/ 194483 w 205690"/>
                <a:gd name="connsiteY22" fmla="*/ 223517 h 323375"/>
                <a:gd name="connsiteX23" fmla="*/ 183559 w 205690"/>
                <a:gd name="connsiteY23" fmla="*/ 61958 h 323375"/>
                <a:gd name="connsiteX24" fmla="*/ 98625 w 205690"/>
                <a:gd name="connsiteY24" fmla="*/ 104 h 323375"/>
                <a:gd name="connsiteX25" fmla="*/ 43234 w 205690"/>
                <a:gd name="connsiteY25" fmla="*/ 51957 h 323375"/>
                <a:gd name="connsiteX26" fmla="*/ 66621 w 205690"/>
                <a:gd name="connsiteY26" fmla="*/ 111811 h 323375"/>
                <a:gd name="connsiteX27" fmla="*/ 61390 w 205690"/>
                <a:gd name="connsiteY27" fmla="*/ 123043 h 323375"/>
                <a:gd name="connsiteX28" fmla="*/ 31386 w 205690"/>
                <a:gd name="connsiteY28" fmla="*/ 101963 h 323375"/>
                <a:gd name="connsiteX29" fmla="*/ 61851 w 205690"/>
                <a:gd name="connsiteY29" fmla="*/ 54419 h 323375"/>
                <a:gd name="connsiteX30" fmla="*/ 99241 w 205690"/>
                <a:gd name="connsiteY30" fmla="*/ 19184 h 323375"/>
                <a:gd name="connsiteX31" fmla="*/ 99702 w 205690"/>
                <a:gd name="connsiteY31" fmla="*/ 19184 h 323375"/>
                <a:gd name="connsiteX32" fmla="*/ 101087 w 205690"/>
                <a:gd name="connsiteY32" fmla="*/ 19184 h 323375"/>
                <a:gd name="connsiteX33" fmla="*/ 166326 w 205690"/>
                <a:gd name="connsiteY33" fmla="*/ 70882 h 323375"/>
                <a:gd name="connsiteX34" fmla="*/ 176327 w 205690"/>
                <a:gd name="connsiteY34" fmla="*/ 217055 h 323375"/>
                <a:gd name="connsiteX35" fmla="*/ 116781 w 205690"/>
                <a:gd name="connsiteY35" fmla="*/ 257829 h 323375"/>
                <a:gd name="connsiteX36" fmla="*/ 115858 w 205690"/>
                <a:gd name="connsiteY36" fmla="*/ 257829 h 323375"/>
                <a:gd name="connsiteX37" fmla="*/ 75084 w 205690"/>
                <a:gd name="connsiteY37" fmla="*/ 234442 h 323375"/>
                <a:gd name="connsiteX38" fmla="*/ 86008 w 205690"/>
                <a:gd name="connsiteY38" fmla="*/ 187359 h 323375"/>
                <a:gd name="connsiteX39" fmla="*/ 89701 w 205690"/>
                <a:gd name="connsiteY39" fmla="*/ 180127 h 323375"/>
                <a:gd name="connsiteX40" fmla="*/ 86316 w 205690"/>
                <a:gd name="connsiteY40" fmla="*/ 172588 h 323375"/>
                <a:gd name="connsiteX41" fmla="*/ 77084 w 205690"/>
                <a:gd name="connsiteY41" fmla="*/ 139814 h 323375"/>
                <a:gd name="connsiteX42" fmla="*/ 85547 w 205690"/>
                <a:gd name="connsiteY42" fmla="*/ 117504 h 323375"/>
                <a:gd name="connsiteX43" fmla="*/ 88162 w 205690"/>
                <a:gd name="connsiteY43" fmla="*/ 110426 h 323375"/>
                <a:gd name="connsiteX44" fmla="*/ 84777 w 205690"/>
                <a:gd name="connsiteY44" fmla="*/ 103656 h 323375"/>
                <a:gd name="connsiteX45" fmla="*/ 61544 w 205690"/>
                <a:gd name="connsiteY45" fmla="*/ 54573 h 32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5690" h="323375">
                  <a:moveTo>
                    <a:pt x="31848" y="101502"/>
                  </a:moveTo>
                  <a:cubicBezTo>
                    <a:pt x="29694" y="97193"/>
                    <a:pt x="28463" y="90116"/>
                    <a:pt x="27078" y="82115"/>
                  </a:cubicBezTo>
                  <a:cubicBezTo>
                    <a:pt x="25385" y="72113"/>
                    <a:pt x="23231" y="59804"/>
                    <a:pt x="18308" y="46418"/>
                  </a:cubicBezTo>
                  <a:cubicBezTo>
                    <a:pt x="16461" y="41494"/>
                    <a:pt x="11076" y="39032"/>
                    <a:pt x="6152" y="40879"/>
                  </a:cubicBezTo>
                  <a:cubicBezTo>
                    <a:pt x="1228" y="42725"/>
                    <a:pt x="-1233" y="48110"/>
                    <a:pt x="613" y="53034"/>
                  </a:cubicBezTo>
                  <a:cubicBezTo>
                    <a:pt x="4921" y="64728"/>
                    <a:pt x="6768" y="75806"/>
                    <a:pt x="8460" y="85346"/>
                  </a:cubicBezTo>
                  <a:cubicBezTo>
                    <a:pt x="10153" y="94885"/>
                    <a:pt x="11537" y="103194"/>
                    <a:pt x="14922" y="110118"/>
                  </a:cubicBezTo>
                  <a:cubicBezTo>
                    <a:pt x="26001" y="132429"/>
                    <a:pt x="44926" y="139968"/>
                    <a:pt x="58774" y="141507"/>
                  </a:cubicBezTo>
                  <a:cubicBezTo>
                    <a:pt x="58774" y="143353"/>
                    <a:pt x="58774" y="145200"/>
                    <a:pt x="58774" y="146892"/>
                  </a:cubicBezTo>
                  <a:cubicBezTo>
                    <a:pt x="42311" y="152893"/>
                    <a:pt x="7383" y="172741"/>
                    <a:pt x="7383" y="232903"/>
                  </a:cubicBezTo>
                  <a:cubicBezTo>
                    <a:pt x="7383" y="244751"/>
                    <a:pt x="6922" y="258906"/>
                    <a:pt x="5998" y="275370"/>
                  </a:cubicBezTo>
                  <a:cubicBezTo>
                    <a:pt x="4921" y="296142"/>
                    <a:pt x="3383" y="312913"/>
                    <a:pt x="3383" y="313067"/>
                  </a:cubicBezTo>
                  <a:cubicBezTo>
                    <a:pt x="2921" y="318298"/>
                    <a:pt x="6768" y="322914"/>
                    <a:pt x="11999" y="323376"/>
                  </a:cubicBezTo>
                  <a:cubicBezTo>
                    <a:pt x="12307" y="323376"/>
                    <a:pt x="12615" y="323376"/>
                    <a:pt x="12768" y="323376"/>
                  </a:cubicBezTo>
                  <a:cubicBezTo>
                    <a:pt x="17538" y="323376"/>
                    <a:pt x="21693" y="319683"/>
                    <a:pt x="22154" y="314759"/>
                  </a:cubicBezTo>
                  <a:cubicBezTo>
                    <a:pt x="22154" y="314605"/>
                    <a:pt x="23693" y="297526"/>
                    <a:pt x="24770" y="276447"/>
                  </a:cubicBezTo>
                  <a:cubicBezTo>
                    <a:pt x="25693" y="259829"/>
                    <a:pt x="26155" y="245212"/>
                    <a:pt x="26155" y="233057"/>
                  </a:cubicBezTo>
                  <a:cubicBezTo>
                    <a:pt x="26155" y="187513"/>
                    <a:pt x="49234" y="171357"/>
                    <a:pt x="61851" y="165971"/>
                  </a:cubicBezTo>
                  <a:cubicBezTo>
                    <a:pt x="63544" y="171357"/>
                    <a:pt x="65852" y="175511"/>
                    <a:pt x="67852" y="178742"/>
                  </a:cubicBezTo>
                  <a:cubicBezTo>
                    <a:pt x="57697" y="190590"/>
                    <a:pt x="47696" y="212439"/>
                    <a:pt x="57697" y="240442"/>
                  </a:cubicBezTo>
                  <a:cubicBezTo>
                    <a:pt x="65236" y="261830"/>
                    <a:pt x="88162" y="275985"/>
                    <a:pt x="116012" y="276293"/>
                  </a:cubicBezTo>
                  <a:lnTo>
                    <a:pt x="117243" y="276293"/>
                  </a:lnTo>
                  <a:cubicBezTo>
                    <a:pt x="143708" y="276293"/>
                    <a:pt x="179405" y="262599"/>
                    <a:pt x="194483" y="223517"/>
                  </a:cubicBezTo>
                  <a:cubicBezTo>
                    <a:pt x="212793" y="176434"/>
                    <a:pt x="208331" y="109964"/>
                    <a:pt x="183559" y="61958"/>
                  </a:cubicBezTo>
                  <a:cubicBezTo>
                    <a:pt x="150632" y="-1896"/>
                    <a:pt x="103857" y="-357"/>
                    <a:pt x="98625" y="104"/>
                  </a:cubicBezTo>
                  <a:cubicBezTo>
                    <a:pt x="67237" y="1181"/>
                    <a:pt x="47080" y="20107"/>
                    <a:pt x="43234" y="51957"/>
                  </a:cubicBezTo>
                  <a:cubicBezTo>
                    <a:pt x="40003" y="79345"/>
                    <a:pt x="56928" y="101502"/>
                    <a:pt x="66621" y="111811"/>
                  </a:cubicBezTo>
                  <a:cubicBezTo>
                    <a:pt x="64929" y="114734"/>
                    <a:pt x="62929" y="118581"/>
                    <a:pt x="61390" y="123043"/>
                  </a:cubicBezTo>
                  <a:cubicBezTo>
                    <a:pt x="53697" y="122427"/>
                    <a:pt x="39849" y="119042"/>
                    <a:pt x="31386" y="101963"/>
                  </a:cubicBezTo>
                  <a:moveTo>
                    <a:pt x="61851" y="54419"/>
                  </a:moveTo>
                  <a:cubicBezTo>
                    <a:pt x="64621" y="31801"/>
                    <a:pt x="77238" y="19953"/>
                    <a:pt x="99241" y="19184"/>
                  </a:cubicBezTo>
                  <a:cubicBezTo>
                    <a:pt x="99241" y="19184"/>
                    <a:pt x="99548" y="19184"/>
                    <a:pt x="99702" y="19184"/>
                  </a:cubicBezTo>
                  <a:cubicBezTo>
                    <a:pt x="99856" y="19184"/>
                    <a:pt x="100318" y="19184"/>
                    <a:pt x="101087" y="19184"/>
                  </a:cubicBezTo>
                  <a:cubicBezTo>
                    <a:pt x="108473" y="19184"/>
                    <a:pt x="141092" y="22107"/>
                    <a:pt x="166326" y="70882"/>
                  </a:cubicBezTo>
                  <a:cubicBezTo>
                    <a:pt x="188483" y="113811"/>
                    <a:pt x="192637" y="175203"/>
                    <a:pt x="176327" y="217055"/>
                  </a:cubicBezTo>
                  <a:cubicBezTo>
                    <a:pt x="164634" y="247212"/>
                    <a:pt x="138169" y="257829"/>
                    <a:pt x="116781" y="257829"/>
                  </a:cubicBezTo>
                  <a:cubicBezTo>
                    <a:pt x="116474" y="257829"/>
                    <a:pt x="116166" y="257829"/>
                    <a:pt x="115858" y="257829"/>
                  </a:cubicBezTo>
                  <a:cubicBezTo>
                    <a:pt x="96010" y="257521"/>
                    <a:pt x="80008" y="248289"/>
                    <a:pt x="75084" y="234442"/>
                  </a:cubicBezTo>
                  <a:cubicBezTo>
                    <a:pt x="64467" y="204284"/>
                    <a:pt x="85085" y="187974"/>
                    <a:pt x="86008" y="187359"/>
                  </a:cubicBezTo>
                  <a:cubicBezTo>
                    <a:pt x="88316" y="185666"/>
                    <a:pt x="89701" y="182897"/>
                    <a:pt x="89701" y="180127"/>
                  </a:cubicBezTo>
                  <a:cubicBezTo>
                    <a:pt x="89701" y="177204"/>
                    <a:pt x="88470" y="174434"/>
                    <a:pt x="86316" y="172588"/>
                  </a:cubicBezTo>
                  <a:cubicBezTo>
                    <a:pt x="85854" y="172126"/>
                    <a:pt x="75699" y="163202"/>
                    <a:pt x="77084" y="139814"/>
                  </a:cubicBezTo>
                  <a:cubicBezTo>
                    <a:pt x="77853" y="125966"/>
                    <a:pt x="85393" y="117811"/>
                    <a:pt x="85547" y="117504"/>
                  </a:cubicBezTo>
                  <a:cubicBezTo>
                    <a:pt x="87393" y="115657"/>
                    <a:pt x="88316" y="113042"/>
                    <a:pt x="88162" y="110426"/>
                  </a:cubicBezTo>
                  <a:cubicBezTo>
                    <a:pt x="88162" y="107810"/>
                    <a:pt x="86778" y="105348"/>
                    <a:pt x="84777" y="103656"/>
                  </a:cubicBezTo>
                  <a:cubicBezTo>
                    <a:pt x="84470" y="103502"/>
                    <a:pt x="58313" y="81499"/>
                    <a:pt x="61544" y="54573"/>
                  </a:cubicBezTo>
                </a:path>
              </a:pathLst>
            </a:custGeom>
            <a:solidFill>
              <a:srgbClr val="D50032"/>
            </a:solidFill>
            <a:ln w="153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ACFA8DCF-7820-2717-F8C9-9F92DF98BE21}"/>
                </a:ext>
              </a:extLst>
            </p:cNvPr>
            <p:cNvSpPr/>
            <p:nvPr/>
          </p:nvSpPr>
          <p:spPr>
            <a:xfrm>
              <a:off x="8818302" y="5049529"/>
              <a:ext cx="32434" cy="114724"/>
            </a:xfrm>
            <a:custGeom>
              <a:avLst/>
              <a:gdLst>
                <a:gd name="connsiteX0" fmla="*/ 11173 w 32434"/>
                <a:gd name="connsiteY0" fmla="*/ 103646 h 114724"/>
                <a:gd name="connsiteX1" fmla="*/ 18712 w 32434"/>
                <a:gd name="connsiteY1" fmla="*/ 114570 h 114724"/>
                <a:gd name="connsiteX2" fmla="*/ 20404 w 32434"/>
                <a:gd name="connsiteY2" fmla="*/ 114724 h 114724"/>
                <a:gd name="connsiteX3" fmla="*/ 29790 w 32434"/>
                <a:gd name="connsiteY3" fmla="*/ 106877 h 114724"/>
                <a:gd name="connsiteX4" fmla="*/ 18096 w 32434"/>
                <a:gd name="connsiteY4" fmla="*/ 5480 h 114724"/>
                <a:gd name="connsiteX5" fmla="*/ 5480 w 32434"/>
                <a:gd name="connsiteY5" fmla="*/ 864 h 114724"/>
                <a:gd name="connsiteX6" fmla="*/ 864 w 32434"/>
                <a:gd name="connsiteY6" fmla="*/ 13481 h 114724"/>
                <a:gd name="connsiteX7" fmla="*/ 11173 w 32434"/>
                <a:gd name="connsiteY7" fmla="*/ 103646 h 11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34" h="114724">
                  <a:moveTo>
                    <a:pt x="11173" y="103646"/>
                  </a:moveTo>
                  <a:cubicBezTo>
                    <a:pt x="10249" y="108723"/>
                    <a:pt x="13634" y="113647"/>
                    <a:pt x="18712" y="114570"/>
                  </a:cubicBezTo>
                  <a:cubicBezTo>
                    <a:pt x="19327" y="114570"/>
                    <a:pt x="19789" y="114724"/>
                    <a:pt x="20404" y="114724"/>
                  </a:cubicBezTo>
                  <a:cubicBezTo>
                    <a:pt x="24867" y="114724"/>
                    <a:pt x="28867" y="111493"/>
                    <a:pt x="29790" y="106877"/>
                  </a:cubicBezTo>
                  <a:cubicBezTo>
                    <a:pt x="39638" y="52716"/>
                    <a:pt x="18866" y="7326"/>
                    <a:pt x="18096" y="5480"/>
                  </a:cubicBezTo>
                  <a:cubicBezTo>
                    <a:pt x="15942" y="710"/>
                    <a:pt x="10249" y="-1291"/>
                    <a:pt x="5480" y="864"/>
                  </a:cubicBezTo>
                  <a:cubicBezTo>
                    <a:pt x="710" y="3018"/>
                    <a:pt x="-1291" y="8711"/>
                    <a:pt x="864" y="13481"/>
                  </a:cubicBezTo>
                  <a:cubicBezTo>
                    <a:pt x="1017" y="13942"/>
                    <a:pt x="19943" y="55486"/>
                    <a:pt x="11173" y="103646"/>
                  </a:cubicBezTo>
                </a:path>
              </a:pathLst>
            </a:custGeom>
            <a:solidFill>
              <a:srgbClr val="E82448"/>
            </a:solidFill>
            <a:ln w="153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EEBBC090-64AD-711E-AA24-88FE7BBCAD51}"/>
                </a:ext>
              </a:extLst>
            </p:cNvPr>
            <p:cNvSpPr/>
            <p:nvPr/>
          </p:nvSpPr>
          <p:spPr>
            <a:xfrm>
              <a:off x="8357833" y="4798669"/>
              <a:ext cx="594630" cy="593920"/>
            </a:xfrm>
            <a:custGeom>
              <a:avLst/>
              <a:gdLst>
                <a:gd name="connsiteX0" fmla="*/ 594426 w 594630"/>
                <a:gd name="connsiteY0" fmla="*/ 282189 h 593920"/>
                <a:gd name="connsiteX1" fmla="*/ 317007 w 594630"/>
                <a:gd name="connsiteY1" fmla="*/ 0 h 593920"/>
                <a:gd name="connsiteX2" fmla="*/ 314545 w 594630"/>
                <a:gd name="connsiteY2" fmla="*/ 25696 h 593920"/>
                <a:gd name="connsiteX3" fmla="*/ 484259 w 594630"/>
                <a:gd name="connsiteY3" fmla="*/ 100013 h 593920"/>
                <a:gd name="connsiteX4" fmla="*/ 568731 w 594630"/>
                <a:gd name="connsiteY4" fmla="*/ 283420 h 593920"/>
                <a:gd name="connsiteX5" fmla="*/ 498414 w 594630"/>
                <a:gd name="connsiteY5" fmla="*/ 478829 h 593920"/>
                <a:gd name="connsiteX6" fmla="*/ 310852 w 594630"/>
                <a:gd name="connsiteY6" fmla="*/ 567918 h 593920"/>
                <a:gd name="connsiteX7" fmla="*/ 297620 w 594630"/>
                <a:gd name="connsiteY7" fmla="*/ 568225 h 593920"/>
                <a:gd name="connsiteX8" fmla="*/ 110981 w 594630"/>
                <a:gd name="connsiteY8" fmla="*/ 493293 h 593920"/>
                <a:gd name="connsiteX9" fmla="*/ 26509 w 594630"/>
                <a:gd name="connsiteY9" fmla="*/ 309885 h 593920"/>
                <a:gd name="connsiteX10" fmla="*/ 96826 w 594630"/>
                <a:gd name="connsiteY10" fmla="*/ 114476 h 593920"/>
                <a:gd name="connsiteX11" fmla="*/ 279464 w 594630"/>
                <a:gd name="connsiteY11" fmla="*/ 25849 h 593920"/>
                <a:gd name="connsiteX12" fmla="*/ 277925 w 594630"/>
                <a:gd name="connsiteY12" fmla="*/ 154 h 593920"/>
                <a:gd name="connsiteX13" fmla="*/ 352 w 594630"/>
                <a:gd name="connsiteY13" fmla="*/ 311116 h 593920"/>
                <a:gd name="connsiteX14" fmla="*/ 297312 w 594630"/>
                <a:gd name="connsiteY14" fmla="*/ 593921 h 593920"/>
                <a:gd name="connsiteX15" fmla="*/ 311776 w 594630"/>
                <a:gd name="connsiteY15" fmla="*/ 593613 h 593920"/>
                <a:gd name="connsiteX16" fmla="*/ 594272 w 594630"/>
                <a:gd name="connsiteY16" fmla="*/ 282189 h 59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4630" h="593920">
                  <a:moveTo>
                    <a:pt x="594426" y="282189"/>
                  </a:moveTo>
                  <a:cubicBezTo>
                    <a:pt x="587041" y="130324"/>
                    <a:pt x="465333" y="9847"/>
                    <a:pt x="317007" y="0"/>
                  </a:cubicBezTo>
                  <a:lnTo>
                    <a:pt x="314545" y="25696"/>
                  </a:lnTo>
                  <a:cubicBezTo>
                    <a:pt x="377784" y="29696"/>
                    <a:pt x="437484" y="55699"/>
                    <a:pt x="484259" y="100013"/>
                  </a:cubicBezTo>
                  <a:cubicBezTo>
                    <a:pt x="535342" y="148480"/>
                    <a:pt x="565346" y="213565"/>
                    <a:pt x="568731" y="283420"/>
                  </a:cubicBezTo>
                  <a:cubicBezTo>
                    <a:pt x="572270" y="355583"/>
                    <a:pt x="547190" y="424977"/>
                    <a:pt x="498414" y="478829"/>
                  </a:cubicBezTo>
                  <a:cubicBezTo>
                    <a:pt x="449485" y="532682"/>
                    <a:pt x="382861" y="564379"/>
                    <a:pt x="310852" y="567918"/>
                  </a:cubicBezTo>
                  <a:cubicBezTo>
                    <a:pt x="306390" y="568071"/>
                    <a:pt x="301928" y="568225"/>
                    <a:pt x="297620" y="568225"/>
                  </a:cubicBezTo>
                  <a:cubicBezTo>
                    <a:pt x="228073" y="568225"/>
                    <a:pt x="161911" y="541607"/>
                    <a:pt x="110981" y="493293"/>
                  </a:cubicBezTo>
                  <a:cubicBezTo>
                    <a:pt x="59898" y="444825"/>
                    <a:pt x="29894" y="379740"/>
                    <a:pt x="26509" y="309885"/>
                  </a:cubicBezTo>
                  <a:cubicBezTo>
                    <a:pt x="22970" y="237722"/>
                    <a:pt x="47896" y="168329"/>
                    <a:pt x="96826" y="114476"/>
                  </a:cubicBezTo>
                  <a:cubicBezTo>
                    <a:pt x="144524" y="61854"/>
                    <a:pt x="209301" y="30465"/>
                    <a:pt x="279464" y="25849"/>
                  </a:cubicBezTo>
                  <a:cubicBezTo>
                    <a:pt x="279002" y="16156"/>
                    <a:pt x="278387" y="7078"/>
                    <a:pt x="277925" y="154"/>
                  </a:cubicBezTo>
                  <a:cubicBezTo>
                    <a:pt x="116828" y="10771"/>
                    <a:pt x="-7495" y="149557"/>
                    <a:pt x="352" y="311116"/>
                  </a:cubicBezTo>
                  <a:cubicBezTo>
                    <a:pt x="8045" y="469598"/>
                    <a:pt x="140216" y="593921"/>
                    <a:pt x="297312" y="593921"/>
                  </a:cubicBezTo>
                  <a:cubicBezTo>
                    <a:pt x="302082" y="593921"/>
                    <a:pt x="307006" y="593921"/>
                    <a:pt x="311776" y="593613"/>
                  </a:cubicBezTo>
                  <a:cubicBezTo>
                    <a:pt x="475181" y="585612"/>
                    <a:pt x="602273" y="445441"/>
                    <a:pt x="594272" y="282189"/>
                  </a:cubicBezTo>
                </a:path>
              </a:pathLst>
            </a:custGeom>
            <a:solidFill>
              <a:srgbClr val="D50032"/>
            </a:solidFill>
            <a:ln w="15387" cap="flat">
              <a:solidFill>
                <a:srgbClr val="D5003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79834194-064B-67F0-5D58-785FFEFBDEB6}"/>
                </a:ext>
              </a:extLst>
            </p:cNvPr>
            <p:cNvSpPr/>
            <p:nvPr/>
          </p:nvSpPr>
          <p:spPr>
            <a:xfrm>
              <a:off x="8427759" y="4976302"/>
              <a:ext cx="234466" cy="308581"/>
            </a:xfrm>
            <a:custGeom>
              <a:avLst/>
              <a:gdLst>
                <a:gd name="connsiteX0" fmla="*/ 9359 w 234466"/>
                <a:gd name="connsiteY0" fmla="*/ 209492 h 308581"/>
                <a:gd name="connsiteX1" fmla="*/ 171841 w 234466"/>
                <a:gd name="connsiteY1" fmla="*/ 308120 h 308581"/>
                <a:gd name="connsiteX2" fmla="*/ 179842 w 234466"/>
                <a:gd name="connsiteY2" fmla="*/ 308582 h 308581"/>
                <a:gd name="connsiteX3" fmla="*/ 222925 w 234466"/>
                <a:gd name="connsiteY3" fmla="*/ 283656 h 308581"/>
                <a:gd name="connsiteX4" fmla="*/ 203230 w 234466"/>
                <a:gd name="connsiteY4" fmla="*/ 131021 h 308581"/>
                <a:gd name="connsiteX5" fmla="*/ 214308 w 234466"/>
                <a:gd name="connsiteY5" fmla="*/ 129636 h 308581"/>
                <a:gd name="connsiteX6" fmla="*/ 227540 w 234466"/>
                <a:gd name="connsiteY6" fmla="*/ 116865 h 308581"/>
                <a:gd name="connsiteX7" fmla="*/ 227387 w 234466"/>
                <a:gd name="connsiteY7" fmla="*/ 87939 h 308581"/>
                <a:gd name="connsiteX8" fmla="*/ 212769 w 234466"/>
                <a:gd name="connsiteY8" fmla="*/ 76707 h 308581"/>
                <a:gd name="connsiteX9" fmla="*/ 187997 w 234466"/>
                <a:gd name="connsiteY9" fmla="*/ 76707 h 308581"/>
                <a:gd name="connsiteX10" fmla="*/ 193536 w 234466"/>
                <a:gd name="connsiteY10" fmla="*/ 22084 h 308581"/>
                <a:gd name="connsiteX11" fmla="*/ 183997 w 234466"/>
                <a:gd name="connsiteY11" fmla="*/ 6390 h 308581"/>
                <a:gd name="connsiteX12" fmla="*/ 170764 w 234466"/>
                <a:gd name="connsiteY12" fmla="*/ 2697 h 308581"/>
                <a:gd name="connsiteX13" fmla="*/ 159994 w 234466"/>
                <a:gd name="connsiteY13" fmla="*/ 2082 h 308581"/>
                <a:gd name="connsiteX14" fmla="*/ 145684 w 234466"/>
                <a:gd name="connsiteY14" fmla="*/ 14083 h 308581"/>
                <a:gd name="connsiteX15" fmla="*/ 141684 w 234466"/>
                <a:gd name="connsiteY15" fmla="*/ 35317 h 308581"/>
                <a:gd name="connsiteX16" fmla="*/ 134760 w 234466"/>
                <a:gd name="connsiteY16" fmla="*/ 34547 h 308581"/>
                <a:gd name="connsiteX17" fmla="*/ 134760 w 234466"/>
                <a:gd name="connsiteY17" fmla="*/ 15160 h 308581"/>
                <a:gd name="connsiteX18" fmla="*/ 121066 w 234466"/>
                <a:gd name="connsiteY18" fmla="*/ 389 h 308581"/>
                <a:gd name="connsiteX19" fmla="*/ 107525 w 234466"/>
                <a:gd name="connsiteY19" fmla="*/ 235 h 308581"/>
                <a:gd name="connsiteX20" fmla="*/ 97063 w 234466"/>
                <a:gd name="connsiteY20" fmla="*/ 1774 h 308581"/>
                <a:gd name="connsiteX21" fmla="*/ 85061 w 234466"/>
                <a:gd name="connsiteY21" fmla="*/ 15930 h 308581"/>
                <a:gd name="connsiteX22" fmla="*/ 83522 w 234466"/>
                <a:gd name="connsiteY22" fmla="*/ 47626 h 308581"/>
                <a:gd name="connsiteX23" fmla="*/ 69982 w 234466"/>
                <a:gd name="connsiteY23" fmla="*/ 63628 h 308581"/>
                <a:gd name="connsiteX24" fmla="*/ 67982 w 234466"/>
                <a:gd name="connsiteY24" fmla="*/ 56704 h 308581"/>
                <a:gd name="connsiteX25" fmla="*/ 51980 w 234466"/>
                <a:gd name="connsiteY25" fmla="*/ 45626 h 308581"/>
                <a:gd name="connsiteX26" fmla="*/ 38748 w 234466"/>
                <a:gd name="connsiteY26" fmla="*/ 48241 h 308581"/>
                <a:gd name="connsiteX27" fmla="*/ 31054 w 234466"/>
                <a:gd name="connsiteY27" fmla="*/ 51473 h 308581"/>
                <a:gd name="connsiteX28" fmla="*/ 21976 w 234466"/>
                <a:gd name="connsiteY28" fmla="*/ 67782 h 308581"/>
                <a:gd name="connsiteX29" fmla="*/ 25669 w 234466"/>
                <a:gd name="connsiteY29" fmla="*/ 96555 h 308581"/>
                <a:gd name="connsiteX30" fmla="*/ 9052 w 234466"/>
                <a:gd name="connsiteY30" fmla="*/ 209800 h 308581"/>
                <a:gd name="connsiteX31" fmla="*/ 42287 w 234466"/>
                <a:gd name="connsiteY31" fmla="*/ 106249 h 308581"/>
                <a:gd name="connsiteX32" fmla="*/ 44902 w 234466"/>
                <a:gd name="connsiteY32" fmla="*/ 98402 h 308581"/>
                <a:gd name="connsiteX33" fmla="*/ 41056 w 234466"/>
                <a:gd name="connsiteY33" fmla="*/ 67782 h 308581"/>
                <a:gd name="connsiteX34" fmla="*/ 45210 w 234466"/>
                <a:gd name="connsiteY34" fmla="*/ 66090 h 308581"/>
                <a:gd name="connsiteX35" fmla="*/ 50749 w 234466"/>
                <a:gd name="connsiteY35" fmla="*/ 64859 h 308581"/>
                <a:gd name="connsiteX36" fmla="*/ 57827 w 234466"/>
                <a:gd name="connsiteY36" fmla="*/ 88708 h 308581"/>
                <a:gd name="connsiteX37" fmla="*/ 65828 w 234466"/>
                <a:gd name="connsiteY37" fmla="*/ 95478 h 308581"/>
                <a:gd name="connsiteX38" fmla="*/ 75214 w 234466"/>
                <a:gd name="connsiteY38" fmla="*/ 90708 h 308581"/>
                <a:gd name="connsiteX39" fmla="*/ 99371 w 234466"/>
                <a:gd name="connsiteY39" fmla="*/ 58858 h 308581"/>
                <a:gd name="connsiteX40" fmla="*/ 102448 w 234466"/>
                <a:gd name="connsiteY40" fmla="*/ 52242 h 308581"/>
                <a:gd name="connsiteX41" fmla="*/ 103987 w 234466"/>
                <a:gd name="connsiteY41" fmla="*/ 19776 h 308581"/>
                <a:gd name="connsiteX42" fmla="*/ 109372 w 234466"/>
                <a:gd name="connsiteY42" fmla="*/ 19161 h 308581"/>
                <a:gd name="connsiteX43" fmla="*/ 115988 w 234466"/>
                <a:gd name="connsiteY43" fmla="*/ 19161 h 308581"/>
                <a:gd name="connsiteX44" fmla="*/ 115988 w 234466"/>
                <a:gd name="connsiteY44" fmla="*/ 43010 h 308581"/>
                <a:gd name="connsiteX45" fmla="*/ 124297 w 234466"/>
                <a:gd name="connsiteY45" fmla="*/ 52396 h 308581"/>
                <a:gd name="connsiteX46" fmla="*/ 148454 w 234466"/>
                <a:gd name="connsiteY46" fmla="*/ 55165 h 308581"/>
                <a:gd name="connsiteX47" fmla="*/ 158763 w 234466"/>
                <a:gd name="connsiteY47" fmla="*/ 47472 h 308581"/>
                <a:gd name="connsiteX48" fmla="*/ 163686 w 234466"/>
                <a:gd name="connsiteY48" fmla="*/ 21161 h 308581"/>
                <a:gd name="connsiteX49" fmla="*/ 168148 w 234466"/>
                <a:gd name="connsiteY49" fmla="*/ 21623 h 308581"/>
                <a:gd name="connsiteX50" fmla="*/ 174303 w 234466"/>
                <a:gd name="connsiteY50" fmla="*/ 23161 h 308581"/>
                <a:gd name="connsiteX51" fmla="*/ 167995 w 234466"/>
                <a:gd name="connsiteY51" fmla="*/ 85477 h 308581"/>
                <a:gd name="connsiteX52" fmla="*/ 170303 w 234466"/>
                <a:gd name="connsiteY52" fmla="*/ 92709 h 308581"/>
                <a:gd name="connsiteX53" fmla="*/ 177380 w 234466"/>
                <a:gd name="connsiteY53" fmla="*/ 95786 h 308581"/>
                <a:gd name="connsiteX54" fmla="*/ 209384 w 234466"/>
                <a:gd name="connsiteY54" fmla="*/ 95786 h 308581"/>
                <a:gd name="connsiteX55" fmla="*/ 209077 w 234466"/>
                <a:gd name="connsiteY55" fmla="*/ 111326 h 308581"/>
                <a:gd name="connsiteX56" fmla="*/ 176919 w 234466"/>
                <a:gd name="connsiteY56" fmla="*/ 115327 h 308581"/>
                <a:gd name="connsiteX57" fmla="*/ 168764 w 234466"/>
                <a:gd name="connsiteY57" fmla="*/ 123020 h 308581"/>
                <a:gd name="connsiteX58" fmla="*/ 173534 w 234466"/>
                <a:gd name="connsiteY58" fmla="*/ 133021 h 308581"/>
                <a:gd name="connsiteX59" fmla="*/ 204922 w 234466"/>
                <a:gd name="connsiteY59" fmla="*/ 277193 h 308581"/>
                <a:gd name="connsiteX60" fmla="*/ 174303 w 234466"/>
                <a:gd name="connsiteY60" fmla="*/ 289503 h 308581"/>
                <a:gd name="connsiteX61" fmla="*/ 26592 w 234466"/>
                <a:gd name="connsiteY61" fmla="*/ 202415 h 308581"/>
                <a:gd name="connsiteX62" fmla="*/ 42440 w 234466"/>
                <a:gd name="connsiteY62" fmla="*/ 106095 h 30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34466" h="308581">
                  <a:moveTo>
                    <a:pt x="9359" y="209492"/>
                  </a:moveTo>
                  <a:cubicBezTo>
                    <a:pt x="33516" y="267654"/>
                    <a:pt x="77522" y="294426"/>
                    <a:pt x="171841" y="308120"/>
                  </a:cubicBezTo>
                  <a:cubicBezTo>
                    <a:pt x="172303" y="308120"/>
                    <a:pt x="175380" y="308582"/>
                    <a:pt x="179842" y="308582"/>
                  </a:cubicBezTo>
                  <a:cubicBezTo>
                    <a:pt x="192151" y="308582"/>
                    <a:pt x="214924" y="305505"/>
                    <a:pt x="222925" y="283656"/>
                  </a:cubicBezTo>
                  <a:cubicBezTo>
                    <a:pt x="234157" y="253652"/>
                    <a:pt x="248928" y="174719"/>
                    <a:pt x="203230" y="131021"/>
                  </a:cubicBezTo>
                  <a:lnTo>
                    <a:pt x="214308" y="129636"/>
                  </a:lnTo>
                  <a:cubicBezTo>
                    <a:pt x="221078" y="128713"/>
                    <a:pt x="226463" y="123482"/>
                    <a:pt x="227540" y="116865"/>
                  </a:cubicBezTo>
                  <a:cubicBezTo>
                    <a:pt x="228771" y="109018"/>
                    <a:pt x="229848" y="97478"/>
                    <a:pt x="227387" y="87939"/>
                  </a:cubicBezTo>
                  <a:cubicBezTo>
                    <a:pt x="225694" y="81323"/>
                    <a:pt x="219693" y="76707"/>
                    <a:pt x="212769" y="76707"/>
                  </a:cubicBezTo>
                  <a:lnTo>
                    <a:pt x="187997" y="76707"/>
                  </a:lnTo>
                  <a:lnTo>
                    <a:pt x="193536" y="22084"/>
                  </a:lnTo>
                  <a:cubicBezTo>
                    <a:pt x="194152" y="15314"/>
                    <a:pt x="190305" y="8852"/>
                    <a:pt x="183997" y="6390"/>
                  </a:cubicBezTo>
                  <a:cubicBezTo>
                    <a:pt x="179073" y="4390"/>
                    <a:pt x="174611" y="3159"/>
                    <a:pt x="170764" y="2697"/>
                  </a:cubicBezTo>
                  <a:cubicBezTo>
                    <a:pt x="167379" y="2236"/>
                    <a:pt x="163840" y="1928"/>
                    <a:pt x="159994" y="2082"/>
                  </a:cubicBezTo>
                  <a:cubicBezTo>
                    <a:pt x="153070" y="2082"/>
                    <a:pt x="147069" y="7159"/>
                    <a:pt x="145684" y="14083"/>
                  </a:cubicBezTo>
                  <a:lnTo>
                    <a:pt x="141684" y="35317"/>
                  </a:lnTo>
                  <a:lnTo>
                    <a:pt x="134760" y="34547"/>
                  </a:lnTo>
                  <a:lnTo>
                    <a:pt x="134760" y="15160"/>
                  </a:lnTo>
                  <a:cubicBezTo>
                    <a:pt x="134760" y="7467"/>
                    <a:pt x="128759" y="1005"/>
                    <a:pt x="121066" y="389"/>
                  </a:cubicBezTo>
                  <a:cubicBezTo>
                    <a:pt x="117219" y="82"/>
                    <a:pt x="111834" y="-226"/>
                    <a:pt x="107525" y="235"/>
                  </a:cubicBezTo>
                  <a:cubicBezTo>
                    <a:pt x="103833" y="543"/>
                    <a:pt x="100448" y="1005"/>
                    <a:pt x="97063" y="1774"/>
                  </a:cubicBezTo>
                  <a:cubicBezTo>
                    <a:pt x="90293" y="3159"/>
                    <a:pt x="85369" y="9006"/>
                    <a:pt x="85061" y="15930"/>
                  </a:cubicBezTo>
                  <a:lnTo>
                    <a:pt x="83522" y="47626"/>
                  </a:lnTo>
                  <a:cubicBezTo>
                    <a:pt x="80599" y="50703"/>
                    <a:pt x="75521" y="56089"/>
                    <a:pt x="69982" y="63628"/>
                  </a:cubicBezTo>
                  <a:lnTo>
                    <a:pt x="67982" y="56704"/>
                  </a:lnTo>
                  <a:cubicBezTo>
                    <a:pt x="65982" y="49626"/>
                    <a:pt x="59058" y="45164"/>
                    <a:pt x="51980" y="45626"/>
                  </a:cubicBezTo>
                  <a:cubicBezTo>
                    <a:pt x="46595" y="46087"/>
                    <a:pt x="42133" y="46857"/>
                    <a:pt x="38748" y="48241"/>
                  </a:cubicBezTo>
                  <a:cubicBezTo>
                    <a:pt x="35824" y="49318"/>
                    <a:pt x="33208" y="50396"/>
                    <a:pt x="31054" y="51473"/>
                  </a:cubicBezTo>
                  <a:cubicBezTo>
                    <a:pt x="24746" y="54396"/>
                    <a:pt x="21053" y="60858"/>
                    <a:pt x="21976" y="67782"/>
                  </a:cubicBezTo>
                  <a:lnTo>
                    <a:pt x="25669" y="96555"/>
                  </a:lnTo>
                  <a:cubicBezTo>
                    <a:pt x="15206" y="109018"/>
                    <a:pt x="-14951" y="152254"/>
                    <a:pt x="9052" y="209800"/>
                  </a:cubicBezTo>
                  <a:moveTo>
                    <a:pt x="42287" y="106249"/>
                  </a:moveTo>
                  <a:cubicBezTo>
                    <a:pt x="44287" y="104248"/>
                    <a:pt x="45364" y="101325"/>
                    <a:pt x="44902" y="98402"/>
                  </a:cubicBezTo>
                  <a:lnTo>
                    <a:pt x="41056" y="67782"/>
                  </a:lnTo>
                  <a:cubicBezTo>
                    <a:pt x="42287" y="67167"/>
                    <a:pt x="43825" y="66705"/>
                    <a:pt x="45210" y="66090"/>
                  </a:cubicBezTo>
                  <a:cubicBezTo>
                    <a:pt x="46441" y="65628"/>
                    <a:pt x="48441" y="65167"/>
                    <a:pt x="50749" y="64859"/>
                  </a:cubicBezTo>
                  <a:lnTo>
                    <a:pt x="57827" y="88708"/>
                  </a:lnTo>
                  <a:cubicBezTo>
                    <a:pt x="58904" y="92401"/>
                    <a:pt x="61981" y="95017"/>
                    <a:pt x="65828" y="95478"/>
                  </a:cubicBezTo>
                  <a:cubicBezTo>
                    <a:pt x="69521" y="95940"/>
                    <a:pt x="73214" y="94093"/>
                    <a:pt x="75214" y="90708"/>
                  </a:cubicBezTo>
                  <a:cubicBezTo>
                    <a:pt x="86754" y="70398"/>
                    <a:pt x="99217" y="59012"/>
                    <a:pt x="99371" y="58858"/>
                  </a:cubicBezTo>
                  <a:cubicBezTo>
                    <a:pt x="101217" y="57166"/>
                    <a:pt x="102448" y="54704"/>
                    <a:pt x="102448" y="52242"/>
                  </a:cubicBezTo>
                  <a:lnTo>
                    <a:pt x="103987" y="19776"/>
                  </a:lnTo>
                  <a:cubicBezTo>
                    <a:pt x="105679" y="19469"/>
                    <a:pt x="107525" y="19315"/>
                    <a:pt x="109372" y="19161"/>
                  </a:cubicBezTo>
                  <a:cubicBezTo>
                    <a:pt x="111064" y="19161"/>
                    <a:pt x="113372" y="19161"/>
                    <a:pt x="115988" y="19161"/>
                  </a:cubicBezTo>
                  <a:lnTo>
                    <a:pt x="115988" y="43010"/>
                  </a:lnTo>
                  <a:cubicBezTo>
                    <a:pt x="115988" y="47780"/>
                    <a:pt x="119527" y="51934"/>
                    <a:pt x="124297" y="52396"/>
                  </a:cubicBezTo>
                  <a:lnTo>
                    <a:pt x="148454" y="55165"/>
                  </a:lnTo>
                  <a:cubicBezTo>
                    <a:pt x="153531" y="55781"/>
                    <a:pt x="157839" y="52396"/>
                    <a:pt x="158763" y="47472"/>
                  </a:cubicBezTo>
                  <a:lnTo>
                    <a:pt x="163686" y="21161"/>
                  </a:lnTo>
                  <a:cubicBezTo>
                    <a:pt x="165225" y="21161"/>
                    <a:pt x="166764" y="21315"/>
                    <a:pt x="168148" y="21623"/>
                  </a:cubicBezTo>
                  <a:cubicBezTo>
                    <a:pt x="169841" y="21777"/>
                    <a:pt x="171995" y="22392"/>
                    <a:pt x="174303" y="23161"/>
                  </a:cubicBezTo>
                  <a:lnTo>
                    <a:pt x="167995" y="85477"/>
                  </a:lnTo>
                  <a:cubicBezTo>
                    <a:pt x="167687" y="88093"/>
                    <a:pt x="168610" y="90862"/>
                    <a:pt x="170303" y="92709"/>
                  </a:cubicBezTo>
                  <a:cubicBezTo>
                    <a:pt x="172149" y="94709"/>
                    <a:pt x="174611" y="95786"/>
                    <a:pt x="177380" y="95786"/>
                  </a:cubicBezTo>
                  <a:lnTo>
                    <a:pt x="209384" y="95786"/>
                  </a:lnTo>
                  <a:cubicBezTo>
                    <a:pt x="210000" y="99940"/>
                    <a:pt x="209846" y="105479"/>
                    <a:pt x="209077" y="111326"/>
                  </a:cubicBezTo>
                  <a:lnTo>
                    <a:pt x="176919" y="115327"/>
                  </a:lnTo>
                  <a:cubicBezTo>
                    <a:pt x="172764" y="115788"/>
                    <a:pt x="169533" y="118866"/>
                    <a:pt x="168764" y="123020"/>
                  </a:cubicBezTo>
                  <a:cubicBezTo>
                    <a:pt x="167995" y="127021"/>
                    <a:pt x="169995" y="131175"/>
                    <a:pt x="173534" y="133021"/>
                  </a:cubicBezTo>
                  <a:cubicBezTo>
                    <a:pt x="242465" y="169949"/>
                    <a:pt x="205230" y="276116"/>
                    <a:pt x="204922" y="277193"/>
                  </a:cubicBezTo>
                  <a:cubicBezTo>
                    <a:pt x="199229" y="292580"/>
                    <a:pt x="174457" y="289503"/>
                    <a:pt x="174303" y="289503"/>
                  </a:cubicBezTo>
                  <a:cubicBezTo>
                    <a:pt x="86600" y="276732"/>
                    <a:pt x="47980" y="253960"/>
                    <a:pt x="26592" y="202415"/>
                  </a:cubicBezTo>
                  <a:cubicBezTo>
                    <a:pt x="3512" y="146869"/>
                    <a:pt x="40748" y="107634"/>
                    <a:pt x="42440" y="106095"/>
                  </a:cubicBezTo>
                </a:path>
              </a:pathLst>
            </a:custGeom>
            <a:solidFill>
              <a:srgbClr val="D50032"/>
            </a:solidFill>
            <a:ln w="153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268269D9-352C-E28C-D90A-C3C44492F4B7}"/>
                </a:ext>
              </a:extLst>
            </p:cNvPr>
            <p:cNvSpPr/>
            <p:nvPr/>
          </p:nvSpPr>
          <p:spPr>
            <a:xfrm>
              <a:off x="8466705" y="5134760"/>
              <a:ext cx="91762" cy="97501"/>
            </a:xfrm>
            <a:custGeom>
              <a:avLst/>
              <a:gdLst>
                <a:gd name="connsiteX0" fmla="*/ 79503 w 91762"/>
                <a:gd name="connsiteY0" fmla="*/ 97040 h 97501"/>
                <a:gd name="connsiteX1" fmla="*/ 82273 w 91762"/>
                <a:gd name="connsiteY1" fmla="*/ 97502 h 97501"/>
                <a:gd name="connsiteX2" fmla="*/ 91351 w 91762"/>
                <a:gd name="connsiteY2" fmla="*/ 90732 h 97501"/>
                <a:gd name="connsiteX3" fmla="*/ 85042 w 91762"/>
                <a:gd name="connsiteY3" fmla="*/ 78884 h 97501"/>
                <a:gd name="connsiteX4" fmla="*/ 18880 w 91762"/>
                <a:gd name="connsiteY4" fmla="*/ 7952 h 97501"/>
                <a:gd name="connsiteX5" fmla="*/ 7956 w 91762"/>
                <a:gd name="connsiteY5" fmla="*/ 105 h 97501"/>
                <a:gd name="connsiteX6" fmla="*/ 109 w 91762"/>
                <a:gd name="connsiteY6" fmla="*/ 11030 h 97501"/>
                <a:gd name="connsiteX7" fmla="*/ 79503 w 91762"/>
                <a:gd name="connsiteY7" fmla="*/ 96886 h 9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762" h="97501">
                  <a:moveTo>
                    <a:pt x="79503" y="97040"/>
                  </a:moveTo>
                  <a:cubicBezTo>
                    <a:pt x="80426" y="97348"/>
                    <a:pt x="81350" y="97502"/>
                    <a:pt x="82273" y="97502"/>
                  </a:cubicBezTo>
                  <a:cubicBezTo>
                    <a:pt x="86427" y="97502"/>
                    <a:pt x="90120" y="94886"/>
                    <a:pt x="91351" y="90732"/>
                  </a:cubicBezTo>
                  <a:cubicBezTo>
                    <a:pt x="92890" y="85654"/>
                    <a:pt x="89966" y="80423"/>
                    <a:pt x="85042" y="78884"/>
                  </a:cubicBezTo>
                  <a:cubicBezTo>
                    <a:pt x="28728" y="61959"/>
                    <a:pt x="19188" y="10260"/>
                    <a:pt x="18880" y="7952"/>
                  </a:cubicBezTo>
                  <a:cubicBezTo>
                    <a:pt x="17957" y="2875"/>
                    <a:pt x="13187" y="-664"/>
                    <a:pt x="7956" y="105"/>
                  </a:cubicBezTo>
                  <a:cubicBezTo>
                    <a:pt x="2724" y="1028"/>
                    <a:pt x="-661" y="5798"/>
                    <a:pt x="109" y="11030"/>
                  </a:cubicBezTo>
                  <a:cubicBezTo>
                    <a:pt x="570" y="13645"/>
                    <a:pt x="11649" y="76576"/>
                    <a:pt x="79503" y="96886"/>
                  </a:cubicBezTo>
                </a:path>
              </a:pathLst>
            </a:custGeom>
            <a:solidFill>
              <a:srgbClr val="D50032"/>
            </a:solidFill>
            <a:ln w="153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F070C7AB-B570-0FEF-1D58-B3BBAC595FF1}"/>
                </a:ext>
              </a:extLst>
            </p:cNvPr>
            <p:cNvSpPr/>
            <p:nvPr/>
          </p:nvSpPr>
          <p:spPr>
            <a:xfrm>
              <a:off x="8542054" y="4855599"/>
              <a:ext cx="83395" cy="115552"/>
            </a:xfrm>
            <a:custGeom>
              <a:avLst/>
              <a:gdLst>
                <a:gd name="connsiteX0" fmla="*/ 42467 w 83395"/>
                <a:gd name="connsiteY0" fmla="*/ 48006 h 115552"/>
                <a:gd name="connsiteX1" fmla="*/ 19541 w 83395"/>
                <a:gd name="connsiteY1" fmla="*/ 0 h 115552"/>
                <a:gd name="connsiteX2" fmla="*/ 0 w 83395"/>
                <a:gd name="connsiteY2" fmla="*/ 21849 h 115552"/>
                <a:gd name="connsiteX3" fmla="*/ 39697 w 83395"/>
                <a:gd name="connsiteY3" fmla="*/ 80164 h 115552"/>
                <a:gd name="connsiteX4" fmla="*/ 51545 w 83395"/>
                <a:gd name="connsiteY4" fmla="*/ 59084 h 115552"/>
                <a:gd name="connsiteX5" fmla="*/ 83395 w 83395"/>
                <a:gd name="connsiteY5" fmla="*/ 115553 h 115552"/>
                <a:gd name="connsiteX6" fmla="*/ 61546 w 83395"/>
                <a:gd name="connsiteY6" fmla="*/ 23849 h 115552"/>
                <a:gd name="connsiteX7" fmla="*/ 42313 w 83395"/>
                <a:gd name="connsiteY7" fmla="*/ 48160 h 115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395" h="115552">
                  <a:moveTo>
                    <a:pt x="42467" y="48006"/>
                  </a:moveTo>
                  <a:lnTo>
                    <a:pt x="19541" y="0"/>
                  </a:lnTo>
                  <a:lnTo>
                    <a:pt x="0" y="21849"/>
                  </a:lnTo>
                  <a:cubicBezTo>
                    <a:pt x="2770" y="24157"/>
                    <a:pt x="39697" y="80164"/>
                    <a:pt x="39697" y="80164"/>
                  </a:cubicBezTo>
                  <a:lnTo>
                    <a:pt x="51545" y="59084"/>
                  </a:lnTo>
                  <a:lnTo>
                    <a:pt x="83395" y="115553"/>
                  </a:lnTo>
                  <a:lnTo>
                    <a:pt x="61546" y="23849"/>
                  </a:lnTo>
                  <a:lnTo>
                    <a:pt x="42313" y="48160"/>
                  </a:lnTo>
                  <a:close/>
                </a:path>
              </a:pathLst>
            </a:custGeom>
            <a:solidFill>
              <a:srgbClr val="D50032"/>
            </a:solidFill>
            <a:ln w="15387" cap="flat">
              <a:solidFill>
                <a:srgbClr val="D5003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A306EC0D-D13B-4269-C723-A02F6A7DED7F}"/>
                </a:ext>
              </a:extLst>
            </p:cNvPr>
            <p:cNvSpPr/>
            <p:nvPr/>
          </p:nvSpPr>
          <p:spPr>
            <a:xfrm>
              <a:off x="8616371" y="4771435"/>
              <a:ext cx="80471" cy="204794"/>
            </a:xfrm>
            <a:custGeom>
              <a:avLst/>
              <a:gdLst>
                <a:gd name="connsiteX0" fmla="*/ 80472 w 80471"/>
                <a:gd name="connsiteY0" fmla="*/ 65239 h 204794"/>
                <a:gd name="connsiteX1" fmla="*/ 35389 w 80471"/>
                <a:gd name="connsiteY1" fmla="*/ 82164 h 204794"/>
                <a:gd name="connsiteX2" fmla="*/ 43390 w 80471"/>
                <a:gd name="connsiteY2" fmla="*/ 0 h 204794"/>
                <a:gd name="connsiteX3" fmla="*/ 0 w 80471"/>
                <a:gd name="connsiteY3" fmla="*/ 13386 h 204794"/>
                <a:gd name="connsiteX4" fmla="*/ 6155 w 80471"/>
                <a:gd name="connsiteY4" fmla="*/ 122631 h 204794"/>
                <a:gd name="connsiteX5" fmla="*/ 38774 w 80471"/>
                <a:gd name="connsiteY5" fmla="*/ 104167 h 204794"/>
                <a:gd name="connsiteX6" fmla="*/ 36005 w 80471"/>
                <a:gd name="connsiteY6" fmla="*/ 204795 h 204794"/>
                <a:gd name="connsiteX7" fmla="*/ 80318 w 80471"/>
                <a:gd name="connsiteY7" fmla="*/ 65393 h 20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471" h="204794">
                  <a:moveTo>
                    <a:pt x="80472" y="65239"/>
                  </a:moveTo>
                  <a:lnTo>
                    <a:pt x="35389" y="82164"/>
                  </a:lnTo>
                  <a:lnTo>
                    <a:pt x="43390" y="0"/>
                  </a:lnTo>
                  <a:lnTo>
                    <a:pt x="0" y="13386"/>
                  </a:lnTo>
                  <a:cubicBezTo>
                    <a:pt x="1846" y="18618"/>
                    <a:pt x="6155" y="122631"/>
                    <a:pt x="6155" y="122631"/>
                  </a:cubicBezTo>
                  <a:lnTo>
                    <a:pt x="38774" y="104167"/>
                  </a:lnTo>
                  <a:lnTo>
                    <a:pt x="36005" y="204795"/>
                  </a:lnTo>
                  <a:lnTo>
                    <a:pt x="80318" y="65393"/>
                  </a:lnTo>
                  <a:close/>
                </a:path>
              </a:pathLst>
            </a:custGeom>
            <a:solidFill>
              <a:srgbClr val="D50032"/>
            </a:solidFill>
            <a:ln w="15387" cap="flat">
              <a:solidFill>
                <a:srgbClr val="D5003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FA485BE3-F1D0-1ABA-02BC-59F348EB874F}"/>
                </a:ext>
              </a:extLst>
            </p:cNvPr>
            <p:cNvSpPr/>
            <p:nvPr/>
          </p:nvSpPr>
          <p:spPr>
            <a:xfrm>
              <a:off x="8693150" y="4860215"/>
              <a:ext cx="73547" cy="116937"/>
            </a:xfrm>
            <a:custGeom>
              <a:avLst/>
              <a:gdLst>
                <a:gd name="connsiteX0" fmla="*/ 73548 w 73547"/>
                <a:gd name="connsiteY0" fmla="*/ 7386 h 116937"/>
                <a:gd name="connsiteX1" fmla="*/ 45236 w 73547"/>
                <a:gd name="connsiteY1" fmla="*/ 0 h 116937"/>
                <a:gd name="connsiteX2" fmla="*/ 11540 w 73547"/>
                <a:gd name="connsiteY2" fmla="*/ 61854 h 116937"/>
                <a:gd name="connsiteX3" fmla="*/ 35697 w 73547"/>
                <a:gd name="connsiteY3" fmla="*/ 62777 h 116937"/>
                <a:gd name="connsiteX4" fmla="*/ 0 w 73547"/>
                <a:gd name="connsiteY4" fmla="*/ 116938 h 116937"/>
                <a:gd name="connsiteX5" fmla="*/ 71547 w 73547"/>
                <a:gd name="connsiteY5" fmla="*/ 55699 h 116937"/>
                <a:gd name="connsiteX6" fmla="*/ 41082 w 73547"/>
                <a:gd name="connsiteY6" fmla="*/ 49699 h 116937"/>
                <a:gd name="connsiteX7" fmla="*/ 73394 w 73547"/>
                <a:gd name="connsiteY7" fmla="*/ 7386 h 1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547" h="116937">
                  <a:moveTo>
                    <a:pt x="73548" y="7386"/>
                  </a:moveTo>
                  <a:lnTo>
                    <a:pt x="45236" y="0"/>
                  </a:lnTo>
                  <a:cubicBezTo>
                    <a:pt x="44467" y="3539"/>
                    <a:pt x="11540" y="61854"/>
                    <a:pt x="11540" y="61854"/>
                  </a:cubicBezTo>
                  <a:lnTo>
                    <a:pt x="35697" y="62777"/>
                  </a:lnTo>
                  <a:lnTo>
                    <a:pt x="0" y="116938"/>
                  </a:lnTo>
                  <a:lnTo>
                    <a:pt x="71547" y="55699"/>
                  </a:lnTo>
                  <a:lnTo>
                    <a:pt x="41082" y="49699"/>
                  </a:lnTo>
                  <a:lnTo>
                    <a:pt x="73394" y="7386"/>
                  </a:lnTo>
                  <a:close/>
                </a:path>
              </a:pathLst>
            </a:custGeom>
            <a:solidFill>
              <a:srgbClr val="D50032"/>
            </a:solidFill>
            <a:ln w="15387" cap="flat">
              <a:solidFill>
                <a:srgbClr val="D5003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F80FEF6-A96B-7B38-4054-77CA3D1091C3}"/>
              </a:ext>
            </a:extLst>
          </p:cNvPr>
          <p:cNvSpPr txBox="1"/>
          <p:nvPr/>
        </p:nvSpPr>
        <p:spPr>
          <a:xfrm>
            <a:off x="9046515" y="4604673"/>
            <a:ext cx="28169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~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9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раз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выше риск смерти от СС катастроф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сравнению с пациентами без ХБП</a:t>
            </a:r>
            <a:r>
              <a:rPr kumimoji="0" lang="ru-RU" sz="1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60164D6-3BED-B895-6E64-653A6DE5B3A7}"/>
              </a:ext>
            </a:extLst>
          </p:cNvPr>
          <p:cNvGrpSpPr/>
          <p:nvPr/>
        </p:nvGrpSpPr>
        <p:grpSpPr>
          <a:xfrm>
            <a:off x="4711129" y="1602057"/>
            <a:ext cx="3960207" cy="2080398"/>
            <a:chOff x="9374344" y="1946835"/>
            <a:chExt cx="1886666" cy="99111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A28C1E9-6614-BE0F-9562-88C3CC991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74344" y="1957650"/>
              <a:ext cx="673423" cy="980299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0A41C34F-0F1A-1D2A-EDE6-D261092AB6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0133944" y="1946835"/>
              <a:ext cx="673422" cy="980299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91ACC97-FFED-47A9-2641-9EEDF88928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41538"/>
            <a:stretch/>
          </p:blipFill>
          <p:spPr>
            <a:xfrm>
              <a:off x="10867312" y="1953618"/>
              <a:ext cx="393698" cy="980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498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032A0-39BF-05D0-60E6-8106A97A5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72931E9-3984-9411-9189-7A67DCA5202C}"/>
              </a:ext>
            </a:extLst>
          </p:cNvPr>
          <p:cNvGrpSpPr/>
          <p:nvPr/>
        </p:nvGrpSpPr>
        <p:grpSpPr>
          <a:xfrm>
            <a:off x="-23327" y="204670"/>
            <a:ext cx="12215326" cy="646331"/>
            <a:chOff x="0" y="225608"/>
            <a:chExt cx="13465136" cy="712458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37B3EC8-812B-E608-D46E-FBFE2DE69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315891"/>
              <a:ext cx="684534" cy="47758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AD6D2C-7E2D-F836-C806-3D0BF19884F9}"/>
                </a:ext>
              </a:extLst>
            </p:cNvPr>
            <p:cNvSpPr txBox="1"/>
            <p:nvPr/>
          </p:nvSpPr>
          <p:spPr>
            <a:xfrm>
              <a:off x="696565" y="225608"/>
              <a:ext cx="12768571" cy="7124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defTabSz="414772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yer Sans OFC" panose="02010504010101010104" pitchFamily="2" charset="-52"/>
                  <a:cs typeface="Bayer Sans OFC" panose="02010504010101010104" pitchFamily="2" charset="-52"/>
                </a:defRPr>
              </a:lvl1pPr>
            </a:lstStyle>
            <a:p>
              <a:pPr marL="0" marR="0" lvl="0" indent="0" algn="l" defTabSz="41477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ПРОГРЕССИРОВАНИЕ ХБП ХАРАКТЕРИЗУЕТСЯ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3162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БЕЗВОЗВРАТНОЙ ГИБЕЛЬЮ НЕФРОНОВ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И ЗАМЕЩЕНИЕМ ИХ НА ФИБРОЗНУЮ ТКАНЬ</a:t>
              </a:r>
              <a:r>
                <a:rPr kumimoji="0" lang="ru-RU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1-5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34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7083C72-71B7-BBD0-7702-0177677D42A7}"/>
              </a:ext>
            </a:extLst>
          </p:cNvPr>
          <p:cNvSpPr txBox="1"/>
          <p:nvPr/>
        </p:nvSpPr>
        <p:spPr>
          <a:xfrm>
            <a:off x="205352" y="6490862"/>
            <a:ext cx="11732647" cy="35086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prstClr val="white">
                    <a:alpha val="43000"/>
                  </a:prstClr>
                </a:solidFill>
                <a:effectLst/>
                <a:uLnTx/>
                <a:uFillTx/>
                <a:latin typeface="Bayer Sans OFC" panose="020B0604020202020204" charset="-52"/>
                <a:cs typeface="Bayer Sans OFC" panose="020B0604020202020204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а – изображенный на фотографиях человек не является реальным пациентом; </a:t>
            </a:r>
            <a:r>
              <a:rPr kumimoji="0" lang="da-DK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b –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график снижения рСКФ представлен в иллюстративных целях и соответствует темпу снижения рСКФ -3,5 мл/мин/1,73 м2 в год (темп снижения рСКФ может изменяться с течением времени и/или в зависимости от проводимой терапии); 1. </a:t>
            </a:r>
            <a:r>
              <a:rPr kumimoji="0" lang="da-DK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Rossing P, Caramori ML, Chan JCN, et al. KDIGO 2022 clinical practice guideline for diabetes management in chronic Kidney disease. Kidney Int. 2022;102(5):S1-S127.  2.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Клинические рекомендации. Хроническая болезнь почек (ХБП) 2024.  3. </a:t>
            </a:r>
            <a:r>
              <a:rPr kumimoji="0" lang="da-DK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Fioretto P, Pontremoli R. Nat Rev Nephrol. 2022;18(2):78-79.  4. Pantalone K.M. et al. Poster at American Society of Nephrology (ASN) Kidney Week 2021 (November 4–7). 5. Ruilope LM et al. Eur Heart J. 2023;44(13):1112-1123. </a:t>
            </a:r>
          </a:p>
        </p:txBody>
      </p:sp>
      <p:sp>
        <p:nvSpPr>
          <p:cNvPr id="158" name="Rectangle 360">
            <a:extLst>
              <a:ext uri="{FF2B5EF4-FFF2-40B4-BE49-F238E27FC236}">
                <a16:creationId xmlns:a16="http://schemas.microsoft.com/office/drawing/2014/main" id="{75925C83-FDB2-4213-A272-24D0A1587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60" y="6329287"/>
            <a:ext cx="84318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+mn-cs"/>
              </a:rPr>
              <a:t>Возраст (лет)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 Narrow" panose="020B0606020202030204" pitchFamily="34" charset="0"/>
              <a:ea typeface="MS PGothic" charset="0"/>
              <a:cs typeface="+mn-cs"/>
            </a:endParaRPr>
          </a:p>
        </p:txBody>
      </p:sp>
      <p:sp>
        <p:nvSpPr>
          <p:cNvPr id="160" name="Прямоугольник 159">
            <a:extLst>
              <a:ext uri="{FF2B5EF4-FFF2-40B4-BE49-F238E27FC236}">
                <a16:creationId xmlns:a16="http://schemas.microsoft.com/office/drawing/2014/main" id="{8F9E7B57-5C37-E6EA-C394-363E4E902F27}"/>
              </a:ext>
            </a:extLst>
          </p:cNvPr>
          <p:cNvSpPr/>
          <p:nvPr/>
        </p:nvSpPr>
        <p:spPr>
          <a:xfrm>
            <a:off x="1015812" y="5445796"/>
            <a:ext cx="7403607" cy="687080"/>
          </a:xfrm>
          <a:prstGeom prst="rect">
            <a:avLst/>
          </a:prstGeom>
          <a:solidFill>
            <a:srgbClr val="621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1" name="Graphic 55">
            <a:extLst>
              <a:ext uri="{FF2B5EF4-FFF2-40B4-BE49-F238E27FC236}">
                <a16:creationId xmlns:a16="http://schemas.microsoft.com/office/drawing/2014/main" id="{118BC542-0EA5-AE79-C080-07E270FEB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9063"/>
          <a:stretch/>
        </p:blipFill>
        <p:spPr>
          <a:xfrm>
            <a:off x="5482688" y="5493646"/>
            <a:ext cx="658492" cy="541037"/>
          </a:xfrm>
          <a:prstGeom prst="rect">
            <a:avLst/>
          </a:prstGeom>
        </p:spPr>
      </p:pic>
      <p:cxnSp>
        <p:nvCxnSpPr>
          <p:cNvPr id="162" name="Прямая соединительная линия 161">
            <a:extLst>
              <a:ext uri="{FF2B5EF4-FFF2-40B4-BE49-F238E27FC236}">
                <a16:creationId xmlns:a16="http://schemas.microsoft.com/office/drawing/2014/main" id="{17EE2F33-5B10-5267-25A8-FA6CF49EAFBB}"/>
              </a:ext>
            </a:extLst>
          </p:cNvPr>
          <p:cNvCxnSpPr>
            <a:cxnSpLocks/>
          </p:cNvCxnSpPr>
          <p:nvPr/>
        </p:nvCxnSpPr>
        <p:spPr>
          <a:xfrm>
            <a:off x="1005302" y="2091677"/>
            <a:ext cx="4477386" cy="3343609"/>
          </a:xfrm>
          <a:prstGeom prst="line">
            <a:avLst/>
          </a:prstGeom>
          <a:ln w="28575">
            <a:solidFill>
              <a:srgbClr val="62124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" name="Группа 245">
            <a:extLst>
              <a:ext uri="{FF2B5EF4-FFF2-40B4-BE49-F238E27FC236}">
                <a16:creationId xmlns:a16="http://schemas.microsoft.com/office/drawing/2014/main" id="{D5570236-D672-1870-A0F7-104975AEE84C}"/>
              </a:ext>
            </a:extLst>
          </p:cNvPr>
          <p:cNvGrpSpPr/>
          <p:nvPr/>
        </p:nvGrpSpPr>
        <p:grpSpPr>
          <a:xfrm>
            <a:off x="5103074" y="4457344"/>
            <a:ext cx="669383" cy="851588"/>
            <a:chOff x="5114280" y="4054806"/>
            <a:chExt cx="669383" cy="851588"/>
          </a:xfrm>
        </p:grpSpPr>
        <p:grpSp>
          <p:nvGrpSpPr>
            <p:cNvPr id="247" name="Группа 246">
              <a:extLst>
                <a:ext uri="{FF2B5EF4-FFF2-40B4-BE49-F238E27FC236}">
                  <a16:creationId xmlns:a16="http://schemas.microsoft.com/office/drawing/2014/main" id="{75373ECA-7A7C-29C0-3F0A-9AFE2F7B3C53}"/>
                </a:ext>
              </a:extLst>
            </p:cNvPr>
            <p:cNvGrpSpPr/>
            <p:nvPr/>
          </p:nvGrpSpPr>
          <p:grpSpPr>
            <a:xfrm rot="16200000">
              <a:off x="5023178" y="4145908"/>
              <a:ext cx="851588" cy="669383"/>
              <a:chOff x="4934184" y="3755384"/>
              <a:chExt cx="851588" cy="669383"/>
            </a:xfrm>
          </p:grpSpPr>
          <p:sp>
            <p:nvSpPr>
              <p:cNvPr id="249" name="Равнобедренный треугольник 248">
                <a:extLst>
                  <a:ext uri="{FF2B5EF4-FFF2-40B4-BE49-F238E27FC236}">
                    <a16:creationId xmlns:a16="http://schemas.microsoft.com/office/drawing/2014/main" id="{EB32F51D-93DE-207D-B57B-DAE33C76FED5}"/>
                  </a:ext>
                </a:extLst>
              </p:cNvPr>
              <p:cNvSpPr/>
              <p:nvPr/>
            </p:nvSpPr>
            <p:spPr>
              <a:xfrm rot="16200000">
                <a:off x="4854261" y="3863953"/>
                <a:ext cx="640737" cy="480892"/>
              </a:xfrm>
              <a:prstGeom prst="triangle">
                <a:avLst/>
              </a:prstGeom>
              <a:solidFill>
                <a:srgbClr val="621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Овал 249">
                <a:extLst>
                  <a:ext uri="{FF2B5EF4-FFF2-40B4-BE49-F238E27FC236}">
                    <a16:creationId xmlns:a16="http://schemas.microsoft.com/office/drawing/2014/main" id="{A3C31774-E77C-3D90-C2A5-28F3DB32EA82}"/>
                  </a:ext>
                </a:extLst>
              </p:cNvPr>
              <p:cNvSpPr/>
              <p:nvPr/>
            </p:nvSpPr>
            <p:spPr>
              <a:xfrm flipH="1">
                <a:off x="5116389" y="3755384"/>
                <a:ext cx="669383" cy="669383"/>
              </a:xfrm>
              <a:prstGeom prst="ellipse">
                <a:avLst/>
              </a:prstGeom>
              <a:solidFill>
                <a:srgbClr val="62124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8" name="Заголовок 4">
              <a:extLst>
                <a:ext uri="{FF2B5EF4-FFF2-40B4-BE49-F238E27FC236}">
                  <a16:creationId xmlns:a16="http://schemas.microsoft.com/office/drawing/2014/main" id="{A835BD63-ED4E-6C7E-0B5C-BB645A11F0F0}"/>
                </a:ext>
              </a:extLst>
            </p:cNvPr>
            <p:cNvSpPr txBox="1">
              <a:spLocks/>
            </p:cNvSpPr>
            <p:nvPr/>
          </p:nvSpPr>
          <p:spPr>
            <a:xfrm>
              <a:off x="5134728" y="4247095"/>
              <a:ext cx="647701" cy="358104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24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lang="en-US" sz="5400" b="1" i="0" kern="1200" spc="0" baseline="0">
                  <a:solidFill>
                    <a:schemeClr val="bg2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marL="0" marR="0" lvl="0" indent="0" algn="ctr" defTabSz="914240" rtl="0" eaLnBrk="1" fontAlgn="auto" latinLnBrk="0" hangingPunct="1">
                <a:lnSpc>
                  <a:spcPts val="1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j-ea"/>
                  <a:cs typeface="Arial" panose="020B0604020202020204" pitchFamily="34" charset="0"/>
                </a:rPr>
                <a:t>72</a:t>
              </a:r>
              <a:b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j-ea"/>
                  <a:cs typeface="Arial" panose="020B0604020202020204" pitchFamily="34" charset="0"/>
                </a:rPr>
              </a:b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года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b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20A4E17B-96D9-E558-4C4A-21FDE5EBE0AD}"/>
              </a:ext>
            </a:extLst>
          </p:cNvPr>
          <p:cNvSpPr txBox="1"/>
          <p:nvPr/>
        </p:nvSpPr>
        <p:spPr>
          <a:xfrm rot="2211806">
            <a:off x="4379865" y="4997475"/>
            <a:ext cx="1050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2124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-3,5 мл/мин в год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62124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621244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604A6B-A00B-1928-24F5-BEA7BF2607BD}"/>
              </a:ext>
            </a:extLst>
          </p:cNvPr>
          <p:cNvSpPr/>
          <p:nvPr/>
        </p:nvSpPr>
        <p:spPr>
          <a:xfrm>
            <a:off x="4661670" y="1786159"/>
            <a:ext cx="6675921" cy="374395"/>
          </a:xfrm>
          <a:prstGeom prst="rect">
            <a:avLst/>
          </a:prstGeom>
          <a:noFill/>
          <a:ln w="38100">
            <a:solidFill>
              <a:srgbClr val="0034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1E0271-9173-4B1F-E15D-0EF5C361DACD}"/>
              </a:ext>
            </a:extLst>
          </p:cNvPr>
          <p:cNvSpPr/>
          <p:nvPr/>
        </p:nvSpPr>
        <p:spPr>
          <a:xfrm>
            <a:off x="4679511" y="1804988"/>
            <a:ext cx="6650477" cy="339492"/>
          </a:xfrm>
          <a:prstGeom prst="rect">
            <a:avLst/>
          </a:prstGeom>
          <a:solidFill>
            <a:srgbClr val="FF316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0CA87D-0496-F049-D8E3-C123034B0F15}"/>
              </a:ext>
            </a:extLst>
          </p:cNvPr>
          <p:cNvSpPr/>
          <p:nvPr/>
        </p:nvSpPr>
        <p:spPr>
          <a:xfrm>
            <a:off x="-23327" y="1804988"/>
            <a:ext cx="4664043" cy="33949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6" name="Диаграмма 155">
            <a:extLst>
              <a:ext uri="{FF2B5EF4-FFF2-40B4-BE49-F238E27FC236}">
                <a16:creationId xmlns:a16="http://schemas.microsoft.com/office/drawing/2014/main" id="{5B3E9D2E-B170-C132-9849-A8CC629AF798}"/>
              </a:ext>
            </a:extLst>
          </p:cNvPr>
          <p:cNvGraphicFramePr/>
          <p:nvPr/>
        </p:nvGraphicFramePr>
        <p:xfrm>
          <a:off x="597670" y="101222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9" name="Rectangle 360">
            <a:extLst>
              <a:ext uri="{FF2B5EF4-FFF2-40B4-BE49-F238E27FC236}">
                <a16:creationId xmlns:a16="http://schemas.microsoft.com/office/drawing/2014/main" id="{004D170A-8F68-93E2-7DAD-D6466147D48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212007" y="2167134"/>
            <a:ext cx="14346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+mn-cs"/>
              </a:rPr>
              <a:t>рСКФ (мл/мин/1,73 м</a:t>
            </a:r>
            <a:r>
              <a:rPr kumimoji="0" lang="ru-RU" alt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+mn-cs"/>
              </a:rPr>
              <a:t>2</a:t>
            </a: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+mn-cs"/>
              </a:rPr>
              <a:t>)</a:t>
            </a:r>
            <a:r>
              <a:rPr kumimoji="0" lang="en-US" alt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+mn-cs"/>
              </a:rPr>
              <a:t>b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 Narrow" panose="020B0606020202030204" pitchFamily="34" charset="0"/>
              <a:ea typeface="MS PGothic" charset="0"/>
              <a:cs typeface="+mn-cs"/>
            </a:endParaRPr>
          </a:p>
        </p:txBody>
      </p: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id="{42319C06-F68B-A92D-BA7E-DBBDCE4FEA02}"/>
              </a:ext>
            </a:extLst>
          </p:cNvPr>
          <p:cNvGrpSpPr/>
          <p:nvPr/>
        </p:nvGrpSpPr>
        <p:grpSpPr>
          <a:xfrm>
            <a:off x="2548127" y="3203501"/>
            <a:ext cx="382659" cy="382642"/>
            <a:chOff x="3285315" y="3473647"/>
            <a:chExt cx="382659" cy="382642"/>
          </a:xfrm>
        </p:grpSpPr>
        <p:grpSp>
          <p:nvGrpSpPr>
            <p:cNvPr id="165" name="Рисунок 78">
              <a:extLst>
                <a:ext uri="{FF2B5EF4-FFF2-40B4-BE49-F238E27FC236}">
                  <a16:creationId xmlns:a16="http://schemas.microsoft.com/office/drawing/2014/main" id="{1CF48A86-2DD0-E552-F024-BAA20BBE65A4}"/>
                </a:ext>
              </a:extLst>
            </p:cNvPr>
            <p:cNvGrpSpPr/>
            <p:nvPr/>
          </p:nvGrpSpPr>
          <p:grpSpPr>
            <a:xfrm>
              <a:off x="3285315" y="3473647"/>
              <a:ext cx="382659" cy="382642"/>
              <a:chOff x="2997982" y="581408"/>
              <a:chExt cx="658493" cy="658463"/>
            </a:xfrm>
          </p:grpSpPr>
          <p:grpSp>
            <p:nvGrpSpPr>
              <p:cNvPr id="168" name="Рисунок 78">
                <a:extLst>
                  <a:ext uri="{FF2B5EF4-FFF2-40B4-BE49-F238E27FC236}">
                    <a16:creationId xmlns:a16="http://schemas.microsoft.com/office/drawing/2014/main" id="{E40BA862-136F-0CB8-75D7-00C905631460}"/>
                  </a:ext>
                </a:extLst>
              </p:cNvPr>
              <p:cNvGrpSpPr/>
              <p:nvPr/>
            </p:nvGrpSpPr>
            <p:grpSpPr>
              <a:xfrm>
                <a:off x="2997982" y="581408"/>
                <a:ext cx="658493" cy="658463"/>
                <a:chOff x="2997982" y="581408"/>
                <a:chExt cx="658493" cy="658463"/>
              </a:xfrm>
            </p:grpSpPr>
            <p:sp>
              <p:nvSpPr>
                <p:cNvPr id="178" name="Полилиния: фигура 177">
                  <a:extLst>
                    <a:ext uri="{FF2B5EF4-FFF2-40B4-BE49-F238E27FC236}">
                      <a16:creationId xmlns:a16="http://schemas.microsoft.com/office/drawing/2014/main" id="{F209C643-DC16-A4E2-7849-9122AACBBC84}"/>
                    </a:ext>
                  </a:extLst>
                </p:cNvPr>
                <p:cNvSpPr/>
                <p:nvPr/>
              </p:nvSpPr>
              <p:spPr>
                <a:xfrm>
                  <a:off x="3012190" y="595600"/>
                  <a:ext cx="629983" cy="629983"/>
                </a:xfrm>
                <a:custGeom>
                  <a:avLst/>
                  <a:gdLst>
                    <a:gd name="connsiteX0" fmla="*/ 314896 w 629983"/>
                    <a:gd name="connsiteY0" fmla="*/ 629984 h 629983"/>
                    <a:gd name="connsiteX1" fmla="*/ 380 w 629983"/>
                    <a:gd name="connsiteY1" fmla="*/ 330327 h 629983"/>
                    <a:gd name="connsiteX2" fmla="*/ 299656 w 629983"/>
                    <a:gd name="connsiteY2" fmla="*/ 381 h 629983"/>
                    <a:gd name="connsiteX3" fmla="*/ 315086 w 629983"/>
                    <a:gd name="connsiteY3" fmla="*/ 0 h 629983"/>
                    <a:gd name="connsiteX4" fmla="*/ 629602 w 629983"/>
                    <a:gd name="connsiteY4" fmla="*/ 299657 h 629983"/>
                    <a:gd name="connsiteX5" fmla="*/ 547973 w 629983"/>
                    <a:gd name="connsiteY5" fmla="*/ 526352 h 629983"/>
                    <a:gd name="connsiteX6" fmla="*/ 330326 w 629983"/>
                    <a:gd name="connsiteY6" fmla="*/ 629602 h 629983"/>
                    <a:gd name="connsiteX7" fmla="*/ 314896 w 629983"/>
                    <a:gd name="connsiteY7" fmla="*/ 629984 h 629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9983" h="629983">
                      <a:moveTo>
                        <a:pt x="314896" y="629984"/>
                      </a:moveTo>
                      <a:cubicBezTo>
                        <a:pt x="146684" y="629984"/>
                        <a:pt x="8572" y="498348"/>
                        <a:pt x="380" y="330327"/>
                      </a:cubicBezTo>
                      <a:cubicBezTo>
                        <a:pt x="-8097" y="156877"/>
                        <a:pt x="126205" y="8858"/>
                        <a:pt x="299656" y="381"/>
                      </a:cubicBezTo>
                      <a:cubicBezTo>
                        <a:pt x="304799" y="95"/>
                        <a:pt x="309943" y="0"/>
                        <a:pt x="315086" y="0"/>
                      </a:cubicBezTo>
                      <a:cubicBezTo>
                        <a:pt x="483298" y="0"/>
                        <a:pt x="621410" y="131636"/>
                        <a:pt x="629602" y="299657"/>
                      </a:cubicBezTo>
                      <a:cubicBezTo>
                        <a:pt x="633698" y="383286"/>
                        <a:pt x="604741" y="463868"/>
                        <a:pt x="547973" y="526352"/>
                      </a:cubicBezTo>
                      <a:cubicBezTo>
                        <a:pt x="491299" y="588836"/>
                        <a:pt x="413956" y="625507"/>
                        <a:pt x="330326" y="629602"/>
                      </a:cubicBezTo>
                      <a:cubicBezTo>
                        <a:pt x="325183" y="629888"/>
                        <a:pt x="320039" y="629984"/>
                        <a:pt x="314896" y="6299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Полилиния: фигура 178">
                  <a:extLst>
                    <a:ext uri="{FF2B5EF4-FFF2-40B4-BE49-F238E27FC236}">
                      <a16:creationId xmlns:a16="http://schemas.microsoft.com/office/drawing/2014/main" id="{B4D224E7-A1B5-165D-B65E-47D0E1C88D39}"/>
                    </a:ext>
                  </a:extLst>
                </p:cNvPr>
                <p:cNvSpPr/>
                <p:nvPr/>
              </p:nvSpPr>
              <p:spPr>
                <a:xfrm>
                  <a:off x="2997982" y="581408"/>
                  <a:ext cx="658493" cy="658463"/>
                </a:xfrm>
                <a:custGeom>
                  <a:avLst/>
                  <a:gdLst>
                    <a:gd name="connsiteX0" fmla="*/ 329294 w 658493"/>
                    <a:gd name="connsiteY0" fmla="*/ 28575 h 658463"/>
                    <a:gd name="connsiteX1" fmla="*/ 535987 w 658493"/>
                    <a:gd name="connsiteY1" fmla="*/ 111538 h 658463"/>
                    <a:gd name="connsiteX2" fmla="*/ 629522 w 658493"/>
                    <a:gd name="connsiteY2" fmla="*/ 314611 h 658463"/>
                    <a:gd name="connsiteX3" fmla="*/ 343868 w 658493"/>
                    <a:gd name="connsiteY3" fmla="*/ 629603 h 658463"/>
                    <a:gd name="connsiteX4" fmla="*/ 329199 w 658493"/>
                    <a:gd name="connsiteY4" fmla="*/ 629984 h 658463"/>
                    <a:gd name="connsiteX5" fmla="*/ 122507 w 658493"/>
                    <a:gd name="connsiteY5" fmla="*/ 547021 h 658463"/>
                    <a:gd name="connsiteX6" fmla="*/ 28971 w 658493"/>
                    <a:gd name="connsiteY6" fmla="*/ 343948 h 658463"/>
                    <a:gd name="connsiteX7" fmla="*/ 314626 w 658493"/>
                    <a:gd name="connsiteY7" fmla="*/ 28956 h 658463"/>
                    <a:gd name="connsiteX8" fmla="*/ 329294 w 658493"/>
                    <a:gd name="connsiteY8" fmla="*/ 28575 h 658463"/>
                    <a:gd name="connsiteX9" fmla="*/ 329294 w 658493"/>
                    <a:gd name="connsiteY9" fmla="*/ 28575 h 658463"/>
                    <a:gd name="connsiteX10" fmla="*/ 329294 w 658493"/>
                    <a:gd name="connsiteY10" fmla="*/ 0 h 658463"/>
                    <a:gd name="connsiteX11" fmla="*/ 313197 w 658493"/>
                    <a:gd name="connsiteY11" fmla="*/ 381 h 658463"/>
                    <a:gd name="connsiteX12" fmla="*/ 313197 w 658493"/>
                    <a:gd name="connsiteY12" fmla="*/ 381 h 658463"/>
                    <a:gd name="connsiteX13" fmla="*/ 396 w 658493"/>
                    <a:gd name="connsiteY13" fmla="*/ 345281 h 658463"/>
                    <a:gd name="connsiteX14" fmla="*/ 396 w 658493"/>
                    <a:gd name="connsiteY14" fmla="*/ 345281 h 658463"/>
                    <a:gd name="connsiteX15" fmla="*/ 329199 w 658493"/>
                    <a:gd name="connsiteY15" fmla="*/ 658463 h 658463"/>
                    <a:gd name="connsiteX16" fmla="*/ 345297 w 658493"/>
                    <a:gd name="connsiteY16" fmla="*/ 658082 h 658463"/>
                    <a:gd name="connsiteX17" fmla="*/ 345297 w 658493"/>
                    <a:gd name="connsiteY17" fmla="*/ 658082 h 658463"/>
                    <a:gd name="connsiteX18" fmla="*/ 658097 w 658493"/>
                    <a:gd name="connsiteY18" fmla="*/ 313182 h 658463"/>
                    <a:gd name="connsiteX19" fmla="*/ 658097 w 658493"/>
                    <a:gd name="connsiteY19" fmla="*/ 313182 h 658463"/>
                    <a:gd name="connsiteX20" fmla="*/ 329294 w 658493"/>
                    <a:gd name="connsiteY20" fmla="*/ 0 h 658463"/>
                    <a:gd name="connsiteX21" fmla="*/ 329294 w 658493"/>
                    <a:gd name="connsiteY21" fmla="*/ 0 h 65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58493" h="658463">
                      <a:moveTo>
                        <a:pt x="329294" y="28575"/>
                      </a:moveTo>
                      <a:cubicBezTo>
                        <a:pt x="406256" y="28575"/>
                        <a:pt x="479694" y="58007"/>
                        <a:pt x="535987" y="111538"/>
                      </a:cubicBezTo>
                      <a:cubicBezTo>
                        <a:pt x="592566" y="165164"/>
                        <a:pt x="625712" y="237363"/>
                        <a:pt x="629522" y="314611"/>
                      </a:cubicBezTo>
                      <a:cubicBezTo>
                        <a:pt x="637619" y="480250"/>
                        <a:pt x="509412" y="621506"/>
                        <a:pt x="343868" y="629603"/>
                      </a:cubicBezTo>
                      <a:cubicBezTo>
                        <a:pt x="339010" y="629793"/>
                        <a:pt x="334057" y="629984"/>
                        <a:pt x="329199" y="629984"/>
                      </a:cubicBezTo>
                      <a:cubicBezTo>
                        <a:pt x="252237" y="629984"/>
                        <a:pt x="178799" y="600551"/>
                        <a:pt x="122507" y="547021"/>
                      </a:cubicBezTo>
                      <a:cubicBezTo>
                        <a:pt x="65928" y="493395"/>
                        <a:pt x="32781" y="421196"/>
                        <a:pt x="28971" y="343948"/>
                      </a:cubicBezTo>
                      <a:cubicBezTo>
                        <a:pt x="20875" y="178308"/>
                        <a:pt x="149081" y="37052"/>
                        <a:pt x="314626" y="28956"/>
                      </a:cubicBezTo>
                      <a:cubicBezTo>
                        <a:pt x="319484" y="28766"/>
                        <a:pt x="324437" y="28575"/>
                        <a:pt x="329294" y="28575"/>
                      </a:cubicBezTo>
                      <a:lnTo>
                        <a:pt x="329294" y="28575"/>
                      </a:lnTo>
                      <a:moveTo>
                        <a:pt x="329294" y="0"/>
                      </a:moveTo>
                      <a:cubicBezTo>
                        <a:pt x="323960" y="0"/>
                        <a:pt x="318626" y="95"/>
                        <a:pt x="313197" y="381"/>
                      </a:cubicBezTo>
                      <a:lnTo>
                        <a:pt x="313197" y="381"/>
                      </a:lnTo>
                      <a:cubicBezTo>
                        <a:pt x="132317" y="9239"/>
                        <a:pt x="-8462" y="164402"/>
                        <a:pt x="396" y="345281"/>
                      </a:cubicBezTo>
                      <a:lnTo>
                        <a:pt x="396" y="345281"/>
                      </a:lnTo>
                      <a:cubicBezTo>
                        <a:pt x="8969" y="520732"/>
                        <a:pt x="155273" y="658463"/>
                        <a:pt x="329199" y="658463"/>
                      </a:cubicBezTo>
                      <a:cubicBezTo>
                        <a:pt x="334533" y="658463"/>
                        <a:pt x="339867" y="658368"/>
                        <a:pt x="345297" y="658082"/>
                      </a:cubicBezTo>
                      <a:lnTo>
                        <a:pt x="345297" y="658082"/>
                      </a:lnTo>
                      <a:cubicBezTo>
                        <a:pt x="526176" y="649224"/>
                        <a:pt x="666956" y="494062"/>
                        <a:pt x="658097" y="313182"/>
                      </a:cubicBezTo>
                      <a:lnTo>
                        <a:pt x="658097" y="313182"/>
                      </a:lnTo>
                      <a:cubicBezTo>
                        <a:pt x="649525" y="137732"/>
                        <a:pt x="503126" y="0"/>
                        <a:pt x="329294" y="0"/>
                      </a:cubicBezTo>
                      <a:lnTo>
                        <a:pt x="329294" y="0"/>
                      </a:lnTo>
                      <a:close/>
                    </a:path>
                  </a:pathLst>
                </a:custGeom>
                <a:solidFill>
                  <a:srgbClr val="62124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9" name="Рисунок 78">
                <a:extLst>
                  <a:ext uri="{FF2B5EF4-FFF2-40B4-BE49-F238E27FC236}">
                    <a16:creationId xmlns:a16="http://schemas.microsoft.com/office/drawing/2014/main" id="{A88BD062-0BFF-A728-D4D7-4841A2F79BF8}"/>
                  </a:ext>
                </a:extLst>
              </p:cNvPr>
              <p:cNvGrpSpPr/>
              <p:nvPr/>
            </p:nvGrpSpPr>
            <p:grpSpPr>
              <a:xfrm>
                <a:off x="3078199" y="751629"/>
                <a:ext cx="497964" cy="356415"/>
                <a:chOff x="3078199" y="751629"/>
                <a:chExt cx="497964" cy="356415"/>
              </a:xfrm>
              <a:noFill/>
            </p:grpSpPr>
            <p:grpSp>
              <p:nvGrpSpPr>
                <p:cNvPr id="170" name="Рисунок 78">
                  <a:extLst>
                    <a:ext uri="{FF2B5EF4-FFF2-40B4-BE49-F238E27FC236}">
                      <a16:creationId xmlns:a16="http://schemas.microsoft.com/office/drawing/2014/main" id="{89C15457-AFAE-2DBA-284C-690711B11A10}"/>
                    </a:ext>
                  </a:extLst>
                </p:cNvPr>
                <p:cNvGrpSpPr/>
                <p:nvPr/>
              </p:nvGrpSpPr>
              <p:grpSpPr>
                <a:xfrm>
                  <a:off x="3078199" y="751629"/>
                  <a:ext cx="218882" cy="356415"/>
                  <a:chOff x="3078199" y="751629"/>
                  <a:chExt cx="218882" cy="356415"/>
                </a:xfrm>
                <a:noFill/>
              </p:grpSpPr>
              <p:sp>
                <p:nvSpPr>
                  <p:cNvPr id="175" name="Полилиния: фигура 174">
                    <a:extLst>
                      <a:ext uri="{FF2B5EF4-FFF2-40B4-BE49-F238E27FC236}">
                        <a16:creationId xmlns:a16="http://schemas.microsoft.com/office/drawing/2014/main" id="{DE621692-D92C-6AB2-47D2-FE68218BEC7A}"/>
                      </a:ext>
                    </a:extLst>
                  </p:cNvPr>
                  <p:cNvSpPr/>
                  <p:nvPr/>
                </p:nvSpPr>
                <p:spPr>
                  <a:xfrm>
                    <a:off x="3078199" y="751629"/>
                    <a:ext cx="168234" cy="301252"/>
                  </a:xfrm>
                  <a:custGeom>
                    <a:avLst/>
                    <a:gdLst>
                      <a:gd name="connsiteX0" fmla="*/ 113536 w 168234"/>
                      <a:gd name="connsiteY0" fmla="*/ 85 h 301252"/>
                      <a:gd name="connsiteX1" fmla="*/ 24668 w 168234"/>
                      <a:gd name="connsiteY1" fmla="*/ 66475 h 301252"/>
                      <a:gd name="connsiteX2" fmla="*/ 12381 w 168234"/>
                      <a:gd name="connsiteY2" fmla="*/ 246497 h 301252"/>
                      <a:gd name="connsiteX3" fmla="*/ 151636 w 168234"/>
                      <a:gd name="connsiteY3" fmla="*/ 266595 h 301252"/>
                      <a:gd name="connsiteX4" fmla="*/ 135063 w 168234"/>
                      <a:gd name="connsiteY4" fmla="*/ 198967 h 301252"/>
                      <a:gd name="connsiteX5" fmla="*/ 149922 w 168234"/>
                      <a:gd name="connsiteY5" fmla="*/ 151342 h 301252"/>
                      <a:gd name="connsiteX6" fmla="*/ 136777 w 168234"/>
                      <a:gd name="connsiteY6" fmla="*/ 118195 h 301252"/>
                      <a:gd name="connsiteX7" fmla="*/ 167829 w 168234"/>
                      <a:gd name="connsiteY7" fmla="*/ 50949 h 301252"/>
                      <a:gd name="connsiteX8" fmla="*/ 113441 w 168234"/>
                      <a:gd name="connsiteY8" fmla="*/ 85 h 30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234" h="301252">
                        <a:moveTo>
                          <a:pt x="113536" y="85"/>
                        </a:moveTo>
                        <a:cubicBezTo>
                          <a:pt x="113536" y="85"/>
                          <a:pt x="61625" y="-5153"/>
                          <a:pt x="24668" y="66475"/>
                        </a:cubicBezTo>
                        <a:cubicBezTo>
                          <a:pt x="-1621" y="117529"/>
                          <a:pt x="-8765" y="192014"/>
                          <a:pt x="12381" y="246497"/>
                        </a:cubicBezTo>
                        <a:cubicBezTo>
                          <a:pt x="39908" y="317268"/>
                          <a:pt x="134682" y="314410"/>
                          <a:pt x="151636" y="266595"/>
                        </a:cubicBezTo>
                        <a:cubicBezTo>
                          <a:pt x="167162" y="222780"/>
                          <a:pt x="135063" y="198967"/>
                          <a:pt x="135063" y="198967"/>
                        </a:cubicBezTo>
                        <a:cubicBezTo>
                          <a:pt x="135063" y="198967"/>
                          <a:pt x="151827" y="185632"/>
                          <a:pt x="149922" y="151342"/>
                        </a:cubicBezTo>
                        <a:cubicBezTo>
                          <a:pt x="148779" y="130483"/>
                          <a:pt x="136777" y="118195"/>
                          <a:pt x="136777" y="118195"/>
                        </a:cubicBezTo>
                        <a:cubicBezTo>
                          <a:pt x="136777" y="118195"/>
                          <a:pt x="172401" y="88954"/>
                          <a:pt x="167829" y="50949"/>
                        </a:cubicBezTo>
                        <a:cubicBezTo>
                          <a:pt x="164590" y="23993"/>
                          <a:pt x="149350" y="1228"/>
                          <a:pt x="113441" y="85"/>
                        </a:cubicBez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6" name="Полилиния: фигура 175">
                    <a:extLst>
                      <a:ext uri="{FF2B5EF4-FFF2-40B4-BE49-F238E27FC236}">
                        <a16:creationId xmlns:a16="http://schemas.microsoft.com/office/drawing/2014/main" id="{063D40EB-C572-1064-3DD1-9DAFD264DA46}"/>
                      </a:ext>
                    </a:extLst>
                  </p:cNvPr>
                  <p:cNvSpPr/>
                  <p:nvPr/>
                </p:nvSpPr>
                <p:spPr>
                  <a:xfrm>
                    <a:off x="3227740" y="798863"/>
                    <a:ext cx="69341" cy="96683"/>
                  </a:xfrm>
                  <a:custGeom>
                    <a:avLst/>
                    <a:gdLst>
                      <a:gd name="connsiteX0" fmla="*/ 0 w 69341"/>
                      <a:gd name="connsiteY0" fmla="*/ 96393 h 96683"/>
                      <a:gd name="connsiteX1" fmla="*/ 53054 w 69341"/>
                      <a:gd name="connsiteY1" fmla="*/ 65723 h 96683"/>
                      <a:gd name="connsiteX2" fmla="*/ 69342 w 69341"/>
                      <a:gd name="connsiteY2" fmla="*/ 0 h 9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341" h="96683">
                        <a:moveTo>
                          <a:pt x="0" y="96393"/>
                        </a:moveTo>
                        <a:cubicBezTo>
                          <a:pt x="0" y="96393"/>
                          <a:pt x="34957" y="101822"/>
                          <a:pt x="53054" y="65723"/>
                        </a:cubicBezTo>
                        <a:cubicBezTo>
                          <a:pt x="59912" y="51911"/>
                          <a:pt x="59055" y="28099"/>
                          <a:pt x="69342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7" name="Полилиния: фигура 176">
                    <a:extLst>
                      <a:ext uri="{FF2B5EF4-FFF2-40B4-BE49-F238E27FC236}">
                        <a16:creationId xmlns:a16="http://schemas.microsoft.com/office/drawing/2014/main" id="{EB339649-56C5-5983-E500-D409E2E21BFA}"/>
                      </a:ext>
                    </a:extLst>
                  </p:cNvPr>
                  <p:cNvSpPr/>
                  <p:nvPr/>
                </p:nvSpPr>
                <p:spPr>
                  <a:xfrm>
                    <a:off x="3227740" y="920783"/>
                    <a:ext cx="65341" cy="187261"/>
                  </a:xfrm>
                  <a:custGeom>
                    <a:avLst/>
                    <a:gdLst>
                      <a:gd name="connsiteX0" fmla="*/ 0 w 65341"/>
                      <a:gd name="connsiteY0" fmla="*/ 0 h 187261"/>
                      <a:gd name="connsiteX1" fmla="*/ 60579 w 65341"/>
                      <a:gd name="connsiteY1" fmla="*/ 92488 h 187261"/>
                      <a:gd name="connsiteX2" fmla="*/ 65342 w 65341"/>
                      <a:gd name="connsiteY2" fmla="*/ 187262 h 187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41" h="187261">
                        <a:moveTo>
                          <a:pt x="0" y="0"/>
                        </a:moveTo>
                        <a:cubicBezTo>
                          <a:pt x="0" y="0"/>
                          <a:pt x="60579" y="9430"/>
                          <a:pt x="60579" y="92488"/>
                        </a:cubicBezTo>
                        <a:cubicBezTo>
                          <a:pt x="60579" y="133826"/>
                          <a:pt x="65342" y="187262"/>
                          <a:pt x="65342" y="187262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71" name="Рисунок 78">
                  <a:extLst>
                    <a:ext uri="{FF2B5EF4-FFF2-40B4-BE49-F238E27FC236}">
                      <a16:creationId xmlns:a16="http://schemas.microsoft.com/office/drawing/2014/main" id="{4DDCCADF-165E-9F4B-754B-B63B6CC89243}"/>
                    </a:ext>
                  </a:extLst>
                </p:cNvPr>
                <p:cNvGrpSpPr/>
                <p:nvPr/>
              </p:nvGrpSpPr>
              <p:grpSpPr>
                <a:xfrm>
                  <a:off x="3357280" y="751629"/>
                  <a:ext cx="218883" cy="356415"/>
                  <a:chOff x="3357280" y="751629"/>
                  <a:chExt cx="218883" cy="356415"/>
                </a:xfrm>
                <a:noFill/>
              </p:grpSpPr>
              <p:sp>
                <p:nvSpPr>
                  <p:cNvPr id="172" name="Полилиния: фигура 171">
                    <a:extLst>
                      <a:ext uri="{FF2B5EF4-FFF2-40B4-BE49-F238E27FC236}">
                        <a16:creationId xmlns:a16="http://schemas.microsoft.com/office/drawing/2014/main" id="{4B7E75DF-39E3-B2D5-F89C-DBDF164DFB8E}"/>
                      </a:ext>
                    </a:extLst>
                  </p:cNvPr>
                  <p:cNvSpPr/>
                  <p:nvPr/>
                </p:nvSpPr>
                <p:spPr>
                  <a:xfrm>
                    <a:off x="3407929" y="751629"/>
                    <a:ext cx="168234" cy="301252"/>
                  </a:xfrm>
                  <a:custGeom>
                    <a:avLst/>
                    <a:gdLst>
                      <a:gd name="connsiteX0" fmla="*/ 54698 w 168234"/>
                      <a:gd name="connsiteY0" fmla="*/ 85 h 301252"/>
                      <a:gd name="connsiteX1" fmla="*/ 143566 w 168234"/>
                      <a:gd name="connsiteY1" fmla="*/ 66475 h 301252"/>
                      <a:gd name="connsiteX2" fmla="*/ 155853 w 168234"/>
                      <a:gd name="connsiteY2" fmla="*/ 246497 h 301252"/>
                      <a:gd name="connsiteX3" fmla="*/ 16598 w 168234"/>
                      <a:gd name="connsiteY3" fmla="*/ 266595 h 301252"/>
                      <a:gd name="connsiteX4" fmla="*/ 33171 w 168234"/>
                      <a:gd name="connsiteY4" fmla="*/ 198967 h 301252"/>
                      <a:gd name="connsiteX5" fmla="*/ 18312 w 168234"/>
                      <a:gd name="connsiteY5" fmla="*/ 151342 h 301252"/>
                      <a:gd name="connsiteX6" fmla="*/ 31457 w 168234"/>
                      <a:gd name="connsiteY6" fmla="*/ 118195 h 301252"/>
                      <a:gd name="connsiteX7" fmla="*/ 405 w 168234"/>
                      <a:gd name="connsiteY7" fmla="*/ 50949 h 301252"/>
                      <a:gd name="connsiteX8" fmla="*/ 54793 w 168234"/>
                      <a:gd name="connsiteY8" fmla="*/ 85 h 30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234" h="301252">
                        <a:moveTo>
                          <a:pt x="54698" y="85"/>
                        </a:moveTo>
                        <a:cubicBezTo>
                          <a:pt x="54698" y="85"/>
                          <a:pt x="106609" y="-5153"/>
                          <a:pt x="143566" y="66475"/>
                        </a:cubicBezTo>
                        <a:cubicBezTo>
                          <a:pt x="169855" y="117529"/>
                          <a:pt x="176999" y="192014"/>
                          <a:pt x="155853" y="246497"/>
                        </a:cubicBezTo>
                        <a:cubicBezTo>
                          <a:pt x="128326" y="317268"/>
                          <a:pt x="33552" y="314410"/>
                          <a:pt x="16598" y="266595"/>
                        </a:cubicBezTo>
                        <a:cubicBezTo>
                          <a:pt x="1072" y="222780"/>
                          <a:pt x="33171" y="198967"/>
                          <a:pt x="33171" y="198967"/>
                        </a:cubicBezTo>
                        <a:cubicBezTo>
                          <a:pt x="33171" y="198967"/>
                          <a:pt x="16407" y="185632"/>
                          <a:pt x="18312" y="151342"/>
                        </a:cubicBezTo>
                        <a:cubicBezTo>
                          <a:pt x="19455" y="130483"/>
                          <a:pt x="31457" y="118195"/>
                          <a:pt x="31457" y="118195"/>
                        </a:cubicBezTo>
                        <a:cubicBezTo>
                          <a:pt x="31457" y="118195"/>
                          <a:pt x="-4167" y="88954"/>
                          <a:pt x="405" y="50949"/>
                        </a:cubicBezTo>
                        <a:cubicBezTo>
                          <a:pt x="3644" y="23993"/>
                          <a:pt x="18884" y="1228"/>
                          <a:pt x="54793" y="85"/>
                        </a:cubicBez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3" name="Полилиния: фигура 172">
                    <a:extLst>
                      <a:ext uri="{FF2B5EF4-FFF2-40B4-BE49-F238E27FC236}">
                        <a16:creationId xmlns:a16="http://schemas.microsoft.com/office/drawing/2014/main" id="{B9431B3E-8E5D-20F0-BB5C-48281011F5F1}"/>
                      </a:ext>
                    </a:extLst>
                  </p:cNvPr>
                  <p:cNvSpPr/>
                  <p:nvPr/>
                </p:nvSpPr>
                <p:spPr>
                  <a:xfrm>
                    <a:off x="3357280" y="798863"/>
                    <a:ext cx="69341" cy="96683"/>
                  </a:xfrm>
                  <a:custGeom>
                    <a:avLst/>
                    <a:gdLst>
                      <a:gd name="connsiteX0" fmla="*/ 69342 w 69341"/>
                      <a:gd name="connsiteY0" fmla="*/ 96393 h 96683"/>
                      <a:gd name="connsiteX1" fmla="*/ 16288 w 69341"/>
                      <a:gd name="connsiteY1" fmla="*/ 65723 h 96683"/>
                      <a:gd name="connsiteX2" fmla="*/ 0 w 69341"/>
                      <a:gd name="connsiteY2" fmla="*/ 0 h 9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341" h="96683">
                        <a:moveTo>
                          <a:pt x="69342" y="96393"/>
                        </a:moveTo>
                        <a:cubicBezTo>
                          <a:pt x="69342" y="96393"/>
                          <a:pt x="34385" y="101822"/>
                          <a:pt x="16288" y="65723"/>
                        </a:cubicBezTo>
                        <a:cubicBezTo>
                          <a:pt x="9430" y="51911"/>
                          <a:pt x="10287" y="28099"/>
                          <a:pt x="0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" name="Полилиния: фигура 173">
                    <a:extLst>
                      <a:ext uri="{FF2B5EF4-FFF2-40B4-BE49-F238E27FC236}">
                        <a16:creationId xmlns:a16="http://schemas.microsoft.com/office/drawing/2014/main" id="{8D2FECBF-AEF7-6F4C-CF1D-56F8103B06F7}"/>
                      </a:ext>
                    </a:extLst>
                  </p:cNvPr>
                  <p:cNvSpPr/>
                  <p:nvPr/>
                </p:nvSpPr>
                <p:spPr>
                  <a:xfrm>
                    <a:off x="3361281" y="920783"/>
                    <a:ext cx="65341" cy="187261"/>
                  </a:xfrm>
                  <a:custGeom>
                    <a:avLst/>
                    <a:gdLst>
                      <a:gd name="connsiteX0" fmla="*/ 65342 w 65341"/>
                      <a:gd name="connsiteY0" fmla="*/ 0 h 187261"/>
                      <a:gd name="connsiteX1" fmla="*/ 4763 w 65341"/>
                      <a:gd name="connsiteY1" fmla="*/ 92488 h 187261"/>
                      <a:gd name="connsiteX2" fmla="*/ 0 w 65341"/>
                      <a:gd name="connsiteY2" fmla="*/ 187262 h 187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41" h="187261">
                        <a:moveTo>
                          <a:pt x="65342" y="0"/>
                        </a:moveTo>
                        <a:cubicBezTo>
                          <a:pt x="65342" y="0"/>
                          <a:pt x="4763" y="9430"/>
                          <a:pt x="4763" y="92488"/>
                        </a:cubicBezTo>
                        <a:cubicBezTo>
                          <a:pt x="4763" y="133826"/>
                          <a:pt x="0" y="187262"/>
                          <a:pt x="0" y="187262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66" name="Полилиния: фигура 165">
              <a:extLst>
                <a:ext uri="{FF2B5EF4-FFF2-40B4-BE49-F238E27FC236}">
                  <a16:creationId xmlns:a16="http://schemas.microsoft.com/office/drawing/2014/main" id="{9CF5B87E-FDB3-0870-113C-F5947A92693D}"/>
                </a:ext>
              </a:extLst>
            </p:cNvPr>
            <p:cNvSpPr/>
            <p:nvPr/>
          </p:nvSpPr>
          <p:spPr>
            <a:xfrm>
              <a:off x="3331931" y="3659535"/>
              <a:ext cx="90582" cy="87333"/>
            </a:xfrm>
            <a:custGeom>
              <a:avLst/>
              <a:gdLst>
                <a:gd name="connsiteX0" fmla="*/ 1092 w 90582"/>
                <a:gd name="connsiteY0" fmla="*/ 0 h 87333"/>
                <a:gd name="connsiteX1" fmla="*/ 87059 w 90582"/>
                <a:gd name="connsiteY1" fmla="*/ 0 h 87333"/>
                <a:gd name="connsiteX2" fmla="*/ 87122 w 90582"/>
                <a:gd name="connsiteY2" fmla="*/ 219 h 87333"/>
                <a:gd name="connsiteX3" fmla="*/ 78487 w 90582"/>
                <a:gd name="connsiteY3" fmla="*/ 27895 h 87333"/>
                <a:gd name="connsiteX4" fmla="*/ 88118 w 90582"/>
                <a:gd name="connsiteY4" fmla="*/ 67194 h 87333"/>
                <a:gd name="connsiteX5" fmla="*/ 7195 w 90582"/>
                <a:gd name="connsiteY5" fmla="*/ 55515 h 87333"/>
                <a:gd name="connsiteX6" fmla="*/ 428 w 90582"/>
                <a:gd name="connsiteY6" fmla="*/ 2461 h 8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582" h="87333">
                  <a:moveTo>
                    <a:pt x="1092" y="0"/>
                  </a:moveTo>
                  <a:lnTo>
                    <a:pt x="87059" y="0"/>
                  </a:lnTo>
                  <a:lnTo>
                    <a:pt x="87122" y="219"/>
                  </a:lnTo>
                  <a:cubicBezTo>
                    <a:pt x="88229" y="20146"/>
                    <a:pt x="78487" y="27895"/>
                    <a:pt x="78487" y="27895"/>
                  </a:cubicBezTo>
                  <a:cubicBezTo>
                    <a:pt x="78487" y="27895"/>
                    <a:pt x="97140" y="41733"/>
                    <a:pt x="88118" y="67194"/>
                  </a:cubicBezTo>
                  <a:cubicBezTo>
                    <a:pt x="78265" y="94980"/>
                    <a:pt x="23191" y="96641"/>
                    <a:pt x="7195" y="55515"/>
                  </a:cubicBezTo>
                  <a:cubicBezTo>
                    <a:pt x="1051" y="39685"/>
                    <a:pt x="-983" y="20948"/>
                    <a:pt x="428" y="2461"/>
                  </a:cubicBezTo>
                  <a:close/>
                </a:path>
              </a:pathLst>
            </a:custGeom>
            <a:solidFill>
              <a:srgbClr val="621244"/>
            </a:solidFill>
            <a:ln w="9525" cap="rnd">
              <a:solidFill>
                <a:srgbClr val="621244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Полилиния: фигура 166">
              <a:extLst>
                <a:ext uri="{FF2B5EF4-FFF2-40B4-BE49-F238E27FC236}">
                  <a16:creationId xmlns:a16="http://schemas.microsoft.com/office/drawing/2014/main" id="{9FA7CD55-C315-3737-6A6C-58DE3AA57414}"/>
                </a:ext>
              </a:extLst>
            </p:cNvPr>
            <p:cNvSpPr/>
            <p:nvPr/>
          </p:nvSpPr>
          <p:spPr>
            <a:xfrm>
              <a:off x="3530721" y="3659535"/>
              <a:ext cx="90582" cy="87333"/>
            </a:xfrm>
            <a:custGeom>
              <a:avLst/>
              <a:gdLst>
                <a:gd name="connsiteX0" fmla="*/ 3524 w 90582"/>
                <a:gd name="connsiteY0" fmla="*/ 0 h 87333"/>
                <a:gd name="connsiteX1" fmla="*/ 89491 w 90582"/>
                <a:gd name="connsiteY1" fmla="*/ 0 h 87333"/>
                <a:gd name="connsiteX2" fmla="*/ 90155 w 90582"/>
                <a:gd name="connsiteY2" fmla="*/ 2461 h 87333"/>
                <a:gd name="connsiteX3" fmla="*/ 83388 w 90582"/>
                <a:gd name="connsiteY3" fmla="*/ 55515 h 87333"/>
                <a:gd name="connsiteX4" fmla="*/ 2465 w 90582"/>
                <a:gd name="connsiteY4" fmla="*/ 67194 h 87333"/>
                <a:gd name="connsiteX5" fmla="*/ 12096 w 90582"/>
                <a:gd name="connsiteY5" fmla="*/ 27895 h 87333"/>
                <a:gd name="connsiteX6" fmla="*/ 3461 w 90582"/>
                <a:gd name="connsiteY6" fmla="*/ 219 h 8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582" h="87333">
                  <a:moveTo>
                    <a:pt x="3524" y="0"/>
                  </a:moveTo>
                  <a:lnTo>
                    <a:pt x="89491" y="0"/>
                  </a:lnTo>
                  <a:lnTo>
                    <a:pt x="90155" y="2461"/>
                  </a:lnTo>
                  <a:cubicBezTo>
                    <a:pt x="91566" y="20948"/>
                    <a:pt x="89532" y="39685"/>
                    <a:pt x="83388" y="55515"/>
                  </a:cubicBezTo>
                  <a:cubicBezTo>
                    <a:pt x="67392" y="96641"/>
                    <a:pt x="12318" y="94980"/>
                    <a:pt x="2465" y="67194"/>
                  </a:cubicBezTo>
                  <a:cubicBezTo>
                    <a:pt x="-6557" y="41733"/>
                    <a:pt x="12096" y="27895"/>
                    <a:pt x="12096" y="27895"/>
                  </a:cubicBezTo>
                  <a:cubicBezTo>
                    <a:pt x="12096" y="27895"/>
                    <a:pt x="2354" y="20146"/>
                    <a:pt x="3461" y="219"/>
                  </a:cubicBezTo>
                  <a:close/>
                </a:path>
              </a:pathLst>
            </a:custGeom>
            <a:solidFill>
              <a:srgbClr val="621244"/>
            </a:solidFill>
            <a:ln w="9525" cap="rnd">
              <a:solidFill>
                <a:srgbClr val="621244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1" name="Равнобедренный треугольник 230">
            <a:extLst>
              <a:ext uri="{FF2B5EF4-FFF2-40B4-BE49-F238E27FC236}">
                <a16:creationId xmlns:a16="http://schemas.microsoft.com/office/drawing/2014/main" id="{3E383B0C-E6B0-FDAF-7B29-FAA790A108B9}"/>
              </a:ext>
            </a:extLst>
          </p:cNvPr>
          <p:cNvSpPr/>
          <p:nvPr/>
        </p:nvSpPr>
        <p:spPr>
          <a:xfrm rot="7645119">
            <a:off x="1120441" y="2174032"/>
            <a:ext cx="195439" cy="146683"/>
          </a:xfrm>
          <a:prstGeom prst="triangle">
            <a:avLst/>
          </a:prstGeom>
          <a:solidFill>
            <a:srgbClr val="621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2" name="Рисунок 78">
            <a:extLst>
              <a:ext uri="{FF2B5EF4-FFF2-40B4-BE49-F238E27FC236}">
                <a16:creationId xmlns:a16="http://schemas.microsoft.com/office/drawing/2014/main" id="{DB8AA5CC-FE69-A840-8264-5561B80CC988}"/>
              </a:ext>
            </a:extLst>
          </p:cNvPr>
          <p:cNvGrpSpPr/>
          <p:nvPr/>
        </p:nvGrpSpPr>
        <p:grpSpPr>
          <a:xfrm>
            <a:off x="866832" y="1923579"/>
            <a:ext cx="382659" cy="382642"/>
            <a:chOff x="2997982" y="581408"/>
            <a:chExt cx="658493" cy="658463"/>
          </a:xfrm>
        </p:grpSpPr>
        <p:grpSp>
          <p:nvGrpSpPr>
            <p:cNvPr id="233" name="Рисунок 78">
              <a:extLst>
                <a:ext uri="{FF2B5EF4-FFF2-40B4-BE49-F238E27FC236}">
                  <a16:creationId xmlns:a16="http://schemas.microsoft.com/office/drawing/2014/main" id="{95508DB8-35CB-FFD2-7B6D-59531A467CF8}"/>
                </a:ext>
              </a:extLst>
            </p:cNvPr>
            <p:cNvGrpSpPr/>
            <p:nvPr/>
          </p:nvGrpSpPr>
          <p:grpSpPr>
            <a:xfrm>
              <a:off x="2997982" y="581408"/>
              <a:ext cx="658493" cy="658463"/>
              <a:chOff x="2997982" y="581408"/>
              <a:chExt cx="658493" cy="658463"/>
            </a:xfrm>
          </p:grpSpPr>
          <p:sp>
            <p:nvSpPr>
              <p:cNvPr id="243" name="Полилиния: фигура 242">
                <a:extLst>
                  <a:ext uri="{FF2B5EF4-FFF2-40B4-BE49-F238E27FC236}">
                    <a16:creationId xmlns:a16="http://schemas.microsoft.com/office/drawing/2014/main" id="{5C9BFB08-0066-8F43-8A1D-C674213BD8E6}"/>
                  </a:ext>
                </a:extLst>
              </p:cNvPr>
              <p:cNvSpPr/>
              <p:nvPr/>
            </p:nvSpPr>
            <p:spPr>
              <a:xfrm>
                <a:off x="3012190" y="595600"/>
                <a:ext cx="629983" cy="629983"/>
              </a:xfrm>
              <a:custGeom>
                <a:avLst/>
                <a:gdLst>
                  <a:gd name="connsiteX0" fmla="*/ 314896 w 629983"/>
                  <a:gd name="connsiteY0" fmla="*/ 629984 h 629983"/>
                  <a:gd name="connsiteX1" fmla="*/ 380 w 629983"/>
                  <a:gd name="connsiteY1" fmla="*/ 330327 h 629983"/>
                  <a:gd name="connsiteX2" fmla="*/ 299656 w 629983"/>
                  <a:gd name="connsiteY2" fmla="*/ 381 h 629983"/>
                  <a:gd name="connsiteX3" fmla="*/ 315086 w 629983"/>
                  <a:gd name="connsiteY3" fmla="*/ 0 h 629983"/>
                  <a:gd name="connsiteX4" fmla="*/ 629602 w 629983"/>
                  <a:gd name="connsiteY4" fmla="*/ 299657 h 629983"/>
                  <a:gd name="connsiteX5" fmla="*/ 547973 w 629983"/>
                  <a:gd name="connsiteY5" fmla="*/ 526352 h 629983"/>
                  <a:gd name="connsiteX6" fmla="*/ 330326 w 629983"/>
                  <a:gd name="connsiteY6" fmla="*/ 629602 h 629983"/>
                  <a:gd name="connsiteX7" fmla="*/ 314896 w 629983"/>
                  <a:gd name="connsiteY7" fmla="*/ 629984 h 62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9983" h="629983">
                    <a:moveTo>
                      <a:pt x="314896" y="629984"/>
                    </a:moveTo>
                    <a:cubicBezTo>
                      <a:pt x="146684" y="629984"/>
                      <a:pt x="8572" y="498348"/>
                      <a:pt x="380" y="330327"/>
                    </a:cubicBezTo>
                    <a:cubicBezTo>
                      <a:pt x="-8097" y="156877"/>
                      <a:pt x="126205" y="8858"/>
                      <a:pt x="299656" y="381"/>
                    </a:cubicBezTo>
                    <a:cubicBezTo>
                      <a:pt x="304799" y="95"/>
                      <a:pt x="309943" y="0"/>
                      <a:pt x="315086" y="0"/>
                    </a:cubicBezTo>
                    <a:cubicBezTo>
                      <a:pt x="483298" y="0"/>
                      <a:pt x="621410" y="131636"/>
                      <a:pt x="629602" y="299657"/>
                    </a:cubicBezTo>
                    <a:cubicBezTo>
                      <a:pt x="633698" y="383286"/>
                      <a:pt x="604741" y="463868"/>
                      <a:pt x="547973" y="526352"/>
                    </a:cubicBezTo>
                    <a:cubicBezTo>
                      <a:pt x="491299" y="588836"/>
                      <a:pt x="413956" y="625507"/>
                      <a:pt x="330326" y="629602"/>
                    </a:cubicBezTo>
                    <a:cubicBezTo>
                      <a:pt x="325183" y="629888"/>
                      <a:pt x="320039" y="629984"/>
                      <a:pt x="314896" y="6299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" name="Полилиния: фигура 243">
                <a:extLst>
                  <a:ext uri="{FF2B5EF4-FFF2-40B4-BE49-F238E27FC236}">
                    <a16:creationId xmlns:a16="http://schemas.microsoft.com/office/drawing/2014/main" id="{C838AD46-53F1-9F34-114D-15CDCFE4A8FD}"/>
                  </a:ext>
                </a:extLst>
              </p:cNvPr>
              <p:cNvSpPr/>
              <p:nvPr/>
            </p:nvSpPr>
            <p:spPr>
              <a:xfrm>
                <a:off x="2997982" y="581408"/>
                <a:ext cx="658493" cy="658463"/>
              </a:xfrm>
              <a:custGeom>
                <a:avLst/>
                <a:gdLst>
                  <a:gd name="connsiteX0" fmla="*/ 329294 w 658493"/>
                  <a:gd name="connsiteY0" fmla="*/ 28575 h 658463"/>
                  <a:gd name="connsiteX1" fmla="*/ 535987 w 658493"/>
                  <a:gd name="connsiteY1" fmla="*/ 111538 h 658463"/>
                  <a:gd name="connsiteX2" fmla="*/ 629522 w 658493"/>
                  <a:gd name="connsiteY2" fmla="*/ 314611 h 658463"/>
                  <a:gd name="connsiteX3" fmla="*/ 343868 w 658493"/>
                  <a:gd name="connsiteY3" fmla="*/ 629603 h 658463"/>
                  <a:gd name="connsiteX4" fmla="*/ 329199 w 658493"/>
                  <a:gd name="connsiteY4" fmla="*/ 629984 h 658463"/>
                  <a:gd name="connsiteX5" fmla="*/ 122507 w 658493"/>
                  <a:gd name="connsiteY5" fmla="*/ 547021 h 658463"/>
                  <a:gd name="connsiteX6" fmla="*/ 28971 w 658493"/>
                  <a:gd name="connsiteY6" fmla="*/ 343948 h 658463"/>
                  <a:gd name="connsiteX7" fmla="*/ 314626 w 658493"/>
                  <a:gd name="connsiteY7" fmla="*/ 28956 h 658463"/>
                  <a:gd name="connsiteX8" fmla="*/ 329294 w 658493"/>
                  <a:gd name="connsiteY8" fmla="*/ 28575 h 658463"/>
                  <a:gd name="connsiteX9" fmla="*/ 329294 w 658493"/>
                  <a:gd name="connsiteY9" fmla="*/ 28575 h 658463"/>
                  <a:gd name="connsiteX10" fmla="*/ 329294 w 658493"/>
                  <a:gd name="connsiteY10" fmla="*/ 0 h 658463"/>
                  <a:gd name="connsiteX11" fmla="*/ 313197 w 658493"/>
                  <a:gd name="connsiteY11" fmla="*/ 381 h 658463"/>
                  <a:gd name="connsiteX12" fmla="*/ 313197 w 658493"/>
                  <a:gd name="connsiteY12" fmla="*/ 381 h 658463"/>
                  <a:gd name="connsiteX13" fmla="*/ 396 w 658493"/>
                  <a:gd name="connsiteY13" fmla="*/ 345281 h 658463"/>
                  <a:gd name="connsiteX14" fmla="*/ 396 w 658493"/>
                  <a:gd name="connsiteY14" fmla="*/ 345281 h 658463"/>
                  <a:gd name="connsiteX15" fmla="*/ 329199 w 658493"/>
                  <a:gd name="connsiteY15" fmla="*/ 658463 h 658463"/>
                  <a:gd name="connsiteX16" fmla="*/ 345297 w 658493"/>
                  <a:gd name="connsiteY16" fmla="*/ 658082 h 658463"/>
                  <a:gd name="connsiteX17" fmla="*/ 345297 w 658493"/>
                  <a:gd name="connsiteY17" fmla="*/ 658082 h 658463"/>
                  <a:gd name="connsiteX18" fmla="*/ 658097 w 658493"/>
                  <a:gd name="connsiteY18" fmla="*/ 313182 h 658463"/>
                  <a:gd name="connsiteX19" fmla="*/ 658097 w 658493"/>
                  <a:gd name="connsiteY19" fmla="*/ 313182 h 658463"/>
                  <a:gd name="connsiteX20" fmla="*/ 329294 w 658493"/>
                  <a:gd name="connsiteY20" fmla="*/ 0 h 658463"/>
                  <a:gd name="connsiteX21" fmla="*/ 329294 w 658493"/>
                  <a:gd name="connsiteY21" fmla="*/ 0 h 65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8493" h="658463">
                    <a:moveTo>
                      <a:pt x="329294" y="28575"/>
                    </a:moveTo>
                    <a:cubicBezTo>
                      <a:pt x="406256" y="28575"/>
                      <a:pt x="479694" y="58007"/>
                      <a:pt x="535987" y="111538"/>
                    </a:cubicBezTo>
                    <a:cubicBezTo>
                      <a:pt x="592566" y="165164"/>
                      <a:pt x="625712" y="237363"/>
                      <a:pt x="629522" y="314611"/>
                    </a:cubicBezTo>
                    <a:cubicBezTo>
                      <a:pt x="637619" y="480250"/>
                      <a:pt x="509412" y="621506"/>
                      <a:pt x="343868" y="629603"/>
                    </a:cubicBezTo>
                    <a:cubicBezTo>
                      <a:pt x="339010" y="629793"/>
                      <a:pt x="334057" y="629984"/>
                      <a:pt x="329199" y="629984"/>
                    </a:cubicBezTo>
                    <a:cubicBezTo>
                      <a:pt x="252237" y="629984"/>
                      <a:pt x="178799" y="600551"/>
                      <a:pt x="122507" y="547021"/>
                    </a:cubicBezTo>
                    <a:cubicBezTo>
                      <a:pt x="65928" y="493395"/>
                      <a:pt x="32781" y="421196"/>
                      <a:pt x="28971" y="343948"/>
                    </a:cubicBezTo>
                    <a:cubicBezTo>
                      <a:pt x="20875" y="178308"/>
                      <a:pt x="149081" y="37052"/>
                      <a:pt x="314626" y="28956"/>
                    </a:cubicBezTo>
                    <a:cubicBezTo>
                      <a:pt x="319484" y="28766"/>
                      <a:pt x="324437" y="28575"/>
                      <a:pt x="329294" y="28575"/>
                    </a:cubicBezTo>
                    <a:lnTo>
                      <a:pt x="329294" y="28575"/>
                    </a:lnTo>
                    <a:moveTo>
                      <a:pt x="329294" y="0"/>
                    </a:moveTo>
                    <a:cubicBezTo>
                      <a:pt x="323960" y="0"/>
                      <a:pt x="318626" y="95"/>
                      <a:pt x="313197" y="381"/>
                    </a:cubicBezTo>
                    <a:lnTo>
                      <a:pt x="313197" y="381"/>
                    </a:lnTo>
                    <a:cubicBezTo>
                      <a:pt x="132317" y="9239"/>
                      <a:pt x="-8462" y="164402"/>
                      <a:pt x="396" y="345281"/>
                    </a:cubicBezTo>
                    <a:lnTo>
                      <a:pt x="396" y="345281"/>
                    </a:lnTo>
                    <a:cubicBezTo>
                      <a:pt x="8969" y="520732"/>
                      <a:pt x="155273" y="658463"/>
                      <a:pt x="329199" y="658463"/>
                    </a:cubicBezTo>
                    <a:cubicBezTo>
                      <a:pt x="334533" y="658463"/>
                      <a:pt x="339867" y="658368"/>
                      <a:pt x="345297" y="658082"/>
                    </a:cubicBezTo>
                    <a:lnTo>
                      <a:pt x="345297" y="658082"/>
                    </a:lnTo>
                    <a:cubicBezTo>
                      <a:pt x="526176" y="649224"/>
                      <a:pt x="666956" y="494062"/>
                      <a:pt x="658097" y="313182"/>
                    </a:cubicBezTo>
                    <a:lnTo>
                      <a:pt x="658097" y="313182"/>
                    </a:lnTo>
                    <a:cubicBezTo>
                      <a:pt x="649525" y="137732"/>
                      <a:pt x="503126" y="0"/>
                      <a:pt x="329294" y="0"/>
                    </a:cubicBezTo>
                    <a:lnTo>
                      <a:pt x="329294" y="0"/>
                    </a:lnTo>
                    <a:close/>
                  </a:path>
                </a:pathLst>
              </a:custGeom>
              <a:solidFill>
                <a:srgbClr val="6211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4" name="Рисунок 78">
              <a:extLst>
                <a:ext uri="{FF2B5EF4-FFF2-40B4-BE49-F238E27FC236}">
                  <a16:creationId xmlns:a16="http://schemas.microsoft.com/office/drawing/2014/main" id="{7C5350F5-527B-6297-BB33-10ED8948ABCB}"/>
                </a:ext>
              </a:extLst>
            </p:cNvPr>
            <p:cNvGrpSpPr/>
            <p:nvPr/>
          </p:nvGrpSpPr>
          <p:grpSpPr>
            <a:xfrm>
              <a:off x="3078199" y="751629"/>
              <a:ext cx="497964" cy="356415"/>
              <a:chOff x="3078199" y="751629"/>
              <a:chExt cx="497964" cy="356415"/>
            </a:xfrm>
            <a:noFill/>
          </p:grpSpPr>
          <p:grpSp>
            <p:nvGrpSpPr>
              <p:cNvPr id="235" name="Рисунок 78">
                <a:extLst>
                  <a:ext uri="{FF2B5EF4-FFF2-40B4-BE49-F238E27FC236}">
                    <a16:creationId xmlns:a16="http://schemas.microsoft.com/office/drawing/2014/main" id="{B4617C36-034B-DB50-CAE6-357951B9DCD3}"/>
                  </a:ext>
                </a:extLst>
              </p:cNvPr>
              <p:cNvGrpSpPr/>
              <p:nvPr/>
            </p:nvGrpSpPr>
            <p:grpSpPr>
              <a:xfrm>
                <a:off x="3078199" y="751629"/>
                <a:ext cx="218882" cy="356415"/>
                <a:chOff x="3078199" y="751629"/>
                <a:chExt cx="218882" cy="356415"/>
              </a:xfrm>
              <a:noFill/>
            </p:grpSpPr>
            <p:sp>
              <p:nvSpPr>
                <p:cNvPr id="240" name="Полилиния: фигура 239">
                  <a:extLst>
                    <a:ext uri="{FF2B5EF4-FFF2-40B4-BE49-F238E27FC236}">
                      <a16:creationId xmlns:a16="http://schemas.microsoft.com/office/drawing/2014/main" id="{2FEDD7FC-459D-D713-E873-08388EB364BD}"/>
                    </a:ext>
                  </a:extLst>
                </p:cNvPr>
                <p:cNvSpPr/>
                <p:nvPr/>
              </p:nvSpPr>
              <p:spPr>
                <a:xfrm>
                  <a:off x="3078199" y="751629"/>
                  <a:ext cx="168234" cy="301252"/>
                </a:xfrm>
                <a:custGeom>
                  <a:avLst/>
                  <a:gdLst>
                    <a:gd name="connsiteX0" fmla="*/ 113536 w 168234"/>
                    <a:gd name="connsiteY0" fmla="*/ 85 h 301252"/>
                    <a:gd name="connsiteX1" fmla="*/ 24668 w 168234"/>
                    <a:gd name="connsiteY1" fmla="*/ 66475 h 301252"/>
                    <a:gd name="connsiteX2" fmla="*/ 12381 w 168234"/>
                    <a:gd name="connsiteY2" fmla="*/ 246497 h 301252"/>
                    <a:gd name="connsiteX3" fmla="*/ 151636 w 168234"/>
                    <a:gd name="connsiteY3" fmla="*/ 266595 h 301252"/>
                    <a:gd name="connsiteX4" fmla="*/ 135063 w 168234"/>
                    <a:gd name="connsiteY4" fmla="*/ 198967 h 301252"/>
                    <a:gd name="connsiteX5" fmla="*/ 149922 w 168234"/>
                    <a:gd name="connsiteY5" fmla="*/ 151342 h 301252"/>
                    <a:gd name="connsiteX6" fmla="*/ 136777 w 168234"/>
                    <a:gd name="connsiteY6" fmla="*/ 118195 h 301252"/>
                    <a:gd name="connsiteX7" fmla="*/ 167829 w 168234"/>
                    <a:gd name="connsiteY7" fmla="*/ 50949 h 301252"/>
                    <a:gd name="connsiteX8" fmla="*/ 113441 w 168234"/>
                    <a:gd name="connsiteY8" fmla="*/ 85 h 30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234" h="301252">
                      <a:moveTo>
                        <a:pt x="113536" y="85"/>
                      </a:moveTo>
                      <a:cubicBezTo>
                        <a:pt x="113536" y="85"/>
                        <a:pt x="61625" y="-5153"/>
                        <a:pt x="24668" y="66475"/>
                      </a:cubicBezTo>
                      <a:cubicBezTo>
                        <a:pt x="-1621" y="117529"/>
                        <a:pt x="-8765" y="192014"/>
                        <a:pt x="12381" y="246497"/>
                      </a:cubicBezTo>
                      <a:cubicBezTo>
                        <a:pt x="39908" y="317268"/>
                        <a:pt x="134682" y="314410"/>
                        <a:pt x="151636" y="266595"/>
                      </a:cubicBezTo>
                      <a:cubicBezTo>
                        <a:pt x="167162" y="222780"/>
                        <a:pt x="135063" y="198967"/>
                        <a:pt x="135063" y="198967"/>
                      </a:cubicBezTo>
                      <a:cubicBezTo>
                        <a:pt x="135063" y="198967"/>
                        <a:pt x="151827" y="185632"/>
                        <a:pt x="149922" y="151342"/>
                      </a:cubicBezTo>
                      <a:cubicBezTo>
                        <a:pt x="148779" y="130483"/>
                        <a:pt x="136777" y="118195"/>
                        <a:pt x="136777" y="118195"/>
                      </a:cubicBezTo>
                      <a:cubicBezTo>
                        <a:pt x="136777" y="118195"/>
                        <a:pt x="172401" y="88954"/>
                        <a:pt x="167829" y="50949"/>
                      </a:cubicBezTo>
                      <a:cubicBezTo>
                        <a:pt x="164590" y="23993"/>
                        <a:pt x="149350" y="1228"/>
                        <a:pt x="113441" y="85"/>
                      </a:cubicBezTo>
                      <a:close/>
                    </a:path>
                  </a:pathLst>
                </a:custGeom>
                <a:solidFill>
                  <a:srgbClr val="621142"/>
                </a:solidFill>
                <a:ln w="20860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Полилиния: фигура 240">
                  <a:extLst>
                    <a:ext uri="{FF2B5EF4-FFF2-40B4-BE49-F238E27FC236}">
                      <a16:creationId xmlns:a16="http://schemas.microsoft.com/office/drawing/2014/main" id="{BF188B6C-5E80-2E9B-CC72-6A7EC1F02493}"/>
                    </a:ext>
                  </a:extLst>
                </p:cNvPr>
                <p:cNvSpPr/>
                <p:nvPr/>
              </p:nvSpPr>
              <p:spPr>
                <a:xfrm>
                  <a:off x="3227740" y="798863"/>
                  <a:ext cx="69341" cy="96683"/>
                </a:xfrm>
                <a:custGeom>
                  <a:avLst/>
                  <a:gdLst>
                    <a:gd name="connsiteX0" fmla="*/ 0 w 69341"/>
                    <a:gd name="connsiteY0" fmla="*/ 96393 h 96683"/>
                    <a:gd name="connsiteX1" fmla="*/ 53054 w 69341"/>
                    <a:gd name="connsiteY1" fmla="*/ 65723 h 96683"/>
                    <a:gd name="connsiteX2" fmla="*/ 69342 w 69341"/>
                    <a:gd name="connsiteY2" fmla="*/ 0 h 96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9341" h="96683">
                      <a:moveTo>
                        <a:pt x="0" y="96393"/>
                      </a:moveTo>
                      <a:cubicBezTo>
                        <a:pt x="0" y="96393"/>
                        <a:pt x="34957" y="101822"/>
                        <a:pt x="53054" y="65723"/>
                      </a:cubicBezTo>
                      <a:cubicBezTo>
                        <a:pt x="59912" y="51911"/>
                        <a:pt x="59055" y="28099"/>
                        <a:pt x="69342" y="0"/>
                      </a:cubicBezTo>
                    </a:path>
                  </a:pathLst>
                </a:custGeom>
                <a:noFill/>
                <a:ln w="6350" cap="rnd">
                  <a:solidFill>
                    <a:srgbClr val="62114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Полилиния: фигура 241">
                  <a:extLst>
                    <a:ext uri="{FF2B5EF4-FFF2-40B4-BE49-F238E27FC236}">
                      <a16:creationId xmlns:a16="http://schemas.microsoft.com/office/drawing/2014/main" id="{FC5BE7E7-AD3F-9C24-DF99-A36A8FB56190}"/>
                    </a:ext>
                  </a:extLst>
                </p:cNvPr>
                <p:cNvSpPr/>
                <p:nvPr/>
              </p:nvSpPr>
              <p:spPr>
                <a:xfrm>
                  <a:off x="3227740" y="920783"/>
                  <a:ext cx="65341" cy="187261"/>
                </a:xfrm>
                <a:custGeom>
                  <a:avLst/>
                  <a:gdLst>
                    <a:gd name="connsiteX0" fmla="*/ 0 w 65341"/>
                    <a:gd name="connsiteY0" fmla="*/ 0 h 187261"/>
                    <a:gd name="connsiteX1" fmla="*/ 60579 w 65341"/>
                    <a:gd name="connsiteY1" fmla="*/ 92488 h 187261"/>
                    <a:gd name="connsiteX2" fmla="*/ 65342 w 65341"/>
                    <a:gd name="connsiteY2" fmla="*/ 187262 h 187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341" h="187261">
                      <a:moveTo>
                        <a:pt x="0" y="0"/>
                      </a:moveTo>
                      <a:cubicBezTo>
                        <a:pt x="0" y="0"/>
                        <a:pt x="60579" y="9430"/>
                        <a:pt x="60579" y="92488"/>
                      </a:cubicBezTo>
                      <a:cubicBezTo>
                        <a:pt x="60579" y="133826"/>
                        <a:pt x="65342" y="187262"/>
                        <a:pt x="65342" y="187262"/>
                      </a:cubicBezTo>
                    </a:path>
                  </a:pathLst>
                </a:custGeom>
                <a:noFill/>
                <a:ln w="6350" cap="rnd">
                  <a:solidFill>
                    <a:srgbClr val="62114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6" name="Рисунок 78">
                <a:extLst>
                  <a:ext uri="{FF2B5EF4-FFF2-40B4-BE49-F238E27FC236}">
                    <a16:creationId xmlns:a16="http://schemas.microsoft.com/office/drawing/2014/main" id="{38A6984C-3B78-C954-6216-144FAA3F10E0}"/>
                  </a:ext>
                </a:extLst>
              </p:cNvPr>
              <p:cNvGrpSpPr/>
              <p:nvPr/>
            </p:nvGrpSpPr>
            <p:grpSpPr>
              <a:xfrm>
                <a:off x="3357280" y="751629"/>
                <a:ext cx="218883" cy="356415"/>
                <a:chOff x="3357280" y="751629"/>
                <a:chExt cx="218883" cy="356415"/>
              </a:xfrm>
              <a:noFill/>
            </p:grpSpPr>
            <p:sp>
              <p:nvSpPr>
                <p:cNvPr id="237" name="Полилиния: фигура 236">
                  <a:extLst>
                    <a:ext uri="{FF2B5EF4-FFF2-40B4-BE49-F238E27FC236}">
                      <a16:creationId xmlns:a16="http://schemas.microsoft.com/office/drawing/2014/main" id="{07BB858C-3837-E6A7-E65D-63EB4536BDF1}"/>
                    </a:ext>
                  </a:extLst>
                </p:cNvPr>
                <p:cNvSpPr/>
                <p:nvPr/>
              </p:nvSpPr>
              <p:spPr>
                <a:xfrm>
                  <a:off x="3407929" y="751629"/>
                  <a:ext cx="168234" cy="301252"/>
                </a:xfrm>
                <a:custGeom>
                  <a:avLst/>
                  <a:gdLst>
                    <a:gd name="connsiteX0" fmla="*/ 54698 w 168234"/>
                    <a:gd name="connsiteY0" fmla="*/ 85 h 301252"/>
                    <a:gd name="connsiteX1" fmla="*/ 143566 w 168234"/>
                    <a:gd name="connsiteY1" fmla="*/ 66475 h 301252"/>
                    <a:gd name="connsiteX2" fmla="*/ 155853 w 168234"/>
                    <a:gd name="connsiteY2" fmla="*/ 246497 h 301252"/>
                    <a:gd name="connsiteX3" fmla="*/ 16598 w 168234"/>
                    <a:gd name="connsiteY3" fmla="*/ 266595 h 301252"/>
                    <a:gd name="connsiteX4" fmla="*/ 33171 w 168234"/>
                    <a:gd name="connsiteY4" fmla="*/ 198967 h 301252"/>
                    <a:gd name="connsiteX5" fmla="*/ 18312 w 168234"/>
                    <a:gd name="connsiteY5" fmla="*/ 151342 h 301252"/>
                    <a:gd name="connsiteX6" fmla="*/ 31457 w 168234"/>
                    <a:gd name="connsiteY6" fmla="*/ 118195 h 301252"/>
                    <a:gd name="connsiteX7" fmla="*/ 405 w 168234"/>
                    <a:gd name="connsiteY7" fmla="*/ 50949 h 301252"/>
                    <a:gd name="connsiteX8" fmla="*/ 54793 w 168234"/>
                    <a:gd name="connsiteY8" fmla="*/ 85 h 30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234" h="301252">
                      <a:moveTo>
                        <a:pt x="54698" y="85"/>
                      </a:moveTo>
                      <a:cubicBezTo>
                        <a:pt x="54698" y="85"/>
                        <a:pt x="106609" y="-5153"/>
                        <a:pt x="143566" y="66475"/>
                      </a:cubicBezTo>
                      <a:cubicBezTo>
                        <a:pt x="169855" y="117529"/>
                        <a:pt x="176999" y="192014"/>
                        <a:pt x="155853" y="246497"/>
                      </a:cubicBezTo>
                      <a:cubicBezTo>
                        <a:pt x="128326" y="317268"/>
                        <a:pt x="33552" y="314410"/>
                        <a:pt x="16598" y="266595"/>
                      </a:cubicBezTo>
                      <a:cubicBezTo>
                        <a:pt x="1072" y="222780"/>
                        <a:pt x="33171" y="198967"/>
                        <a:pt x="33171" y="198967"/>
                      </a:cubicBezTo>
                      <a:cubicBezTo>
                        <a:pt x="33171" y="198967"/>
                        <a:pt x="16407" y="185632"/>
                        <a:pt x="18312" y="151342"/>
                      </a:cubicBezTo>
                      <a:cubicBezTo>
                        <a:pt x="19455" y="130483"/>
                        <a:pt x="31457" y="118195"/>
                        <a:pt x="31457" y="118195"/>
                      </a:cubicBezTo>
                      <a:cubicBezTo>
                        <a:pt x="31457" y="118195"/>
                        <a:pt x="-4167" y="88954"/>
                        <a:pt x="405" y="50949"/>
                      </a:cubicBezTo>
                      <a:cubicBezTo>
                        <a:pt x="3644" y="23993"/>
                        <a:pt x="18884" y="1228"/>
                        <a:pt x="54793" y="85"/>
                      </a:cubicBezTo>
                      <a:close/>
                    </a:path>
                  </a:pathLst>
                </a:custGeom>
                <a:solidFill>
                  <a:srgbClr val="621142"/>
                </a:solidFill>
                <a:ln w="20860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Полилиния: фигура 237">
                  <a:extLst>
                    <a:ext uri="{FF2B5EF4-FFF2-40B4-BE49-F238E27FC236}">
                      <a16:creationId xmlns:a16="http://schemas.microsoft.com/office/drawing/2014/main" id="{98EA0B6C-CA5E-DE3B-2E0E-3EFC58ECE0E1}"/>
                    </a:ext>
                  </a:extLst>
                </p:cNvPr>
                <p:cNvSpPr/>
                <p:nvPr/>
              </p:nvSpPr>
              <p:spPr>
                <a:xfrm>
                  <a:off x="3357280" y="798863"/>
                  <a:ext cx="69341" cy="96683"/>
                </a:xfrm>
                <a:custGeom>
                  <a:avLst/>
                  <a:gdLst>
                    <a:gd name="connsiteX0" fmla="*/ 69342 w 69341"/>
                    <a:gd name="connsiteY0" fmla="*/ 96393 h 96683"/>
                    <a:gd name="connsiteX1" fmla="*/ 16288 w 69341"/>
                    <a:gd name="connsiteY1" fmla="*/ 65723 h 96683"/>
                    <a:gd name="connsiteX2" fmla="*/ 0 w 69341"/>
                    <a:gd name="connsiteY2" fmla="*/ 0 h 96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9341" h="96683">
                      <a:moveTo>
                        <a:pt x="69342" y="96393"/>
                      </a:moveTo>
                      <a:cubicBezTo>
                        <a:pt x="69342" y="96393"/>
                        <a:pt x="34385" y="101822"/>
                        <a:pt x="16288" y="65723"/>
                      </a:cubicBezTo>
                      <a:cubicBezTo>
                        <a:pt x="9430" y="51911"/>
                        <a:pt x="10287" y="28099"/>
                        <a:pt x="0" y="0"/>
                      </a:cubicBezTo>
                    </a:path>
                  </a:pathLst>
                </a:custGeom>
                <a:noFill/>
                <a:ln w="6350" cap="rnd">
                  <a:solidFill>
                    <a:srgbClr val="62114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Полилиния: фигура 238">
                  <a:extLst>
                    <a:ext uri="{FF2B5EF4-FFF2-40B4-BE49-F238E27FC236}">
                      <a16:creationId xmlns:a16="http://schemas.microsoft.com/office/drawing/2014/main" id="{68D10C0B-EAF6-E708-334A-4D6E6ECDC2F5}"/>
                    </a:ext>
                  </a:extLst>
                </p:cNvPr>
                <p:cNvSpPr/>
                <p:nvPr/>
              </p:nvSpPr>
              <p:spPr>
                <a:xfrm>
                  <a:off x="3361281" y="920783"/>
                  <a:ext cx="65341" cy="187261"/>
                </a:xfrm>
                <a:custGeom>
                  <a:avLst/>
                  <a:gdLst>
                    <a:gd name="connsiteX0" fmla="*/ 65342 w 65341"/>
                    <a:gd name="connsiteY0" fmla="*/ 0 h 187261"/>
                    <a:gd name="connsiteX1" fmla="*/ 4763 w 65341"/>
                    <a:gd name="connsiteY1" fmla="*/ 92488 h 187261"/>
                    <a:gd name="connsiteX2" fmla="*/ 0 w 65341"/>
                    <a:gd name="connsiteY2" fmla="*/ 187262 h 187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341" h="187261">
                      <a:moveTo>
                        <a:pt x="65342" y="0"/>
                      </a:moveTo>
                      <a:cubicBezTo>
                        <a:pt x="65342" y="0"/>
                        <a:pt x="4763" y="9430"/>
                        <a:pt x="4763" y="92488"/>
                      </a:cubicBezTo>
                      <a:cubicBezTo>
                        <a:pt x="4763" y="133826"/>
                        <a:pt x="0" y="187262"/>
                        <a:pt x="0" y="187262"/>
                      </a:cubicBezTo>
                    </a:path>
                  </a:pathLst>
                </a:custGeom>
                <a:noFill/>
                <a:ln w="6350" cap="rnd">
                  <a:solidFill>
                    <a:srgbClr val="62114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053A1A8-15FD-834D-D76F-820017A0F6BA}"/>
              </a:ext>
            </a:extLst>
          </p:cNvPr>
          <p:cNvGrpSpPr/>
          <p:nvPr/>
        </p:nvGrpSpPr>
        <p:grpSpPr>
          <a:xfrm>
            <a:off x="1271216" y="1574130"/>
            <a:ext cx="1307976" cy="1067531"/>
            <a:chOff x="1271216" y="1574130"/>
            <a:chExt cx="1307976" cy="1067531"/>
          </a:xfrm>
        </p:grpSpPr>
        <p:sp>
          <p:nvSpPr>
            <p:cNvPr id="157" name="Равнобедренный треугольник 156">
              <a:extLst>
                <a:ext uri="{FF2B5EF4-FFF2-40B4-BE49-F238E27FC236}">
                  <a16:creationId xmlns:a16="http://schemas.microsoft.com/office/drawing/2014/main" id="{CF5A9416-72AF-358D-7692-DE9CF432F928}"/>
                </a:ext>
              </a:extLst>
            </p:cNvPr>
            <p:cNvSpPr/>
            <p:nvPr/>
          </p:nvSpPr>
          <p:spPr>
            <a:xfrm rot="16200000">
              <a:off x="1191293" y="1870599"/>
              <a:ext cx="640737" cy="480892"/>
            </a:xfrm>
            <a:prstGeom prst="triangle">
              <a:avLst/>
            </a:prstGeom>
            <a:solidFill>
              <a:srgbClr val="6212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6" name="Группа 255">
              <a:extLst>
                <a:ext uri="{FF2B5EF4-FFF2-40B4-BE49-F238E27FC236}">
                  <a16:creationId xmlns:a16="http://schemas.microsoft.com/office/drawing/2014/main" id="{3051835F-C3EA-98EB-2277-301C5E9C53AC}"/>
                </a:ext>
              </a:extLst>
            </p:cNvPr>
            <p:cNvGrpSpPr/>
            <p:nvPr/>
          </p:nvGrpSpPr>
          <p:grpSpPr>
            <a:xfrm>
              <a:off x="1511661" y="1574130"/>
              <a:ext cx="1067531" cy="1067531"/>
              <a:chOff x="2252517" y="748500"/>
              <a:chExt cx="1516950" cy="1516950"/>
            </a:xfrm>
          </p:grpSpPr>
          <p:sp>
            <p:nvSpPr>
              <p:cNvPr id="257" name="Овал 256">
                <a:extLst>
                  <a:ext uri="{FF2B5EF4-FFF2-40B4-BE49-F238E27FC236}">
                    <a16:creationId xmlns:a16="http://schemas.microsoft.com/office/drawing/2014/main" id="{9CC14DF2-062E-93B3-8B87-E52982F1F15C}"/>
                  </a:ext>
                </a:extLst>
              </p:cNvPr>
              <p:cNvSpPr/>
              <p:nvPr/>
            </p:nvSpPr>
            <p:spPr>
              <a:xfrm>
                <a:off x="2252517" y="748500"/>
                <a:ext cx="1516950" cy="151695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58" name="Рисунок 257" descr="Изображение выглядит как Человеческое лицо, человек, одежда, улыб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B4BB3BF-B898-29CF-11D9-2785359A3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6557" r="6869" b="32728"/>
              <a:stretch>
                <a:fillRect/>
              </a:stretch>
            </p:blipFill>
            <p:spPr>
              <a:xfrm>
                <a:off x="2288110" y="779552"/>
                <a:ext cx="1454850" cy="1454848"/>
              </a:xfrm>
              <a:custGeom>
                <a:avLst/>
                <a:gdLst>
                  <a:gd name="connsiteX0" fmla="*/ 727405 w 1454850"/>
                  <a:gd name="connsiteY0" fmla="*/ 0 h 1454848"/>
                  <a:gd name="connsiteX1" fmla="*/ 727445 w 1454850"/>
                  <a:gd name="connsiteY1" fmla="*/ 0 h 1454848"/>
                  <a:gd name="connsiteX2" fmla="*/ 874027 w 1454850"/>
                  <a:gd name="connsiteY2" fmla="*/ 14777 h 1454848"/>
                  <a:gd name="connsiteX3" fmla="*/ 1454850 w 1454850"/>
                  <a:gd name="connsiteY3" fmla="*/ 727423 h 1454848"/>
                  <a:gd name="connsiteX4" fmla="*/ 727425 w 1454850"/>
                  <a:gd name="connsiteY4" fmla="*/ 1454848 h 1454848"/>
                  <a:gd name="connsiteX5" fmla="*/ 0 w 1454850"/>
                  <a:gd name="connsiteY5" fmla="*/ 727423 h 1454848"/>
                  <a:gd name="connsiteX6" fmla="*/ 580823 w 1454850"/>
                  <a:gd name="connsiteY6" fmla="*/ 14777 h 145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4850" h="1454848">
                    <a:moveTo>
                      <a:pt x="727405" y="0"/>
                    </a:moveTo>
                    <a:lnTo>
                      <a:pt x="727445" y="0"/>
                    </a:lnTo>
                    <a:lnTo>
                      <a:pt x="874027" y="14777"/>
                    </a:lnTo>
                    <a:cubicBezTo>
                      <a:pt x="1205502" y="82606"/>
                      <a:pt x="1454850" y="375895"/>
                      <a:pt x="1454850" y="727423"/>
                    </a:cubicBezTo>
                    <a:cubicBezTo>
                      <a:pt x="1454850" y="1129169"/>
                      <a:pt x="1129171" y="1454848"/>
                      <a:pt x="727425" y="1454848"/>
                    </a:cubicBezTo>
                    <a:cubicBezTo>
                      <a:pt x="325679" y="1454848"/>
                      <a:pt x="0" y="1129169"/>
                      <a:pt x="0" y="727423"/>
                    </a:cubicBezTo>
                    <a:cubicBezTo>
                      <a:pt x="0" y="375895"/>
                      <a:pt x="249348" y="82606"/>
                      <a:pt x="580823" y="14777"/>
                    </a:cubicBezTo>
                    <a:close/>
                  </a:path>
                </a:pathLst>
              </a:custGeom>
              <a:effectLst/>
            </p:spPr>
          </p:pic>
        </p:grpSp>
      </p:grp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F2BA6AD-672C-23AB-9C3C-7BA8D03FA16D}"/>
              </a:ext>
            </a:extLst>
          </p:cNvPr>
          <p:cNvCxnSpPr/>
          <p:nvPr/>
        </p:nvCxnSpPr>
        <p:spPr>
          <a:xfrm>
            <a:off x="4661670" y="1786576"/>
            <a:ext cx="0" cy="374339"/>
          </a:xfrm>
          <a:prstGeom prst="line">
            <a:avLst/>
          </a:prstGeom>
          <a:noFill/>
          <a:ln w="38100">
            <a:solidFill>
              <a:srgbClr val="0034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2622E7C-518C-B3EE-D1AC-B7D32E6C0901}"/>
              </a:ext>
            </a:extLst>
          </p:cNvPr>
          <p:cNvGrpSpPr/>
          <p:nvPr/>
        </p:nvGrpSpPr>
        <p:grpSpPr>
          <a:xfrm>
            <a:off x="1436393" y="2789626"/>
            <a:ext cx="9496399" cy="1062955"/>
            <a:chOff x="1436393" y="2789626"/>
            <a:chExt cx="9496399" cy="106295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15F727-39C0-4820-5527-C887F7109599}"/>
                </a:ext>
              </a:extLst>
            </p:cNvPr>
            <p:cNvSpPr txBox="1"/>
            <p:nvPr/>
          </p:nvSpPr>
          <p:spPr>
            <a:xfrm>
              <a:off x="4858306" y="2789626"/>
              <a:ext cx="60744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 МОМЕНТУ СНИЖЕНИЯ ФУНКЦИИ ПОЧЕК ДО 60 мл/мин/1,73м</a:t>
              </a:r>
              <a:r>
                <a:rPr kumimoji="0" lang="ru-RU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316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ДО 50% НЕФРОНОВ МОЖЕТ БЫТЬ УЖЕ БЕЗВОЗВРАТНО УТРАЧЕНО</a:t>
              </a:r>
              <a:r>
                <a:rPr kumimoji="0" lang="ru-RU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31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31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6EDBE39-A2D4-A585-58D5-CE0DD008B6C8}"/>
                </a:ext>
              </a:extLst>
            </p:cNvPr>
            <p:cNvSpPr txBox="1"/>
            <p:nvPr/>
          </p:nvSpPr>
          <p:spPr>
            <a:xfrm>
              <a:off x="1436393" y="3160084"/>
              <a:ext cx="130754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621244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60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2124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62124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мл/мин/1,73м</a:t>
              </a:r>
              <a:r>
                <a:rPr kumimoji="0" lang="ru-RU" sz="11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62124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2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5B793CD-FA75-828D-273E-665FE5B7D238}"/>
              </a:ext>
            </a:extLst>
          </p:cNvPr>
          <p:cNvSpPr txBox="1"/>
          <p:nvPr/>
        </p:nvSpPr>
        <p:spPr>
          <a:xfrm>
            <a:off x="7020374" y="1462308"/>
            <a:ext cx="1817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4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Кол-во нефронов</a:t>
            </a:r>
            <a:r>
              <a:rPr kumimoji="0" lang="ru-RU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34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34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739E72-42E6-BA1C-704A-733CEC19CF09}"/>
              </a:ext>
            </a:extLst>
          </p:cNvPr>
          <p:cNvSpPr txBox="1"/>
          <p:nvPr/>
        </p:nvSpPr>
        <p:spPr>
          <a:xfrm>
            <a:off x="10792907" y="2175205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4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4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1 000 000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0A40FF-C886-1F34-7E2D-FDCD9A1007B0}"/>
              </a:ext>
            </a:extLst>
          </p:cNvPr>
          <p:cNvSpPr txBox="1"/>
          <p:nvPr/>
        </p:nvSpPr>
        <p:spPr>
          <a:xfrm>
            <a:off x="7428114" y="2175204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4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4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500 000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4BA67-58B0-490A-F1D7-682B47510B14}"/>
              </a:ext>
            </a:extLst>
          </p:cNvPr>
          <p:cNvSpPr txBox="1"/>
          <p:nvPr/>
        </p:nvSpPr>
        <p:spPr>
          <a:xfrm>
            <a:off x="4498689" y="217520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4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34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28307 -0.00023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0.14636 0.17685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7AB7E-437B-633F-3A34-E15D0EF82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01097913-F461-31AC-0EEE-99DF030A99DE}"/>
              </a:ext>
            </a:extLst>
          </p:cNvPr>
          <p:cNvGrpSpPr/>
          <p:nvPr/>
        </p:nvGrpSpPr>
        <p:grpSpPr>
          <a:xfrm>
            <a:off x="-23327" y="204670"/>
            <a:ext cx="12215326" cy="646331"/>
            <a:chOff x="0" y="225608"/>
            <a:chExt cx="13465136" cy="71245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D597925-D928-EDAA-9838-30E9D9E44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315891"/>
              <a:ext cx="684534" cy="47758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CE32E9-B30F-6A1E-9707-8933FF202DEB}"/>
                </a:ext>
              </a:extLst>
            </p:cNvPr>
            <p:cNvSpPr txBox="1"/>
            <p:nvPr/>
          </p:nvSpPr>
          <p:spPr>
            <a:xfrm>
              <a:off x="696565" y="225608"/>
              <a:ext cx="12768571" cy="712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defTabSz="414772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yer Sans OFC" panose="02010504010101010104" pitchFamily="2" charset="-52"/>
                  <a:cs typeface="Bayer Sans OFC" panose="02010504010101010104" pitchFamily="2" charset="-52"/>
                </a:defRPr>
              </a:lvl1pPr>
            </a:lstStyle>
            <a:p>
              <a:pPr marL="0" marR="0" lvl="0" indent="0" algn="l" defTabSz="41477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 ПАЦИЕНТА С ХБП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highlight>
                    <a:srgbClr val="FF3162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РИСК СМЕРТИ ВСЛЕДСТВИЕ СЕРДЕЧНО-СОСУДИСТЫХ КАТАСТРОФ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КРАТНО ВОЗРАСТАЕТ ПО МЕРЕ СНИЖЕНИЯ ФУНКЦИИ ПОЧЕК  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DEB948D-F2C2-978F-0BED-9F37F544561F}"/>
              </a:ext>
            </a:extLst>
          </p:cNvPr>
          <p:cNvSpPr txBox="1"/>
          <p:nvPr/>
        </p:nvSpPr>
        <p:spPr>
          <a:xfrm>
            <a:off x="205352" y="6490862"/>
            <a:ext cx="11732647" cy="35086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prstClr val="white">
                    <a:alpha val="43000"/>
                  </a:prstClr>
                </a:solidFill>
                <a:effectLst/>
                <a:uLnTx/>
                <a:uFillTx/>
                <a:latin typeface="Bayer Sans OFC" panose="020B0604020202020204" charset="-52"/>
                <a:cs typeface="Bayer Sans OFC" panose="020B0604020202020204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а – изображенный на фотографиях человек не является реальным пациентом; b – график снижения рСКФ представлен в иллюстративных целях и соответствует темпу снижения рСКФ -3,5 мл/мин/1,73 м2 в год (темп снижения рСКФ может изменяться с течением времени и/или в зависимости от проводимой терапии); с – риск смерти от СС причин оценивался по сравнению с пациентами без ХБП (рСКФ 90-104 мл/мин и уровень альбуминурии &lt;10 мг/г); 1.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Rossing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P,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Caramori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ML,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Chan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JCN,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et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al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. KDIGO 2022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clinical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practice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guideline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for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diabetes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management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in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chronic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Kidney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disease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.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Kidney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Int. 2022;102(5):S1-S127.  2. Клинические рекомендации. Хроническая болезнь почек (ХБП) Нефрология. 2021;25(5):10-82.  3.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Matsushita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K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et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al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. 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Nat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Rev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Nephrol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. 2022;18:696–707.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doi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: 10.1038/s41581-022-00616-6. 4. Шилов Е.М. и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соавт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. Клиническая нефрология. 2021;4:6–7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2FC2295-A57A-5856-C403-1208B1A8D4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7610662"/>
              </p:ext>
            </p:extLst>
          </p:nvPr>
        </p:nvGraphicFramePr>
        <p:xfrm>
          <a:off x="608876" y="92300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9CAF6C7F-53F3-F0CA-7F88-3FF004A19D3F}"/>
              </a:ext>
            </a:extLst>
          </p:cNvPr>
          <p:cNvSpPr/>
          <p:nvPr/>
        </p:nvSpPr>
        <p:spPr>
          <a:xfrm rot="16200000">
            <a:off x="1202499" y="1781382"/>
            <a:ext cx="640737" cy="480892"/>
          </a:xfrm>
          <a:prstGeom prst="triangle">
            <a:avLst/>
          </a:prstGeom>
          <a:solidFill>
            <a:srgbClr val="621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360">
            <a:extLst>
              <a:ext uri="{FF2B5EF4-FFF2-40B4-BE49-F238E27FC236}">
                <a16:creationId xmlns:a16="http://schemas.microsoft.com/office/drawing/2014/main" id="{CEC3F138-F154-638B-07FC-8A43B49A4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766" y="6303570"/>
            <a:ext cx="84318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+mn-cs"/>
              </a:rPr>
              <a:t>Возраст (лет)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 Narrow" panose="020B0606020202030204" pitchFamily="34" charset="0"/>
              <a:ea typeface="MS PGothic" charset="0"/>
              <a:cs typeface="+mn-cs"/>
            </a:endParaRPr>
          </a:p>
        </p:txBody>
      </p:sp>
      <p:sp>
        <p:nvSpPr>
          <p:cNvPr id="12" name="Rectangle 360">
            <a:extLst>
              <a:ext uri="{FF2B5EF4-FFF2-40B4-BE49-F238E27FC236}">
                <a16:creationId xmlns:a16="http://schemas.microsoft.com/office/drawing/2014/main" id="{56065689-6C39-33AC-AE10-DAD79431D8F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200801" y="2077917"/>
            <a:ext cx="14346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+mn-cs"/>
              </a:rPr>
              <a:t>рСКФ (мл/мин/1,73 м</a:t>
            </a:r>
            <a:r>
              <a:rPr kumimoji="0" lang="ru-RU" alt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+mn-cs"/>
              </a:rPr>
              <a:t>2</a:t>
            </a: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+mn-cs"/>
              </a:rPr>
              <a:t>)</a:t>
            </a:r>
            <a:r>
              <a:rPr kumimoji="0" lang="en-US" alt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+mn-cs"/>
              </a:rPr>
              <a:t>b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 Narrow" panose="020B0606020202030204" pitchFamily="34" charset="0"/>
              <a:ea typeface="MS PGothic" charset="0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B1A3727-7AC5-92FB-701E-BDEC4E930CC2}"/>
              </a:ext>
            </a:extLst>
          </p:cNvPr>
          <p:cNvSpPr/>
          <p:nvPr/>
        </p:nvSpPr>
        <p:spPr>
          <a:xfrm>
            <a:off x="1027018" y="5356579"/>
            <a:ext cx="7403607" cy="687080"/>
          </a:xfrm>
          <a:prstGeom prst="rect">
            <a:avLst/>
          </a:prstGeom>
          <a:solidFill>
            <a:srgbClr val="621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55">
            <a:extLst>
              <a:ext uri="{FF2B5EF4-FFF2-40B4-BE49-F238E27FC236}">
                <a16:creationId xmlns:a16="http://schemas.microsoft.com/office/drawing/2014/main" id="{C269422F-4738-A551-D3C1-A8018B555B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9063"/>
          <a:stretch/>
        </p:blipFill>
        <p:spPr>
          <a:xfrm>
            <a:off x="5493894" y="5404429"/>
            <a:ext cx="658492" cy="541037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6150763-1BAC-D137-53C5-33F746C08EF1}"/>
              </a:ext>
            </a:extLst>
          </p:cNvPr>
          <p:cNvCxnSpPr>
            <a:cxnSpLocks/>
          </p:cNvCxnSpPr>
          <p:nvPr/>
        </p:nvCxnSpPr>
        <p:spPr>
          <a:xfrm>
            <a:off x="1016508" y="2002460"/>
            <a:ext cx="4477386" cy="3343609"/>
          </a:xfrm>
          <a:prstGeom prst="line">
            <a:avLst/>
          </a:prstGeom>
          <a:ln w="28575">
            <a:solidFill>
              <a:srgbClr val="62124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3BFCF845-D83B-8F09-F25A-39D8DAEDA5E4}"/>
              </a:ext>
            </a:extLst>
          </p:cNvPr>
          <p:cNvSpPr/>
          <p:nvPr/>
        </p:nvSpPr>
        <p:spPr>
          <a:xfrm rot="7645119">
            <a:off x="3402289" y="3791067"/>
            <a:ext cx="195439" cy="146683"/>
          </a:xfrm>
          <a:prstGeom prst="triangle">
            <a:avLst/>
          </a:prstGeom>
          <a:solidFill>
            <a:srgbClr val="621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07914CD-7C66-BC6A-FC84-21F5DF13F5DA}"/>
              </a:ext>
            </a:extLst>
          </p:cNvPr>
          <p:cNvGrpSpPr/>
          <p:nvPr/>
        </p:nvGrpSpPr>
        <p:grpSpPr>
          <a:xfrm>
            <a:off x="3125661" y="3530242"/>
            <a:ext cx="382659" cy="382642"/>
            <a:chOff x="3285315" y="3473647"/>
            <a:chExt cx="382659" cy="382642"/>
          </a:xfrm>
        </p:grpSpPr>
        <p:grpSp>
          <p:nvGrpSpPr>
            <p:cNvPr id="19" name="Рисунок 78">
              <a:extLst>
                <a:ext uri="{FF2B5EF4-FFF2-40B4-BE49-F238E27FC236}">
                  <a16:creationId xmlns:a16="http://schemas.microsoft.com/office/drawing/2014/main" id="{7DFA95D6-648F-2117-B62C-0FA01CB8382B}"/>
                </a:ext>
              </a:extLst>
            </p:cNvPr>
            <p:cNvGrpSpPr/>
            <p:nvPr/>
          </p:nvGrpSpPr>
          <p:grpSpPr>
            <a:xfrm>
              <a:off x="3285315" y="3473647"/>
              <a:ext cx="382659" cy="382642"/>
              <a:chOff x="2997982" y="581408"/>
              <a:chExt cx="658493" cy="658463"/>
            </a:xfrm>
          </p:grpSpPr>
          <p:grpSp>
            <p:nvGrpSpPr>
              <p:cNvPr id="27" name="Рисунок 78">
                <a:extLst>
                  <a:ext uri="{FF2B5EF4-FFF2-40B4-BE49-F238E27FC236}">
                    <a16:creationId xmlns:a16="http://schemas.microsoft.com/office/drawing/2014/main" id="{3E1078D7-389B-3C35-986D-CF71A45758C7}"/>
                  </a:ext>
                </a:extLst>
              </p:cNvPr>
              <p:cNvGrpSpPr/>
              <p:nvPr/>
            </p:nvGrpSpPr>
            <p:grpSpPr>
              <a:xfrm>
                <a:off x="2997982" y="581408"/>
                <a:ext cx="658493" cy="658463"/>
                <a:chOff x="2997982" y="581408"/>
                <a:chExt cx="658493" cy="658463"/>
              </a:xfrm>
            </p:grpSpPr>
            <p:sp>
              <p:nvSpPr>
                <p:cNvPr id="251" name="Полилиния: фигура 250">
                  <a:extLst>
                    <a:ext uri="{FF2B5EF4-FFF2-40B4-BE49-F238E27FC236}">
                      <a16:creationId xmlns:a16="http://schemas.microsoft.com/office/drawing/2014/main" id="{FEC1E5F4-27FE-95D6-DCA3-E22D6B605A42}"/>
                    </a:ext>
                  </a:extLst>
                </p:cNvPr>
                <p:cNvSpPr/>
                <p:nvPr/>
              </p:nvSpPr>
              <p:spPr>
                <a:xfrm>
                  <a:off x="3012190" y="595600"/>
                  <a:ext cx="629983" cy="629983"/>
                </a:xfrm>
                <a:custGeom>
                  <a:avLst/>
                  <a:gdLst>
                    <a:gd name="connsiteX0" fmla="*/ 314896 w 629983"/>
                    <a:gd name="connsiteY0" fmla="*/ 629984 h 629983"/>
                    <a:gd name="connsiteX1" fmla="*/ 380 w 629983"/>
                    <a:gd name="connsiteY1" fmla="*/ 330327 h 629983"/>
                    <a:gd name="connsiteX2" fmla="*/ 299656 w 629983"/>
                    <a:gd name="connsiteY2" fmla="*/ 381 h 629983"/>
                    <a:gd name="connsiteX3" fmla="*/ 315086 w 629983"/>
                    <a:gd name="connsiteY3" fmla="*/ 0 h 629983"/>
                    <a:gd name="connsiteX4" fmla="*/ 629602 w 629983"/>
                    <a:gd name="connsiteY4" fmla="*/ 299657 h 629983"/>
                    <a:gd name="connsiteX5" fmla="*/ 547973 w 629983"/>
                    <a:gd name="connsiteY5" fmla="*/ 526352 h 629983"/>
                    <a:gd name="connsiteX6" fmla="*/ 330326 w 629983"/>
                    <a:gd name="connsiteY6" fmla="*/ 629602 h 629983"/>
                    <a:gd name="connsiteX7" fmla="*/ 314896 w 629983"/>
                    <a:gd name="connsiteY7" fmla="*/ 629984 h 629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9983" h="629983">
                      <a:moveTo>
                        <a:pt x="314896" y="629984"/>
                      </a:moveTo>
                      <a:cubicBezTo>
                        <a:pt x="146684" y="629984"/>
                        <a:pt x="8572" y="498348"/>
                        <a:pt x="380" y="330327"/>
                      </a:cubicBezTo>
                      <a:cubicBezTo>
                        <a:pt x="-8097" y="156877"/>
                        <a:pt x="126205" y="8858"/>
                        <a:pt x="299656" y="381"/>
                      </a:cubicBezTo>
                      <a:cubicBezTo>
                        <a:pt x="304799" y="95"/>
                        <a:pt x="309943" y="0"/>
                        <a:pt x="315086" y="0"/>
                      </a:cubicBezTo>
                      <a:cubicBezTo>
                        <a:pt x="483298" y="0"/>
                        <a:pt x="621410" y="131636"/>
                        <a:pt x="629602" y="299657"/>
                      </a:cubicBezTo>
                      <a:cubicBezTo>
                        <a:pt x="633698" y="383286"/>
                        <a:pt x="604741" y="463868"/>
                        <a:pt x="547973" y="526352"/>
                      </a:cubicBezTo>
                      <a:cubicBezTo>
                        <a:pt x="491299" y="588836"/>
                        <a:pt x="413956" y="625507"/>
                        <a:pt x="330326" y="629602"/>
                      </a:cubicBezTo>
                      <a:cubicBezTo>
                        <a:pt x="325183" y="629888"/>
                        <a:pt x="320039" y="629984"/>
                        <a:pt x="314896" y="6299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Полилиния: фигура 251">
                  <a:extLst>
                    <a:ext uri="{FF2B5EF4-FFF2-40B4-BE49-F238E27FC236}">
                      <a16:creationId xmlns:a16="http://schemas.microsoft.com/office/drawing/2014/main" id="{FB3E5B3F-66F0-D500-4AEC-BA9FB65D067F}"/>
                    </a:ext>
                  </a:extLst>
                </p:cNvPr>
                <p:cNvSpPr/>
                <p:nvPr/>
              </p:nvSpPr>
              <p:spPr>
                <a:xfrm>
                  <a:off x="2997982" y="581408"/>
                  <a:ext cx="658493" cy="658463"/>
                </a:xfrm>
                <a:custGeom>
                  <a:avLst/>
                  <a:gdLst>
                    <a:gd name="connsiteX0" fmla="*/ 329294 w 658493"/>
                    <a:gd name="connsiteY0" fmla="*/ 28575 h 658463"/>
                    <a:gd name="connsiteX1" fmla="*/ 535987 w 658493"/>
                    <a:gd name="connsiteY1" fmla="*/ 111538 h 658463"/>
                    <a:gd name="connsiteX2" fmla="*/ 629522 w 658493"/>
                    <a:gd name="connsiteY2" fmla="*/ 314611 h 658463"/>
                    <a:gd name="connsiteX3" fmla="*/ 343868 w 658493"/>
                    <a:gd name="connsiteY3" fmla="*/ 629603 h 658463"/>
                    <a:gd name="connsiteX4" fmla="*/ 329199 w 658493"/>
                    <a:gd name="connsiteY4" fmla="*/ 629984 h 658463"/>
                    <a:gd name="connsiteX5" fmla="*/ 122507 w 658493"/>
                    <a:gd name="connsiteY5" fmla="*/ 547021 h 658463"/>
                    <a:gd name="connsiteX6" fmla="*/ 28971 w 658493"/>
                    <a:gd name="connsiteY6" fmla="*/ 343948 h 658463"/>
                    <a:gd name="connsiteX7" fmla="*/ 314626 w 658493"/>
                    <a:gd name="connsiteY7" fmla="*/ 28956 h 658463"/>
                    <a:gd name="connsiteX8" fmla="*/ 329294 w 658493"/>
                    <a:gd name="connsiteY8" fmla="*/ 28575 h 658463"/>
                    <a:gd name="connsiteX9" fmla="*/ 329294 w 658493"/>
                    <a:gd name="connsiteY9" fmla="*/ 28575 h 658463"/>
                    <a:gd name="connsiteX10" fmla="*/ 329294 w 658493"/>
                    <a:gd name="connsiteY10" fmla="*/ 0 h 658463"/>
                    <a:gd name="connsiteX11" fmla="*/ 313197 w 658493"/>
                    <a:gd name="connsiteY11" fmla="*/ 381 h 658463"/>
                    <a:gd name="connsiteX12" fmla="*/ 313197 w 658493"/>
                    <a:gd name="connsiteY12" fmla="*/ 381 h 658463"/>
                    <a:gd name="connsiteX13" fmla="*/ 396 w 658493"/>
                    <a:gd name="connsiteY13" fmla="*/ 345281 h 658463"/>
                    <a:gd name="connsiteX14" fmla="*/ 396 w 658493"/>
                    <a:gd name="connsiteY14" fmla="*/ 345281 h 658463"/>
                    <a:gd name="connsiteX15" fmla="*/ 329199 w 658493"/>
                    <a:gd name="connsiteY15" fmla="*/ 658463 h 658463"/>
                    <a:gd name="connsiteX16" fmla="*/ 345297 w 658493"/>
                    <a:gd name="connsiteY16" fmla="*/ 658082 h 658463"/>
                    <a:gd name="connsiteX17" fmla="*/ 345297 w 658493"/>
                    <a:gd name="connsiteY17" fmla="*/ 658082 h 658463"/>
                    <a:gd name="connsiteX18" fmla="*/ 658097 w 658493"/>
                    <a:gd name="connsiteY18" fmla="*/ 313182 h 658463"/>
                    <a:gd name="connsiteX19" fmla="*/ 658097 w 658493"/>
                    <a:gd name="connsiteY19" fmla="*/ 313182 h 658463"/>
                    <a:gd name="connsiteX20" fmla="*/ 329294 w 658493"/>
                    <a:gd name="connsiteY20" fmla="*/ 0 h 658463"/>
                    <a:gd name="connsiteX21" fmla="*/ 329294 w 658493"/>
                    <a:gd name="connsiteY21" fmla="*/ 0 h 65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58493" h="658463">
                      <a:moveTo>
                        <a:pt x="329294" y="28575"/>
                      </a:moveTo>
                      <a:cubicBezTo>
                        <a:pt x="406256" y="28575"/>
                        <a:pt x="479694" y="58007"/>
                        <a:pt x="535987" y="111538"/>
                      </a:cubicBezTo>
                      <a:cubicBezTo>
                        <a:pt x="592566" y="165164"/>
                        <a:pt x="625712" y="237363"/>
                        <a:pt x="629522" y="314611"/>
                      </a:cubicBezTo>
                      <a:cubicBezTo>
                        <a:pt x="637619" y="480250"/>
                        <a:pt x="509412" y="621506"/>
                        <a:pt x="343868" y="629603"/>
                      </a:cubicBezTo>
                      <a:cubicBezTo>
                        <a:pt x="339010" y="629793"/>
                        <a:pt x="334057" y="629984"/>
                        <a:pt x="329199" y="629984"/>
                      </a:cubicBezTo>
                      <a:cubicBezTo>
                        <a:pt x="252237" y="629984"/>
                        <a:pt x="178799" y="600551"/>
                        <a:pt x="122507" y="547021"/>
                      </a:cubicBezTo>
                      <a:cubicBezTo>
                        <a:pt x="65928" y="493395"/>
                        <a:pt x="32781" y="421196"/>
                        <a:pt x="28971" y="343948"/>
                      </a:cubicBezTo>
                      <a:cubicBezTo>
                        <a:pt x="20875" y="178308"/>
                        <a:pt x="149081" y="37052"/>
                        <a:pt x="314626" y="28956"/>
                      </a:cubicBezTo>
                      <a:cubicBezTo>
                        <a:pt x="319484" y="28766"/>
                        <a:pt x="324437" y="28575"/>
                        <a:pt x="329294" y="28575"/>
                      </a:cubicBezTo>
                      <a:lnTo>
                        <a:pt x="329294" y="28575"/>
                      </a:lnTo>
                      <a:moveTo>
                        <a:pt x="329294" y="0"/>
                      </a:moveTo>
                      <a:cubicBezTo>
                        <a:pt x="323960" y="0"/>
                        <a:pt x="318626" y="95"/>
                        <a:pt x="313197" y="381"/>
                      </a:cubicBezTo>
                      <a:lnTo>
                        <a:pt x="313197" y="381"/>
                      </a:lnTo>
                      <a:cubicBezTo>
                        <a:pt x="132317" y="9239"/>
                        <a:pt x="-8462" y="164402"/>
                        <a:pt x="396" y="345281"/>
                      </a:cubicBezTo>
                      <a:lnTo>
                        <a:pt x="396" y="345281"/>
                      </a:lnTo>
                      <a:cubicBezTo>
                        <a:pt x="8969" y="520732"/>
                        <a:pt x="155273" y="658463"/>
                        <a:pt x="329199" y="658463"/>
                      </a:cubicBezTo>
                      <a:cubicBezTo>
                        <a:pt x="334533" y="658463"/>
                        <a:pt x="339867" y="658368"/>
                        <a:pt x="345297" y="658082"/>
                      </a:cubicBezTo>
                      <a:lnTo>
                        <a:pt x="345297" y="658082"/>
                      </a:lnTo>
                      <a:cubicBezTo>
                        <a:pt x="526176" y="649224"/>
                        <a:pt x="666956" y="494062"/>
                        <a:pt x="658097" y="313182"/>
                      </a:cubicBezTo>
                      <a:lnTo>
                        <a:pt x="658097" y="313182"/>
                      </a:lnTo>
                      <a:cubicBezTo>
                        <a:pt x="649525" y="137732"/>
                        <a:pt x="503126" y="0"/>
                        <a:pt x="329294" y="0"/>
                      </a:cubicBezTo>
                      <a:lnTo>
                        <a:pt x="329294" y="0"/>
                      </a:lnTo>
                      <a:close/>
                    </a:path>
                  </a:pathLst>
                </a:custGeom>
                <a:solidFill>
                  <a:srgbClr val="62124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Рисунок 78">
                <a:extLst>
                  <a:ext uri="{FF2B5EF4-FFF2-40B4-BE49-F238E27FC236}">
                    <a16:creationId xmlns:a16="http://schemas.microsoft.com/office/drawing/2014/main" id="{83ABAE09-D675-F372-9ADF-0105004ACA3A}"/>
                  </a:ext>
                </a:extLst>
              </p:cNvPr>
              <p:cNvGrpSpPr/>
              <p:nvPr/>
            </p:nvGrpSpPr>
            <p:grpSpPr>
              <a:xfrm>
                <a:off x="3078199" y="751629"/>
                <a:ext cx="497964" cy="356415"/>
                <a:chOff x="3078199" y="751629"/>
                <a:chExt cx="497964" cy="356415"/>
              </a:xfrm>
              <a:noFill/>
            </p:grpSpPr>
            <p:grpSp>
              <p:nvGrpSpPr>
                <p:cNvPr id="224" name="Рисунок 78">
                  <a:extLst>
                    <a:ext uri="{FF2B5EF4-FFF2-40B4-BE49-F238E27FC236}">
                      <a16:creationId xmlns:a16="http://schemas.microsoft.com/office/drawing/2014/main" id="{DA0B7A89-619C-61E9-1E55-CF358FA4BF58}"/>
                    </a:ext>
                  </a:extLst>
                </p:cNvPr>
                <p:cNvGrpSpPr/>
                <p:nvPr/>
              </p:nvGrpSpPr>
              <p:grpSpPr>
                <a:xfrm>
                  <a:off x="3078199" y="751629"/>
                  <a:ext cx="218882" cy="356415"/>
                  <a:chOff x="3078199" y="751629"/>
                  <a:chExt cx="218882" cy="356415"/>
                </a:xfrm>
                <a:noFill/>
              </p:grpSpPr>
              <p:sp>
                <p:nvSpPr>
                  <p:cNvPr id="229" name="Полилиния: фигура 228">
                    <a:extLst>
                      <a:ext uri="{FF2B5EF4-FFF2-40B4-BE49-F238E27FC236}">
                        <a16:creationId xmlns:a16="http://schemas.microsoft.com/office/drawing/2014/main" id="{B38F222C-F7A7-DA4B-C208-2501301F334D}"/>
                      </a:ext>
                    </a:extLst>
                  </p:cNvPr>
                  <p:cNvSpPr/>
                  <p:nvPr/>
                </p:nvSpPr>
                <p:spPr>
                  <a:xfrm>
                    <a:off x="3078199" y="751629"/>
                    <a:ext cx="168234" cy="301252"/>
                  </a:xfrm>
                  <a:custGeom>
                    <a:avLst/>
                    <a:gdLst>
                      <a:gd name="connsiteX0" fmla="*/ 113536 w 168234"/>
                      <a:gd name="connsiteY0" fmla="*/ 85 h 301252"/>
                      <a:gd name="connsiteX1" fmla="*/ 24668 w 168234"/>
                      <a:gd name="connsiteY1" fmla="*/ 66475 h 301252"/>
                      <a:gd name="connsiteX2" fmla="*/ 12381 w 168234"/>
                      <a:gd name="connsiteY2" fmla="*/ 246497 h 301252"/>
                      <a:gd name="connsiteX3" fmla="*/ 151636 w 168234"/>
                      <a:gd name="connsiteY3" fmla="*/ 266595 h 301252"/>
                      <a:gd name="connsiteX4" fmla="*/ 135063 w 168234"/>
                      <a:gd name="connsiteY4" fmla="*/ 198967 h 301252"/>
                      <a:gd name="connsiteX5" fmla="*/ 149922 w 168234"/>
                      <a:gd name="connsiteY5" fmla="*/ 151342 h 301252"/>
                      <a:gd name="connsiteX6" fmla="*/ 136777 w 168234"/>
                      <a:gd name="connsiteY6" fmla="*/ 118195 h 301252"/>
                      <a:gd name="connsiteX7" fmla="*/ 167829 w 168234"/>
                      <a:gd name="connsiteY7" fmla="*/ 50949 h 301252"/>
                      <a:gd name="connsiteX8" fmla="*/ 113441 w 168234"/>
                      <a:gd name="connsiteY8" fmla="*/ 85 h 30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234" h="301252">
                        <a:moveTo>
                          <a:pt x="113536" y="85"/>
                        </a:moveTo>
                        <a:cubicBezTo>
                          <a:pt x="113536" y="85"/>
                          <a:pt x="61625" y="-5153"/>
                          <a:pt x="24668" y="66475"/>
                        </a:cubicBezTo>
                        <a:cubicBezTo>
                          <a:pt x="-1621" y="117529"/>
                          <a:pt x="-8765" y="192014"/>
                          <a:pt x="12381" y="246497"/>
                        </a:cubicBezTo>
                        <a:cubicBezTo>
                          <a:pt x="39908" y="317268"/>
                          <a:pt x="134682" y="314410"/>
                          <a:pt x="151636" y="266595"/>
                        </a:cubicBezTo>
                        <a:cubicBezTo>
                          <a:pt x="167162" y="222780"/>
                          <a:pt x="135063" y="198967"/>
                          <a:pt x="135063" y="198967"/>
                        </a:cubicBezTo>
                        <a:cubicBezTo>
                          <a:pt x="135063" y="198967"/>
                          <a:pt x="151827" y="185632"/>
                          <a:pt x="149922" y="151342"/>
                        </a:cubicBezTo>
                        <a:cubicBezTo>
                          <a:pt x="148779" y="130483"/>
                          <a:pt x="136777" y="118195"/>
                          <a:pt x="136777" y="118195"/>
                        </a:cubicBezTo>
                        <a:cubicBezTo>
                          <a:pt x="136777" y="118195"/>
                          <a:pt x="172401" y="88954"/>
                          <a:pt x="167829" y="50949"/>
                        </a:cubicBezTo>
                        <a:cubicBezTo>
                          <a:pt x="164590" y="23993"/>
                          <a:pt x="149350" y="1228"/>
                          <a:pt x="113441" y="85"/>
                        </a:cubicBez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0" name="Полилиния: фигура 229">
                    <a:extLst>
                      <a:ext uri="{FF2B5EF4-FFF2-40B4-BE49-F238E27FC236}">
                        <a16:creationId xmlns:a16="http://schemas.microsoft.com/office/drawing/2014/main" id="{AC53D4B1-92F7-2AE6-CCF0-1AEF4178EC4D}"/>
                      </a:ext>
                    </a:extLst>
                  </p:cNvPr>
                  <p:cNvSpPr/>
                  <p:nvPr/>
                </p:nvSpPr>
                <p:spPr>
                  <a:xfrm>
                    <a:off x="3227740" y="798863"/>
                    <a:ext cx="69341" cy="96683"/>
                  </a:xfrm>
                  <a:custGeom>
                    <a:avLst/>
                    <a:gdLst>
                      <a:gd name="connsiteX0" fmla="*/ 0 w 69341"/>
                      <a:gd name="connsiteY0" fmla="*/ 96393 h 96683"/>
                      <a:gd name="connsiteX1" fmla="*/ 53054 w 69341"/>
                      <a:gd name="connsiteY1" fmla="*/ 65723 h 96683"/>
                      <a:gd name="connsiteX2" fmla="*/ 69342 w 69341"/>
                      <a:gd name="connsiteY2" fmla="*/ 0 h 9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341" h="96683">
                        <a:moveTo>
                          <a:pt x="0" y="96393"/>
                        </a:moveTo>
                        <a:cubicBezTo>
                          <a:pt x="0" y="96393"/>
                          <a:pt x="34957" y="101822"/>
                          <a:pt x="53054" y="65723"/>
                        </a:cubicBezTo>
                        <a:cubicBezTo>
                          <a:pt x="59912" y="51911"/>
                          <a:pt x="59055" y="28099"/>
                          <a:pt x="69342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" name="Полилиния: фигура 244">
                    <a:extLst>
                      <a:ext uri="{FF2B5EF4-FFF2-40B4-BE49-F238E27FC236}">
                        <a16:creationId xmlns:a16="http://schemas.microsoft.com/office/drawing/2014/main" id="{2D78CA10-CEAB-0CC2-A631-842F85A52DD5}"/>
                      </a:ext>
                    </a:extLst>
                  </p:cNvPr>
                  <p:cNvSpPr/>
                  <p:nvPr/>
                </p:nvSpPr>
                <p:spPr>
                  <a:xfrm>
                    <a:off x="3227740" y="920783"/>
                    <a:ext cx="65341" cy="187261"/>
                  </a:xfrm>
                  <a:custGeom>
                    <a:avLst/>
                    <a:gdLst>
                      <a:gd name="connsiteX0" fmla="*/ 0 w 65341"/>
                      <a:gd name="connsiteY0" fmla="*/ 0 h 187261"/>
                      <a:gd name="connsiteX1" fmla="*/ 60579 w 65341"/>
                      <a:gd name="connsiteY1" fmla="*/ 92488 h 187261"/>
                      <a:gd name="connsiteX2" fmla="*/ 65342 w 65341"/>
                      <a:gd name="connsiteY2" fmla="*/ 187262 h 187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41" h="187261">
                        <a:moveTo>
                          <a:pt x="0" y="0"/>
                        </a:moveTo>
                        <a:cubicBezTo>
                          <a:pt x="0" y="0"/>
                          <a:pt x="60579" y="9430"/>
                          <a:pt x="60579" y="92488"/>
                        </a:cubicBezTo>
                        <a:cubicBezTo>
                          <a:pt x="60579" y="133826"/>
                          <a:pt x="65342" y="187262"/>
                          <a:pt x="65342" y="187262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25" name="Рисунок 78">
                  <a:extLst>
                    <a:ext uri="{FF2B5EF4-FFF2-40B4-BE49-F238E27FC236}">
                      <a16:creationId xmlns:a16="http://schemas.microsoft.com/office/drawing/2014/main" id="{B9DE1D8A-A247-F902-7F93-5CD92AB6B967}"/>
                    </a:ext>
                  </a:extLst>
                </p:cNvPr>
                <p:cNvGrpSpPr/>
                <p:nvPr/>
              </p:nvGrpSpPr>
              <p:grpSpPr>
                <a:xfrm>
                  <a:off x="3357280" y="751629"/>
                  <a:ext cx="218883" cy="356415"/>
                  <a:chOff x="3357280" y="751629"/>
                  <a:chExt cx="218883" cy="356415"/>
                </a:xfrm>
                <a:noFill/>
              </p:grpSpPr>
              <p:sp>
                <p:nvSpPr>
                  <p:cNvPr id="226" name="Полилиния: фигура 225">
                    <a:extLst>
                      <a:ext uri="{FF2B5EF4-FFF2-40B4-BE49-F238E27FC236}">
                        <a16:creationId xmlns:a16="http://schemas.microsoft.com/office/drawing/2014/main" id="{B0BB4B02-2CB3-BCBB-0F86-C1FEE77AE7A2}"/>
                      </a:ext>
                    </a:extLst>
                  </p:cNvPr>
                  <p:cNvSpPr/>
                  <p:nvPr/>
                </p:nvSpPr>
                <p:spPr>
                  <a:xfrm>
                    <a:off x="3407929" y="751629"/>
                    <a:ext cx="168234" cy="301252"/>
                  </a:xfrm>
                  <a:custGeom>
                    <a:avLst/>
                    <a:gdLst>
                      <a:gd name="connsiteX0" fmla="*/ 54698 w 168234"/>
                      <a:gd name="connsiteY0" fmla="*/ 85 h 301252"/>
                      <a:gd name="connsiteX1" fmla="*/ 143566 w 168234"/>
                      <a:gd name="connsiteY1" fmla="*/ 66475 h 301252"/>
                      <a:gd name="connsiteX2" fmla="*/ 155853 w 168234"/>
                      <a:gd name="connsiteY2" fmla="*/ 246497 h 301252"/>
                      <a:gd name="connsiteX3" fmla="*/ 16598 w 168234"/>
                      <a:gd name="connsiteY3" fmla="*/ 266595 h 301252"/>
                      <a:gd name="connsiteX4" fmla="*/ 33171 w 168234"/>
                      <a:gd name="connsiteY4" fmla="*/ 198967 h 301252"/>
                      <a:gd name="connsiteX5" fmla="*/ 18312 w 168234"/>
                      <a:gd name="connsiteY5" fmla="*/ 151342 h 301252"/>
                      <a:gd name="connsiteX6" fmla="*/ 31457 w 168234"/>
                      <a:gd name="connsiteY6" fmla="*/ 118195 h 301252"/>
                      <a:gd name="connsiteX7" fmla="*/ 405 w 168234"/>
                      <a:gd name="connsiteY7" fmla="*/ 50949 h 301252"/>
                      <a:gd name="connsiteX8" fmla="*/ 54793 w 168234"/>
                      <a:gd name="connsiteY8" fmla="*/ 85 h 30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234" h="301252">
                        <a:moveTo>
                          <a:pt x="54698" y="85"/>
                        </a:moveTo>
                        <a:cubicBezTo>
                          <a:pt x="54698" y="85"/>
                          <a:pt x="106609" y="-5153"/>
                          <a:pt x="143566" y="66475"/>
                        </a:cubicBezTo>
                        <a:cubicBezTo>
                          <a:pt x="169855" y="117529"/>
                          <a:pt x="176999" y="192014"/>
                          <a:pt x="155853" y="246497"/>
                        </a:cubicBezTo>
                        <a:cubicBezTo>
                          <a:pt x="128326" y="317268"/>
                          <a:pt x="33552" y="314410"/>
                          <a:pt x="16598" y="266595"/>
                        </a:cubicBezTo>
                        <a:cubicBezTo>
                          <a:pt x="1072" y="222780"/>
                          <a:pt x="33171" y="198967"/>
                          <a:pt x="33171" y="198967"/>
                        </a:cubicBezTo>
                        <a:cubicBezTo>
                          <a:pt x="33171" y="198967"/>
                          <a:pt x="16407" y="185632"/>
                          <a:pt x="18312" y="151342"/>
                        </a:cubicBezTo>
                        <a:cubicBezTo>
                          <a:pt x="19455" y="130483"/>
                          <a:pt x="31457" y="118195"/>
                          <a:pt x="31457" y="118195"/>
                        </a:cubicBezTo>
                        <a:cubicBezTo>
                          <a:pt x="31457" y="118195"/>
                          <a:pt x="-4167" y="88954"/>
                          <a:pt x="405" y="50949"/>
                        </a:cubicBezTo>
                        <a:cubicBezTo>
                          <a:pt x="3644" y="23993"/>
                          <a:pt x="18884" y="1228"/>
                          <a:pt x="54793" y="85"/>
                        </a:cubicBez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7" name="Полилиния: фигура 226">
                    <a:extLst>
                      <a:ext uri="{FF2B5EF4-FFF2-40B4-BE49-F238E27FC236}">
                        <a16:creationId xmlns:a16="http://schemas.microsoft.com/office/drawing/2014/main" id="{8FD7BBE7-2620-A6C4-6367-63D2635450CD}"/>
                      </a:ext>
                    </a:extLst>
                  </p:cNvPr>
                  <p:cNvSpPr/>
                  <p:nvPr/>
                </p:nvSpPr>
                <p:spPr>
                  <a:xfrm>
                    <a:off x="3357280" y="798863"/>
                    <a:ext cx="69341" cy="96683"/>
                  </a:xfrm>
                  <a:custGeom>
                    <a:avLst/>
                    <a:gdLst>
                      <a:gd name="connsiteX0" fmla="*/ 69342 w 69341"/>
                      <a:gd name="connsiteY0" fmla="*/ 96393 h 96683"/>
                      <a:gd name="connsiteX1" fmla="*/ 16288 w 69341"/>
                      <a:gd name="connsiteY1" fmla="*/ 65723 h 96683"/>
                      <a:gd name="connsiteX2" fmla="*/ 0 w 69341"/>
                      <a:gd name="connsiteY2" fmla="*/ 0 h 9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341" h="96683">
                        <a:moveTo>
                          <a:pt x="69342" y="96393"/>
                        </a:moveTo>
                        <a:cubicBezTo>
                          <a:pt x="69342" y="96393"/>
                          <a:pt x="34385" y="101822"/>
                          <a:pt x="16288" y="65723"/>
                        </a:cubicBezTo>
                        <a:cubicBezTo>
                          <a:pt x="9430" y="51911"/>
                          <a:pt x="10287" y="28099"/>
                          <a:pt x="0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8" name="Полилиния: фигура 227">
                    <a:extLst>
                      <a:ext uri="{FF2B5EF4-FFF2-40B4-BE49-F238E27FC236}">
                        <a16:creationId xmlns:a16="http://schemas.microsoft.com/office/drawing/2014/main" id="{A53E3627-772E-CA59-20F3-F3CA54CF4581}"/>
                      </a:ext>
                    </a:extLst>
                  </p:cNvPr>
                  <p:cNvSpPr/>
                  <p:nvPr/>
                </p:nvSpPr>
                <p:spPr>
                  <a:xfrm>
                    <a:off x="3361281" y="920783"/>
                    <a:ext cx="65341" cy="187261"/>
                  </a:xfrm>
                  <a:custGeom>
                    <a:avLst/>
                    <a:gdLst>
                      <a:gd name="connsiteX0" fmla="*/ 65342 w 65341"/>
                      <a:gd name="connsiteY0" fmla="*/ 0 h 187261"/>
                      <a:gd name="connsiteX1" fmla="*/ 4763 w 65341"/>
                      <a:gd name="connsiteY1" fmla="*/ 92488 h 187261"/>
                      <a:gd name="connsiteX2" fmla="*/ 0 w 65341"/>
                      <a:gd name="connsiteY2" fmla="*/ 187262 h 187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41" h="187261">
                        <a:moveTo>
                          <a:pt x="65342" y="0"/>
                        </a:moveTo>
                        <a:cubicBezTo>
                          <a:pt x="65342" y="0"/>
                          <a:pt x="4763" y="9430"/>
                          <a:pt x="4763" y="92488"/>
                        </a:cubicBezTo>
                        <a:cubicBezTo>
                          <a:pt x="4763" y="133826"/>
                          <a:pt x="0" y="187262"/>
                          <a:pt x="0" y="187262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00BE9C42-3762-4FC6-CD17-22EFDDA97934}"/>
                </a:ext>
              </a:extLst>
            </p:cNvPr>
            <p:cNvSpPr/>
            <p:nvPr/>
          </p:nvSpPr>
          <p:spPr>
            <a:xfrm>
              <a:off x="3331931" y="3659535"/>
              <a:ext cx="90582" cy="87333"/>
            </a:xfrm>
            <a:custGeom>
              <a:avLst/>
              <a:gdLst>
                <a:gd name="connsiteX0" fmla="*/ 1092 w 90582"/>
                <a:gd name="connsiteY0" fmla="*/ 0 h 87333"/>
                <a:gd name="connsiteX1" fmla="*/ 87059 w 90582"/>
                <a:gd name="connsiteY1" fmla="*/ 0 h 87333"/>
                <a:gd name="connsiteX2" fmla="*/ 87122 w 90582"/>
                <a:gd name="connsiteY2" fmla="*/ 219 h 87333"/>
                <a:gd name="connsiteX3" fmla="*/ 78487 w 90582"/>
                <a:gd name="connsiteY3" fmla="*/ 27895 h 87333"/>
                <a:gd name="connsiteX4" fmla="*/ 88118 w 90582"/>
                <a:gd name="connsiteY4" fmla="*/ 67194 h 87333"/>
                <a:gd name="connsiteX5" fmla="*/ 7195 w 90582"/>
                <a:gd name="connsiteY5" fmla="*/ 55515 h 87333"/>
                <a:gd name="connsiteX6" fmla="*/ 428 w 90582"/>
                <a:gd name="connsiteY6" fmla="*/ 2461 h 8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582" h="87333">
                  <a:moveTo>
                    <a:pt x="1092" y="0"/>
                  </a:moveTo>
                  <a:lnTo>
                    <a:pt x="87059" y="0"/>
                  </a:lnTo>
                  <a:lnTo>
                    <a:pt x="87122" y="219"/>
                  </a:lnTo>
                  <a:cubicBezTo>
                    <a:pt x="88229" y="20146"/>
                    <a:pt x="78487" y="27895"/>
                    <a:pt x="78487" y="27895"/>
                  </a:cubicBezTo>
                  <a:cubicBezTo>
                    <a:pt x="78487" y="27895"/>
                    <a:pt x="97140" y="41733"/>
                    <a:pt x="88118" y="67194"/>
                  </a:cubicBezTo>
                  <a:cubicBezTo>
                    <a:pt x="78265" y="94980"/>
                    <a:pt x="23191" y="96641"/>
                    <a:pt x="7195" y="55515"/>
                  </a:cubicBezTo>
                  <a:cubicBezTo>
                    <a:pt x="1051" y="39685"/>
                    <a:pt x="-983" y="20948"/>
                    <a:pt x="428" y="2461"/>
                  </a:cubicBezTo>
                  <a:close/>
                </a:path>
              </a:pathLst>
            </a:custGeom>
            <a:solidFill>
              <a:srgbClr val="621244"/>
            </a:solidFill>
            <a:ln w="9525" cap="rnd">
              <a:solidFill>
                <a:srgbClr val="621244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3C8ADDAF-FF15-FFC5-15D5-F20CFF57C136}"/>
                </a:ext>
              </a:extLst>
            </p:cNvPr>
            <p:cNvSpPr/>
            <p:nvPr/>
          </p:nvSpPr>
          <p:spPr>
            <a:xfrm>
              <a:off x="3530721" y="3659535"/>
              <a:ext cx="90582" cy="87333"/>
            </a:xfrm>
            <a:custGeom>
              <a:avLst/>
              <a:gdLst>
                <a:gd name="connsiteX0" fmla="*/ 3524 w 90582"/>
                <a:gd name="connsiteY0" fmla="*/ 0 h 87333"/>
                <a:gd name="connsiteX1" fmla="*/ 89491 w 90582"/>
                <a:gd name="connsiteY1" fmla="*/ 0 h 87333"/>
                <a:gd name="connsiteX2" fmla="*/ 90155 w 90582"/>
                <a:gd name="connsiteY2" fmla="*/ 2461 h 87333"/>
                <a:gd name="connsiteX3" fmla="*/ 83388 w 90582"/>
                <a:gd name="connsiteY3" fmla="*/ 55515 h 87333"/>
                <a:gd name="connsiteX4" fmla="*/ 2465 w 90582"/>
                <a:gd name="connsiteY4" fmla="*/ 67194 h 87333"/>
                <a:gd name="connsiteX5" fmla="*/ 12096 w 90582"/>
                <a:gd name="connsiteY5" fmla="*/ 27895 h 87333"/>
                <a:gd name="connsiteX6" fmla="*/ 3461 w 90582"/>
                <a:gd name="connsiteY6" fmla="*/ 219 h 8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582" h="87333">
                  <a:moveTo>
                    <a:pt x="3524" y="0"/>
                  </a:moveTo>
                  <a:lnTo>
                    <a:pt x="89491" y="0"/>
                  </a:lnTo>
                  <a:lnTo>
                    <a:pt x="90155" y="2461"/>
                  </a:lnTo>
                  <a:cubicBezTo>
                    <a:pt x="91566" y="20948"/>
                    <a:pt x="89532" y="39685"/>
                    <a:pt x="83388" y="55515"/>
                  </a:cubicBezTo>
                  <a:cubicBezTo>
                    <a:pt x="67392" y="96641"/>
                    <a:pt x="12318" y="94980"/>
                    <a:pt x="2465" y="67194"/>
                  </a:cubicBezTo>
                  <a:cubicBezTo>
                    <a:pt x="-6557" y="41733"/>
                    <a:pt x="12096" y="27895"/>
                    <a:pt x="12096" y="27895"/>
                  </a:cubicBezTo>
                  <a:cubicBezTo>
                    <a:pt x="12096" y="27895"/>
                    <a:pt x="2354" y="20146"/>
                    <a:pt x="3461" y="219"/>
                  </a:cubicBezTo>
                  <a:close/>
                </a:path>
              </a:pathLst>
            </a:custGeom>
            <a:solidFill>
              <a:srgbClr val="621244"/>
            </a:solidFill>
            <a:ln w="9525" cap="rnd">
              <a:solidFill>
                <a:srgbClr val="621244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3" name="Равнобедренный треугольник 252">
            <a:extLst>
              <a:ext uri="{FF2B5EF4-FFF2-40B4-BE49-F238E27FC236}">
                <a16:creationId xmlns:a16="http://schemas.microsoft.com/office/drawing/2014/main" id="{1EB8AF2F-7710-3E9A-046C-8987439BB018}"/>
              </a:ext>
            </a:extLst>
          </p:cNvPr>
          <p:cNvSpPr/>
          <p:nvPr/>
        </p:nvSpPr>
        <p:spPr>
          <a:xfrm rot="7645119">
            <a:off x="3959335" y="4203043"/>
            <a:ext cx="195439" cy="146683"/>
          </a:xfrm>
          <a:prstGeom prst="triangle">
            <a:avLst/>
          </a:prstGeom>
          <a:solidFill>
            <a:srgbClr val="621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4" name="Группа 253">
            <a:extLst>
              <a:ext uri="{FF2B5EF4-FFF2-40B4-BE49-F238E27FC236}">
                <a16:creationId xmlns:a16="http://schemas.microsoft.com/office/drawing/2014/main" id="{43F36EB0-BBFD-937A-1B2C-7D032F72F4F5}"/>
              </a:ext>
            </a:extLst>
          </p:cNvPr>
          <p:cNvGrpSpPr/>
          <p:nvPr/>
        </p:nvGrpSpPr>
        <p:grpSpPr>
          <a:xfrm>
            <a:off x="3687907" y="3953088"/>
            <a:ext cx="382659" cy="382642"/>
            <a:chOff x="3847561" y="3867918"/>
            <a:chExt cx="382659" cy="382642"/>
          </a:xfrm>
        </p:grpSpPr>
        <p:grpSp>
          <p:nvGrpSpPr>
            <p:cNvPr id="255" name="Рисунок 78">
              <a:extLst>
                <a:ext uri="{FF2B5EF4-FFF2-40B4-BE49-F238E27FC236}">
                  <a16:creationId xmlns:a16="http://schemas.microsoft.com/office/drawing/2014/main" id="{A46E5BCF-4B2D-9E67-724F-151712FC8EF0}"/>
                </a:ext>
              </a:extLst>
            </p:cNvPr>
            <p:cNvGrpSpPr/>
            <p:nvPr/>
          </p:nvGrpSpPr>
          <p:grpSpPr>
            <a:xfrm>
              <a:off x="3847561" y="3867918"/>
              <a:ext cx="382659" cy="382642"/>
              <a:chOff x="2997982" y="581408"/>
              <a:chExt cx="658493" cy="658463"/>
            </a:xfrm>
          </p:grpSpPr>
          <p:grpSp>
            <p:nvGrpSpPr>
              <p:cNvPr id="262" name="Рисунок 78">
                <a:extLst>
                  <a:ext uri="{FF2B5EF4-FFF2-40B4-BE49-F238E27FC236}">
                    <a16:creationId xmlns:a16="http://schemas.microsoft.com/office/drawing/2014/main" id="{46F0B865-3262-7FCF-1CF8-8F54BFB8764D}"/>
                  </a:ext>
                </a:extLst>
              </p:cNvPr>
              <p:cNvGrpSpPr/>
              <p:nvPr/>
            </p:nvGrpSpPr>
            <p:grpSpPr>
              <a:xfrm>
                <a:off x="2997982" y="581408"/>
                <a:ext cx="658493" cy="658463"/>
                <a:chOff x="2997982" y="581408"/>
                <a:chExt cx="658493" cy="658463"/>
              </a:xfrm>
            </p:grpSpPr>
            <p:sp>
              <p:nvSpPr>
                <p:cNvPr id="272" name="Полилиния: фигура 271">
                  <a:extLst>
                    <a:ext uri="{FF2B5EF4-FFF2-40B4-BE49-F238E27FC236}">
                      <a16:creationId xmlns:a16="http://schemas.microsoft.com/office/drawing/2014/main" id="{4E2EE167-CAF8-1B16-9C65-83D248F0AC93}"/>
                    </a:ext>
                  </a:extLst>
                </p:cNvPr>
                <p:cNvSpPr/>
                <p:nvPr/>
              </p:nvSpPr>
              <p:spPr>
                <a:xfrm>
                  <a:off x="3012190" y="595600"/>
                  <a:ext cx="629983" cy="629983"/>
                </a:xfrm>
                <a:custGeom>
                  <a:avLst/>
                  <a:gdLst>
                    <a:gd name="connsiteX0" fmla="*/ 314896 w 629983"/>
                    <a:gd name="connsiteY0" fmla="*/ 629984 h 629983"/>
                    <a:gd name="connsiteX1" fmla="*/ 380 w 629983"/>
                    <a:gd name="connsiteY1" fmla="*/ 330327 h 629983"/>
                    <a:gd name="connsiteX2" fmla="*/ 299656 w 629983"/>
                    <a:gd name="connsiteY2" fmla="*/ 381 h 629983"/>
                    <a:gd name="connsiteX3" fmla="*/ 315086 w 629983"/>
                    <a:gd name="connsiteY3" fmla="*/ 0 h 629983"/>
                    <a:gd name="connsiteX4" fmla="*/ 629602 w 629983"/>
                    <a:gd name="connsiteY4" fmla="*/ 299657 h 629983"/>
                    <a:gd name="connsiteX5" fmla="*/ 547973 w 629983"/>
                    <a:gd name="connsiteY5" fmla="*/ 526352 h 629983"/>
                    <a:gd name="connsiteX6" fmla="*/ 330326 w 629983"/>
                    <a:gd name="connsiteY6" fmla="*/ 629602 h 629983"/>
                    <a:gd name="connsiteX7" fmla="*/ 314896 w 629983"/>
                    <a:gd name="connsiteY7" fmla="*/ 629984 h 629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9983" h="629983">
                      <a:moveTo>
                        <a:pt x="314896" y="629984"/>
                      </a:moveTo>
                      <a:cubicBezTo>
                        <a:pt x="146684" y="629984"/>
                        <a:pt x="8572" y="498348"/>
                        <a:pt x="380" y="330327"/>
                      </a:cubicBezTo>
                      <a:cubicBezTo>
                        <a:pt x="-8097" y="156877"/>
                        <a:pt x="126205" y="8858"/>
                        <a:pt x="299656" y="381"/>
                      </a:cubicBezTo>
                      <a:cubicBezTo>
                        <a:pt x="304799" y="95"/>
                        <a:pt x="309943" y="0"/>
                        <a:pt x="315086" y="0"/>
                      </a:cubicBezTo>
                      <a:cubicBezTo>
                        <a:pt x="483298" y="0"/>
                        <a:pt x="621410" y="131636"/>
                        <a:pt x="629602" y="299657"/>
                      </a:cubicBezTo>
                      <a:cubicBezTo>
                        <a:pt x="633698" y="383286"/>
                        <a:pt x="604741" y="463868"/>
                        <a:pt x="547973" y="526352"/>
                      </a:cubicBezTo>
                      <a:cubicBezTo>
                        <a:pt x="491299" y="588836"/>
                        <a:pt x="413956" y="625507"/>
                        <a:pt x="330326" y="629602"/>
                      </a:cubicBezTo>
                      <a:cubicBezTo>
                        <a:pt x="325183" y="629888"/>
                        <a:pt x="320039" y="629984"/>
                        <a:pt x="314896" y="6299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Полилиния: фигура 272">
                  <a:extLst>
                    <a:ext uri="{FF2B5EF4-FFF2-40B4-BE49-F238E27FC236}">
                      <a16:creationId xmlns:a16="http://schemas.microsoft.com/office/drawing/2014/main" id="{703BE447-4809-121D-BED3-45661494D8A8}"/>
                    </a:ext>
                  </a:extLst>
                </p:cNvPr>
                <p:cNvSpPr/>
                <p:nvPr/>
              </p:nvSpPr>
              <p:spPr>
                <a:xfrm>
                  <a:off x="2997982" y="581408"/>
                  <a:ext cx="658493" cy="658463"/>
                </a:xfrm>
                <a:custGeom>
                  <a:avLst/>
                  <a:gdLst>
                    <a:gd name="connsiteX0" fmla="*/ 329294 w 658493"/>
                    <a:gd name="connsiteY0" fmla="*/ 28575 h 658463"/>
                    <a:gd name="connsiteX1" fmla="*/ 535987 w 658493"/>
                    <a:gd name="connsiteY1" fmla="*/ 111538 h 658463"/>
                    <a:gd name="connsiteX2" fmla="*/ 629522 w 658493"/>
                    <a:gd name="connsiteY2" fmla="*/ 314611 h 658463"/>
                    <a:gd name="connsiteX3" fmla="*/ 343868 w 658493"/>
                    <a:gd name="connsiteY3" fmla="*/ 629603 h 658463"/>
                    <a:gd name="connsiteX4" fmla="*/ 329199 w 658493"/>
                    <a:gd name="connsiteY4" fmla="*/ 629984 h 658463"/>
                    <a:gd name="connsiteX5" fmla="*/ 122507 w 658493"/>
                    <a:gd name="connsiteY5" fmla="*/ 547021 h 658463"/>
                    <a:gd name="connsiteX6" fmla="*/ 28971 w 658493"/>
                    <a:gd name="connsiteY6" fmla="*/ 343948 h 658463"/>
                    <a:gd name="connsiteX7" fmla="*/ 314626 w 658493"/>
                    <a:gd name="connsiteY7" fmla="*/ 28956 h 658463"/>
                    <a:gd name="connsiteX8" fmla="*/ 329294 w 658493"/>
                    <a:gd name="connsiteY8" fmla="*/ 28575 h 658463"/>
                    <a:gd name="connsiteX9" fmla="*/ 329294 w 658493"/>
                    <a:gd name="connsiteY9" fmla="*/ 28575 h 658463"/>
                    <a:gd name="connsiteX10" fmla="*/ 329294 w 658493"/>
                    <a:gd name="connsiteY10" fmla="*/ 0 h 658463"/>
                    <a:gd name="connsiteX11" fmla="*/ 313197 w 658493"/>
                    <a:gd name="connsiteY11" fmla="*/ 381 h 658463"/>
                    <a:gd name="connsiteX12" fmla="*/ 313197 w 658493"/>
                    <a:gd name="connsiteY12" fmla="*/ 381 h 658463"/>
                    <a:gd name="connsiteX13" fmla="*/ 396 w 658493"/>
                    <a:gd name="connsiteY13" fmla="*/ 345281 h 658463"/>
                    <a:gd name="connsiteX14" fmla="*/ 396 w 658493"/>
                    <a:gd name="connsiteY14" fmla="*/ 345281 h 658463"/>
                    <a:gd name="connsiteX15" fmla="*/ 329199 w 658493"/>
                    <a:gd name="connsiteY15" fmla="*/ 658463 h 658463"/>
                    <a:gd name="connsiteX16" fmla="*/ 345297 w 658493"/>
                    <a:gd name="connsiteY16" fmla="*/ 658082 h 658463"/>
                    <a:gd name="connsiteX17" fmla="*/ 345297 w 658493"/>
                    <a:gd name="connsiteY17" fmla="*/ 658082 h 658463"/>
                    <a:gd name="connsiteX18" fmla="*/ 658097 w 658493"/>
                    <a:gd name="connsiteY18" fmla="*/ 313182 h 658463"/>
                    <a:gd name="connsiteX19" fmla="*/ 658097 w 658493"/>
                    <a:gd name="connsiteY19" fmla="*/ 313182 h 658463"/>
                    <a:gd name="connsiteX20" fmla="*/ 329294 w 658493"/>
                    <a:gd name="connsiteY20" fmla="*/ 0 h 658463"/>
                    <a:gd name="connsiteX21" fmla="*/ 329294 w 658493"/>
                    <a:gd name="connsiteY21" fmla="*/ 0 h 65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58493" h="658463">
                      <a:moveTo>
                        <a:pt x="329294" y="28575"/>
                      </a:moveTo>
                      <a:cubicBezTo>
                        <a:pt x="406256" y="28575"/>
                        <a:pt x="479694" y="58007"/>
                        <a:pt x="535987" y="111538"/>
                      </a:cubicBezTo>
                      <a:cubicBezTo>
                        <a:pt x="592566" y="165164"/>
                        <a:pt x="625712" y="237363"/>
                        <a:pt x="629522" y="314611"/>
                      </a:cubicBezTo>
                      <a:cubicBezTo>
                        <a:pt x="637619" y="480250"/>
                        <a:pt x="509412" y="621506"/>
                        <a:pt x="343868" y="629603"/>
                      </a:cubicBezTo>
                      <a:cubicBezTo>
                        <a:pt x="339010" y="629793"/>
                        <a:pt x="334057" y="629984"/>
                        <a:pt x="329199" y="629984"/>
                      </a:cubicBezTo>
                      <a:cubicBezTo>
                        <a:pt x="252237" y="629984"/>
                        <a:pt x="178799" y="600551"/>
                        <a:pt x="122507" y="547021"/>
                      </a:cubicBezTo>
                      <a:cubicBezTo>
                        <a:pt x="65928" y="493395"/>
                        <a:pt x="32781" y="421196"/>
                        <a:pt x="28971" y="343948"/>
                      </a:cubicBezTo>
                      <a:cubicBezTo>
                        <a:pt x="20875" y="178308"/>
                        <a:pt x="149081" y="37052"/>
                        <a:pt x="314626" y="28956"/>
                      </a:cubicBezTo>
                      <a:cubicBezTo>
                        <a:pt x="319484" y="28766"/>
                        <a:pt x="324437" y="28575"/>
                        <a:pt x="329294" y="28575"/>
                      </a:cubicBezTo>
                      <a:lnTo>
                        <a:pt x="329294" y="28575"/>
                      </a:lnTo>
                      <a:moveTo>
                        <a:pt x="329294" y="0"/>
                      </a:moveTo>
                      <a:cubicBezTo>
                        <a:pt x="323960" y="0"/>
                        <a:pt x="318626" y="95"/>
                        <a:pt x="313197" y="381"/>
                      </a:cubicBezTo>
                      <a:lnTo>
                        <a:pt x="313197" y="381"/>
                      </a:lnTo>
                      <a:cubicBezTo>
                        <a:pt x="132317" y="9239"/>
                        <a:pt x="-8462" y="164402"/>
                        <a:pt x="396" y="345281"/>
                      </a:cubicBezTo>
                      <a:lnTo>
                        <a:pt x="396" y="345281"/>
                      </a:lnTo>
                      <a:cubicBezTo>
                        <a:pt x="8969" y="520732"/>
                        <a:pt x="155273" y="658463"/>
                        <a:pt x="329199" y="658463"/>
                      </a:cubicBezTo>
                      <a:cubicBezTo>
                        <a:pt x="334533" y="658463"/>
                        <a:pt x="339867" y="658368"/>
                        <a:pt x="345297" y="658082"/>
                      </a:cubicBezTo>
                      <a:lnTo>
                        <a:pt x="345297" y="658082"/>
                      </a:lnTo>
                      <a:cubicBezTo>
                        <a:pt x="526176" y="649224"/>
                        <a:pt x="666956" y="494062"/>
                        <a:pt x="658097" y="313182"/>
                      </a:cubicBezTo>
                      <a:lnTo>
                        <a:pt x="658097" y="313182"/>
                      </a:lnTo>
                      <a:cubicBezTo>
                        <a:pt x="649525" y="137732"/>
                        <a:pt x="503126" y="0"/>
                        <a:pt x="329294" y="0"/>
                      </a:cubicBezTo>
                      <a:lnTo>
                        <a:pt x="329294" y="0"/>
                      </a:lnTo>
                      <a:close/>
                    </a:path>
                  </a:pathLst>
                </a:custGeom>
                <a:solidFill>
                  <a:srgbClr val="62124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3" name="Рисунок 78">
                <a:extLst>
                  <a:ext uri="{FF2B5EF4-FFF2-40B4-BE49-F238E27FC236}">
                    <a16:creationId xmlns:a16="http://schemas.microsoft.com/office/drawing/2014/main" id="{51042CFE-A016-C913-25D5-921415212CF1}"/>
                  </a:ext>
                </a:extLst>
              </p:cNvPr>
              <p:cNvGrpSpPr/>
              <p:nvPr/>
            </p:nvGrpSpPr>
            <p:grpSpPr>
              <a:xfrm>
                <a:off x="3078199" y="751629"/>
                <a:ext cx="497964" cy="356415"/>
                <a:chOff x="3078199" y="751629"/>
                <a:chExt cx="497964" cy="356415"/>
              </a:xfrm>
              <a:noFill/>
            </p:grpSpPr>
            <p:grpSp>
              <p:nvGrpSpPr>
                <p:cNvPr id="264" name="Рисунок 78">
                  <a:extLst>
                    <a:ext uri="{FF2B5EF4-FFF2-40B4-BE49-F238E27FC236}">
                      <a16:creationId xmlns:a16="http://schemas.microsoft.com/office/drawing/2014/main" id="{AE046943-5015-589D-EEDD-75200B4CCEED}"/>
                    </a:ext>
                  </a:extLst>
                </p:cNvPr>
                <p:cNvGrpSpPr/>
                <p:nvPr/>
              </p:nvGrpSpPr>
              <p:grpSpPr>
                <a:xfrm>
                  <a:off x="3078199" y="751629"/>
                  <a:ext cx="218882" cy="356415"/>
                  <a:chOff x="3078199" y="751629"/>
                  <a:chExt cx="218882" cy="356415"/>
                </a:xfrm>
                <a:noFill/>
              </p:grpSpPr>
              <p:sp>
                <p:nvSpPr>
                  <p:cNvPr id="269" name="Полилиния: фигура 268">
                    <a:extLst>
                      <a:ext uri="{FF2B5EF4-FFF2-40B4-BE49-F238E27FC236}">
                        <a16:creationId xmlns:a16="http://schemas.microsoft.com/office/drawing/2014/main" id="{02694C7E-0581-3082-2F30-235D52DCDBF2}"/>
                      </a:ext>
                    </a:extLst>
                  </p:cNvPr>
                  <p:cNvSpPr/>
                  <p:nvPr/>
                </p:nvSpPr>
                <p:spPr>
                  <a:xfrm>
                    <a:off x="3078199" y="751629"/>
                    <a:ext cx="168234" cy="301252"/>
                  </a:xfrm>
                  <a:custGeom>
                    <a:avLst/>
                    <a:gdLst>
                      <a:gd name="connsiteX0" fmla="*/ 113536 w 168234"/>
                      <a:gd name="connsiteY0" fmla="*/ 85 h 301252"/>
                      <a:gd name="connsiteX1" fmla="*/ 24668 w 168234"/>
                      <a:gd name="connsiteY1" fmla="*/ 66475 h 301252"/>
                      <a:gd name="connsiteX2" fmla="*/ 12381 w 168234"/>
                      <a:gd name="connsiteY2" fmla="*/ 246497 h 301252"/>
                      <a:gd name="connsiteX3" fmla="*/ 151636 w 168234"/>
                      <a:gd name="connsiteY3" fmla="*/ 266595 h 301252"/>
                      <a:gd name="connsiteX4" fmla="*/ 135063 w 168234"/>
                      <a:gd name="connsiteY4" fmla="*/ 198967 h 301252"/>
                      <a:gd name="connsiteX5" fmla="*/ 149922 w 168234"/>
                      <a:gd name="connsiteY5" fmla="*/ 151342 h 301252"/>
                      <a:gd name="connsiteX6" fmla="*/ 136777 w 168234"/>
                      <a:gd name="connsiteY6" fmla="*/ 118195 h 301252"/>
                      <a:gd name="connsiteX7" fmla="*/ 167829 w 168234"/>
                      <a:gd name="connsiteY7" fmla="*/ 50949 h 301252"/>
                      <a:gd name="connsiteX8" fmla="*/ 113441 w 168234"/>
                      <a:gd name="connsiteY8" fmla="*/ 85 h 30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234" h="301252">
                        <a:moveTo>
                          <a:pt x="113536" y="85"/>
                        </a:moveTo>
                        <a:cubicBezTo>
                          <a:pt x="113536" y="85"/>
                          <a:pt x="61625" y="-5153"/>
                          <a:pt x="24668" y="66475"/>
                        </a:cubicBezTo>
                        <a:cubicBezTo>
                          <a:pt x="-1621" y="117529"/>
                          <a:pt x="-8765" y="192014"/>
                          <a:pt x="12381" y="246497"/>
                        </a:cubicBezTo>
                        <a:cubicBezTo>
                          <a:pt x="39908" y="317268"/>
                          <a:pt x="134682" y="314410"/>
                          <a:pt x="151636" y="266595"/>
                        </a:cubicBezTo>
                        <a:cubicBezTo>
                          <a:pt x="167162" y="222780"/>
                          <a:pt x="135063" y="198967"/>
                          <a:pt x="135063" y="198967"/>
                        </a:cubicBezTo>
                        <a:cubicBezTo>
                          <a:pt x="135063" y="198967"/>
                          <a:pt x="151827" y="185632"/>
                          <a:pt x="149922" y="151342"/>
                        </a:cubicBezTo>
                        <a:cubicBezTo>
                          <a:pt x="148779" y="130483"/>
                          <a:pt x="136777" y="118195"/>
                          <a:pt x="136777" y="118195"/>
                        </a:cubicBezTo>
                        <a:cubicBezTo>
                          <a:pt x="136777" y="118195"/>
                          <a:pt x="172401" y="88954"/>
                          <a:pt x="167829" y="50949"/>
                        </a:cubicBezTo>
                        <a:cubicBezTo>
                          <a:pt x="164590" y="23993"/>
                          <a:pt x="149350" y="1228"/>
                          <a:pt x="113441" y="85"/>
                        </a:cubicBez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" name="Полилиния: фигура 269">
                    <a:extLst>
                      <a:ext uri="{FF2B5EF4-FFF2-40B4-BE49-F238E27FC236}">
                        <a16:creationId xmlns:a16="http://schemas.microsoft.com/office/drawing/2014/main" id="{816C2722-2F83-9CB1-1B15-356DB67CACB4}"/>
                      </a:ext>
                    </a:extLst>
                  </p:cNvPr>
                  <p:cNvSpPr/>
                  <p:nvPr/>
                </p:nvSpPr>
                <p:spPr>
                  <a:xfrm>
                    <a:off x="3227740" y="798863"/>
                    <a:ext cx="69341" cy="96683"/>
                  </a:xfrm>
                  <a:custGeom>
                    <a:avLst/>
                    <a:gdLst>
                      <a:gd name="connsiteX0" fmla="*/ 0 w 69341"/>
                      <a:gd name="connsiteY0" fmla="*/ 96393 h 96683"/>
                      <a:gd name="connsiteX1" fmla="*/ 53054 w 69341"/>
                      <a:gd name="connsiteY1" fmla="*/ 65723 h 96683"/>
                      <a:gd name="connsiteX2" fmla="*/ 69342 w 69341"/>
                      <a:gd name="connsiteY2" fmla="*/ 0 h 9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341" h="96683">
                        <a:moveTo>
                          <a:pt x="0" y="96393"/>
                        </a:moveTo>
                        <a:cubicBezTo>
                          <a:pt x="0" y="96393"/>
                          <a:pt x="34957" y="101822"/>
                          <a:pt x="53054" y="65723"/>
                        </a:cubicBezTo>
                        <a:cubicBezTo>
                          <a:pt x="59912" y="51911"/>
                          <a:pt x="59055" y="28099"/>
                          <a:pt x="69342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1" name="Полилиния: фигура 270">
                    <a:extLst>
                      <a:ext uri="{FF2B5EF4-FFF2-40B4-BE49-F238E27FC236}">
                        <a16:creationId xmlns:a16="http://schemas.microsoft.com/office/drawing/2014/main" id="{3713FC97-96A3-576C-DDC2-02E6CAC7739D}"/>
                      </a:ext>
                    </a:extLst>
                  </p:cNvPr>
                  <p:cNvSpPr/>
                  <p:nvPr/>
                </p:nvSpPr>
                <p:spPr>
                  <a:xfrm>
                    <a:off x="3227740" y="920783"/>
                    <a:ext cx="65341" cy="187261"/>
                  </a:xfrm>
                  <a:custGeom>
                    <a:avLst/>
                    <a:gdLst>
                      <a:gd name="connsiteX0" fmla="*/ 0 w 65341"/>
                      <a:gd name="connsiteY0" fmla="*/ 0 h 187261"/>
                      <a:gd name="connsiteX1" fmla="*/ 60579 w 65341"/>
                      <a:gd name="connsiteY1" fmla="*/ 92488 h 187261"/>
                      <a:gd name="connsiteX2" fmla="*/ 65342 w 65341"/>
                      <a:gd name="connsiteY2" fmla="*/ 187262 h 187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41" h="187261">
                        <a:moveTo>
                          <a:pt x="0" y="0"/>
                        </a:moveTo>
                        <a:cubicBezTo>
                          <a:pt x="0" y="0"/>
                          <a:pt x="60579" y="9430"/>
                          <a:pt x="60579" y="92488"/>
                        </a:cubicBezTo>
                        <a:cubicBezTo>
                          <a:pt x="60579" y="133826"/>
                          <a:pt x="65342" y="187262"/>
                          <a:pt x="65342" y="187262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5" name="Рисунок 78">
                  <a:extLst>
                    <a:ext uri="{FF2B5EF4-FFF2-40B4-BE49-F238E27FC236}">
                      <a16:creationId xmlns:a16="http://schemas.microsoft.com/office/drawing/2014/main" id="{D6903C3F-4E3D-11E8-5B28-8CD81C7C6FA0}"/>
                    </a:ext>
                  </a:extLst>
                </p:cNvPr>
                <p:cNvGrpSpPr/>
                <p:nvPr/>
              </p:nvGrpSpPr>
              <p:grpSpPr>
                <a:xfrm>
                  <a:off x="3357280" y="751629"/>
                  <a:ext cx="218883" cy="356415"/>
                  <a:chOff x="3357280" y="751629"/>
                  <a:chExt cx="218883" cy="356415"/>
                </a:xfrm>
                <a:noFill/>
              </p:grpSpPr>
              <p:sp>
                <p:nvSpPr>
                  <p:cNvPr id="266" name="Полилиния: фигура 265">
                    <a:extLst>
                      <a:ext uri="{FF2B5EF4-FFF2-40B4-BE49-F238E27FC236}">
                        <a16:creationId xmlns:a16="http://schemas.microsoft.com/office/drawing/2014/main" id="{44F45E1F-850C-C46D-AD99-EA674E679547}"/>
                      </a:ext>
                    </a:extLst>
                  </p:cNvPr>
                  <p:cNvSpPr/>
                  <p:nvPr/>
                </p:nvSpPr>
                <p:spPr>
                  <a:xfrm>
                    <a:off x="3407929" y="751629"/>
                    <a:ext cx="168234" cy="301252"/>
                  </a:xfrm>
                  <a:custGeom>
                    <a:avLst/>
                    <a:gdLst>
                      <a:gd name="connsiteX0" fmla="*/ 54698 w 168234"/>
                      <a:gd name="connsiteY0" fmla="*/ 85 h 301252"/>
                      <a:gd name="connsiteX1" fmla="*/ 143566 w 168234"/>
                      <a:gd name="connsiteY1" fmla="*/ 66475 h 301252"/>
                      <a:gd name="connsiteX2" fmla="*/ 155853 w 168234"/>
                      <a:gd name="connsiteY2" fmla="*/ 246497 h 301252"/>
                      <a:gd name="connsiteX3" fmla="*/ 16598 w 168234"/>
                      <a:gd name="connsiteY3" fmla="*/ 266595 h 301252"/>
                      <a:gd name="connsiteX4" fmla="*/ 33171 w 168234"/>
                      <a:gd name="connsiteY4" fmla="*/ 198967 h 301252"/>
                      <a:gd name="connsiteX5" fmla="*/ 18312 w 168234"/>
                      <a:gd name="connsiteY5" fmla="*/ 151342 h 301252"/>
                      <a:gd name="connsiteX6" fmla="*/ 31457 w 168234"/>
                      <a:gd name="connsiteY6" fmla="*/ 118195 h 301252"/>
                      <a:gd name="connsiteX7" fmla="*/ 405 w 168234"/>
                      <a:gd name="connsiteY7" fmla="*/ 50949 h 301252"/>
                      <a:gd name="connsiteX8" fmla="*/ 54793 w 168234"/>
                      <a:gd name="connsiteY8" fmla="*/ 85 h 30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234" h="301252">
                        <a:moveTo>
                          <a:pt x="54698" y="85"/>
                        </a:moveTo>
                        <a:cubicBezTo>
                          <a:pt x="54698" y="85"/>
                          <a:pt x="106609" y="-5153"/>
                          <a:pt x="143566" y="66475"/>
                        </a:cubicBezTo>
                        <a:cubicBezTo>
                          <a:pt x="169855" y="117529"/>
                          <a:pt x="176999" y="192014"/>
                          <a:pt x="155853" y="246497"/>
                        </a:cubicBezTo>
                        <a:cubicBezTo>
                          <a:pt x="128326" y="317268"/>
                          <a:pt x="33552" y="314410"/>
                          <a:pt x="16598" y="266595"/>
                        </a:cubicBezTo>
                        <a:cubicBezTo>
                          <a:pt x="1072" y="222780"/>
                          <a:pt x="33171" y="198967"/>
                          <a:pt x="33171" y="198967"/>
                        </a:cubicBezTo>
                        <a:cubicBezTo>
                          <a:pt x="33171" y="198967"/>
                          <a:pt x="16407" y="185632"/>
                          <a:pt x="18312" y="151342"/>
                        </a:cubicBezTo>
                        <a:cubicBezTo>
                          <a:pt x="19455" y="130483"/>
                          <a:pt x="31457" y="118195"/>
                          <a:pt x="31457" y="118195"/>
                        </a:cubicBezTo>
                        <a:cubicBezTo>
                          <a:pt x="31457" y="118195"/>
                          <a:pt x="-4167" y="88954"/>
                          <a:pt x="405" y="50949"/>
                        </a:cubicBezTo>
                        <a:cubicBezTo>
                          <a:pt x="3644" y="23993"/>
                          <a:pt x="18884" y="1228"/>
                          <a:pt x="54793" y="85"/>
                        </a:cubicBez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" name="Полилиния: фигура 266">
                    <a:extLst>
                      <a:ext uri="{FF2B5EF4-FFF2-40B4-BE49-F238E27FC236}">
                        <a16:creationId xmlns:a16="http://schemas.microsoft.com/office/drawing/2014/main" id="{FAABA8A4-300F-3D94-919A-223AB5755763}"/>
                      </a:ext>
                    </a:extLst>
                  </p:cNvPr>
                  <p:cNvSpPr/>
                  <p:nvPr/>
                </p:nvSpPr>
                <p:spPr>
                  <a:xfrm>
                    <a:off x="3357280" y="798863"/>
                    <a:ext cx="69341" cy="96683"/>
                  </a:xfrm>
                  <a:custGeom>
                    <a:avLst/>
                    <a:gdLst>
                      <a:gd name="connsiteX0" fmla="*/ 69342 w 69341"/>
                      <a:gd name="connsiteY0" fmla="*/ 96393 h 96683"/>
                      <a:gd name="connsiteX1" fmla="*/ 16288 w 69341"/>
                      <a:gd name="connsiteY1" fmla="*/ 65723 h 96683"/>
                      <a:gd name="connsiteX2" fmla="*/ 0 w 69341"/>
                      <a:gd name="connsiteY2" fmla="*/ 0 h 9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341" h="96683">
                        <a:moveTo>
                          <a:pt x="69342" y="96393"/>
                        </a:moveTo>
                        <a:cubicBezTo>
                          <a:pt x="69342" y="96393"/>
                          <a:pt x="34385" y="101822"/>
                          <a:pt x="16288" y="65723"/>
                        </a:cubicBezTo>
                        <a:cubicBezTo>
                          <a:pt x="9430" y="51911"/>
                          <a:pt x="10287" y="28099"/>
                          <a:pt x="0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" name="Полилиния: фигура 267">
                    <a:extLst>
                      <a:ext uri="{FF2B5EF4-FFF2-40B4-BE49-F238E27FC236}">
                        <a16:creationId xmlns:a16="http://schemas.microsoft.com/office/drawing/2014/main" id="{2BA0B7DA-D750-0689-6EAF-E7DB65D86EF1}"/>
                      </a:ext>
                    </a:extLst>
                  </p:cNvPr>
                  <p:cNvSpPr/>
                  <p:nvPr/>
                </p:nvSpPr>
                <p:spPr>
                  <a:xfrm>
                    <a:off x="3361281" y="920783"/>
                    <a:ext cx="65341" cy="187261"/>
                  </a:xfrm>
                  <a:custGeom>
                    <a:avLst/>
                    <a:gdLst>
                      <a:gd name="connsiteX0" fmla="*/ 65342 w 65341"/>
                      <a:gd name="connsiteY0" fmla="*/ 0 h 187261"/>
                      <a:gd name="connsiteX1" fmla="*/ 4763 w 65341"/>
                      <a:gd name="connsiteY1" fmla="*/ 92488 h 187261"/>
                      <a:gd name="connsiteX2" fmla="*/ 0 w 65341"/>
                      <a:gd name="connsiteY2" fmla="*/ 187262 h 187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41" h="187261">
                        <a:moveTo>
                          <a:pt x="65342" y="0"/>
                        </a:moveTo>
                        <a:cubicBezTo>
                          <a:pt x="65342" y="0"/>
                          <a:pt x="4763" y="9430"/>
                          <a:pt x="4763" y="92488"/>
                        </a:cubicBezTo>
                        <a:cubicBezTo>
                          <a:pt x="4763" y="133826"/>
                          <a:pt x="0" y="187262"/>
                          <a:pt x="0" y="187262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60" name="Полилиния: фигура 259">
              <a:extLst>
                <a:ext uri="{FF2B5EF4-FFF2-40B4-BE49-F238E27FC236}">
                  <a16:creationId xmlns:a16="http://schemas.microsoft.com/office/drawing/2014/main" id="{7C57BCB0-36C6-942B-826E-B94D0923C1B1}"/>
                </a:ext>
              </a:extLst>
            </p:cNvPr>
            <p:cNvSpPr/>
            <p:nvPr/>
          </p:nvSpPr>
          <p:spPr>
            <a:xfrm>
              <a:off x="3901295" y="4075160"/>
              <a:ext cx="87228" cy="61933"/>
            </a:xfrm>
            <a:custGeom>
              <a:avLst/>
              <a:gdLst>
                <a:gd name="connsiteX0" fmla="*/ 0 w 87228"/>
                <a:gd name="connsiteY0" fmla="*/ 0 h 61933"/>
                <a:gd name="connsiteX1" fmla="*/ 76988 w 87228"/>
                <a:gd name="connsiteY1" fmla="*/ 0 h 61933"/>
                <a:gd name="connsiteX2" fmla="*/ 75133 w 87228"/>
                <a:gd name="connsiteY2" fmla="*/ 2495 h 61933"/>
                <a:gd name="connsiteX3" fmla="*/ 84764 w 87228"/>
                <a:gd name="connsiteY3" fmla="*/ 41794 h 61933"/>
                <a:gd name="connsiteX4" fmla="*/ 3841 w 87228"/>
                <a:gd name="connsiteY4" fmla="*/ 30115 h 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28" h="61933">
                  <a:moveTo>
                    <a:pt x="0" y="0"/>
                  </a:moveTo>
                  <a:lnTo>
                    <a:pt x="76988" y="0"/>
                  </a:lnTo>
                  <a:lnTo>
                    <a:pt x="75133" y="2495"/>
                  </a:lnTo>
                  <a:cubicBezTo>
                    <a:pt x="75133" y="2495"/>
                    <a:pt x="93786" y="16333"/>
                    <a:pt x="84764" y="41794"/>
                  </a:cubicBezTo>
                  <a:cubicBezTo>
                    <a:pt x="74911" y="69580"/>
                    <a:pt x="19837" y="71241"/>
                    <a:pt x="3841" y="30115"/>
                  </a:cubicBezTo>
                  <a:close/>
                </a:path>
              </a:pathLst>
            </a:custGeom>
            <a:solidFill>
              <a:srgbClr val="621244"/>
            </a:solidFill>
            <a:ln w="9525" cap="rnd">
              <a:solidFill>
                <a:srgbClr val="621244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Полилиния: фигура 260">
              <a:extLst>
                <a:ext uri="{FF2B5EF4-FFF2-40B4-BE49-F238E27FC236}">
                  <a16:creationId xmlns:a16="http://schemas.microsoft.com/office/drawing/2014/main" id="{FD51BDDA-72D7-9417-BBB9-8E5593E11FB3}"/>
                </a:ext>
              </a:extLst>
            </p:cNvPr>
            <p:cNvSpPr/>
            <p:nvPr/>
          </p:nvSpPr>
          <p:spPr>
            <a:xfrm>
              <a:off x="4096731" y="4075160"/>
              <a:ext cx="87229" cy="61933"/>
            </a:xfrm>
            <a:custGeom>
              <a:avLst/>
              <a:gdLst>
                <a:gd name="connsiteX0" fmla="*/ 10241 w 87229"/>
                <a:gd name="connsiteY0" fmla="*/ 0 h 61933"/>
                <a:gd name="connsiteX1" fmla="*/ 87229 w 87229"/>
                <a:gd name="connsiteY1" fmla="*/ 0 h 61933"/>
                <a:gd name="connsiteX2" fmla="*/ 83388 w 87229"/>
                <a:gd name="connsiteY2" fmla="*/ 30115 h 61933"/>
                <a:gd name="connsiteX3" fmla="*/ 2465 w 87229"/>
                <a:gd name="connsiteY3" fmla="*/ 41794 h 61933"/>
                <a:gd name="connsiteX4" fmla="*/ 12096 w 87229"/>
                <a:gd name="connsiteY4" fmla="*/ 2495 h 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29" h="61933">
                  <a:moveTo>
                    <a:pt x="10241" y="0"/>
                  </a:moveTo>
                  <a:lnTo>
                    <a:pt x="87229" y="0"/>
                  </a:lnTo>
                  <a:lnTo>
                    <a:pt x="83388" y="30115"/>
                  </a:lnTo>
                  <a:cubicBezTo>
                    <a:pt x="67392" y="71241"/>
                    <a:pt x="12318" y="69580"/>
                    <a:pt x="2465" y="41794"/>
                  </a:cubicBezTo>
                  <a:cubicBezTo>
                    <a:pt x="-6557" y="16333"/>
                    <a:pt x="12096" y="2495"/>
                    <a:pt x="12096" y="2495"/>
                  </a:cubicBezTo>
                  <a:close/>
                </a:path>
              </a:pathLst>
            </a:custGeom>
            <a:solidFill>
              <a:srgbClr val="621244"/>
            </a:solidFill>
            <a:ln w="9525" cap="rnd">
              <a:solidFill>
                <a:srgbClr val="621244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4" name="Равнобедренный треугольник 273">
            <a:extLst>
              <a:ext uri="{FF2B5EF4-FFF2-40B4-BE49-F238E27FC236}">
                <a16:creationId xmlns:a16="http://schemas.microsoft.com/office/drawing/2014/main" id="{3AACF89C-DF49-C909-21B0-8E39DAFF8D89}"/>
              </a:ext>
            </a:extLst>
          </p:cNvPr>
          <p:cNvSpPr/>
          <p:nvPr/>
        </p:nvSpPr>
        <p:spPr>
          <a:xfrm rot="7645119">
            <a:off x="4487066" y="4590485"/>
            <a:ext cx="195439" cy="146683"/>
          </a:xfrm>
          <a:prstGeom prst="triangle">
            <a:avLst/>
          </a:prstGeom>
          <a:solidFill>
            <a:srgbClr val="621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5" name="Группа 274">
            <a:extLst>
              <a:ext uri="{FF2B5EF4-FFF2-40B4-BE49-F238E27FC236}">
                <a16:creationId xmlns:a16="http://schemas.microsoft.com/office/drawing/2014/main" id="{828A9CE9-8348-D038-8F7D-8D29F04265E8}"/>
              </a:ext>
            </a:extLst>
          </p:cNvPr>
          <p:cNvGrpSpPr/>
          <p:nvPr/>
        </p:nvGrpSpPr>
        <p:grpSpPr>
          <a:xfrm>
            <a:off x="4209773" y="4339152"/>
            <a:ext cx="382659" cy="382642"/>
            <a:chOff x="4369427" y="4260332"/>
            <a:chExt cx="382659" cy="382642"/>
          </a:xfrm>
        </p:grpSpPr>
        <p:grpSp>
          <p:nvGrpSpPr>
            <p:cNvPr id="276" name="Рисунок 78">
              <a:extLst>
                <a:ext uri="{FF2B5EF4-FFF2-40B4-BE49-F238E27FC236}">
                  <a16:creationId xmlns:a16="http://schemas.microsoft.com/office/drawing/2014/main" id="{1776669B-B99D-0943-9E9E-F2D7D67926BC}"/>
                </a:ext>
              </a:extLst>
            </p:cNvPr>
            <p:cNvGrpSpPr/>
            <p:nvPr/>
          </p:nvGrpSpPr>
          <p:grpSpPr>
            <a:xfrm>
              <a:off x="4369427" y="4260332"/>
              <a:ext cx="382659" cy="382642"/>
              <a:chOff x="2997982" y="581408"/>
              <a:chExt cx="658493" cy="658463"/>
            </a:xfrm>
          </p:grpSpPr>
          <p:grpSp>
            <p:nvGrpSpPr>
              <p:cNvPr id="279" name="Рисунок 78">
                <a:extLst>
                  <a:ext uri="{FF2B5EF4-FFF2-40B4-BE49-F238E27FC236}">
                    <a16:creationId xmlns:a16="http://schemas.microsoft.com/office/drawing/2014/main" id="{333DB272-6DA9-3DF3-2441-217C49A78E9C}"/>
                  </a:ext>
                </a:extLst>
              </p:cNvPr>
              <p:cNvGrpSpPr/>
              <p:nvPr/>
            </p:nvGrpSpPr>
            <p:grpSpPr>
              <a:xfrm>
                <a:off x="2997982" y="581408"/>
                <a:ext cx="658493" cy="658463"/>
                <a:chOff x="2997982" y="581408"/>
                <a:chExt cx="658493" cy="658463"/>
              </a:xfrm>
            </p:grpSpPr>
            <p:sp>
              <p:nvSpPr>
                <p:cNvPr id="129" name="Полилиния: фигура 128">
                  <a:extLst>
                    <a:ext uri="{FF2B5EF4-FFF2-40B4-BE49-F238E27FC236}">
                      <a16:creationId xmlns:a16="http://schemas.microsoft.com/office/drawing/2014/main" id="{A5F38649-7ABB-5E3E-11CC-215CE18C0D79}"/>
                    </a:ext>
                  </a:extLst>
                </p:cNvPr>
                <p:cNvSpPr/>
                <p:nvPr/>
              </p:nvSpPr>
              <p:spPr>
                <a:xfrm>
                  <a:off x="3012190" y="595600"/>
                  <a:ext cx="629983" cy="629983"/>
                </a:xfrm>
                <a:custGeom>
                  <a:avLst/>
                  <a:gdLst>
                    <a:gd name="connsiteX0" fmla="*/ 314896 w 629983"/>
                    <a:gd name="connsiteY0" fmla="*/ 629984 h 629983"/>
                    <a:gd name="connsiteX1" fmla="*/ 380 w 629983"/>
                    <a:gd name="connsiteY1" fmla="*/ 330327 h 629983"/>
                    <a:gd name="connsiteX2" fmla="*/ 299656 w 629983"/>
                    <a:gd name="connsiteY2" fmla="*/ 381 h 629983"/>
                    <a:gd name="connsiteX3" fmla="*/ 315086 w 629983"/>
                    <a:gd name="connsiteY3" fmla="*/ 0 h 629983"/>
                    <a:gd name="connsiteX4" fmla="*/ 629602 w 629983"/>
                    <a:gd name="connsiteY4" fmla="*/ 299657 h 629983"/>
                    <a:gd name="connsiteX5" fmla="*/ 547973 w 629983"/>
                    <a:gd name="connsiteY5" fmla="*/ 526352 h 629983"/>
                    <a:gd name="connsiteX6" fmla="*/ 330326 w 629983"/>
                    <a:gd name="connsiteY6" fmla="*/ 629602 h 629983"/>
                    <a:gd name="connsiteX7" fmla="*/ 314896 w 629983"/>
                    <a:gd name="connsiteY7" fmla="*/ 629984 h 629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9983" h="629983">
                      <a:moveTo>
                        <a:pt x="314896" y="629984"/>
                      </a:moveTo>
                      <a:cubicBezTo>
                        <a:pt x="146684" y="629984"/>
                        <a:pt x="8572" y="498348"/>
                        <a:pt x="380" y="330327"/>
                      </a:cubicBezTo>
                      <a:cubicBezTo>
                        <a:pt x="-8097" y="156877"/>
                        <a:pt x="126205" y="8858"/>
                        <a:pt x="299656" y="381"/>
                      </a:cubicBezTo>
                      <a:cubicBezTo>
                        <a:pt x="304799" y="95"/>
                        <a:pt x="309943" y="0"/>
                        <a:pt x="315086" y="0"/>
                      </a:cubicBezTo>
                      <a:cubicBezTo>
                        <a:pt x="483298" y="0"/>
                        <a:pt x="621410" y="131636"/>
                        <a:pt x="629602" y="299657"/>
                      </a:cubicBezTo>
                      <a:cubicBezTo>
                        <a:pt x="633698" y="383286"/>
                        <a:pt x="604741" y="463868"/>
                        <a:pt x="547973" y="526352"/>
                      </a:cubicBezTo>
                      <a:cubicBezTo>
                        <a:pt x="491299" y="588836"/>
                        <a:pt x="413956" y="625507"/>
                        <a:pt x="330326" y="629602"/>
                      </a:cubicBezTo>
                      <a:cubicBezTo>
                        <a:pt x="325183" y="629888"/>
                        <a:pt x="320039" y="629984"/>
                        <a:pt x="314896" y="6299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Полилиния: фигура 129">
                  <a:extLst>
                    <a:ext uri="{FF2B5EF4-FFF2-40B4-BE49-F238E27FC236}">
                      <a16:creationId xmlns:a16="http://schemas.microsoft.com/office/drawing/2014/main" id="{42E982D6-FEA0-F0CF-5099-0B2FE8C68E30}"/>
                    </a:ext>
                  </a:extLst>
                </p:cNvPr>
                <p:cNvSpPr/>
                <p:nvPr/>
              </p:nvSpPr>
              <p:spPr>
                <a:xfrm>
                  <a:off x="2997982" y="581408"/>
                  <a:ext cx="658493" cy="658463"/>
                </a:xfrm>
                <a:custGeom>
                  <a:avLst/>
                  <a:gdLst>
                    <a:gd name="connsiteX0" fmla="*/ 329294 w 658493"/>
                    <a:gd name="connsiteY0" fmla="*/ 28575 h 658463"/>
                    <a:gd name="connsiteX1" fmla="*/ 535987 w 658493"/>
                    <a:gd name="connsiteY1" fmla="*/ 111538 h 658463"/>
                    <a:gd name="connsiteX2" fmla="*/ 629522 w 658493"/>
                    <a:gd name="connsiteY2" fmla="*/ 314611 h 658463"/>
                    <a:gd name="connsiteX3" fmla="*/ 343868 w 658493"/>
                    <a:gd name="connsiteY3" fmla="*/ 629603 h 658463"/>
                    <a:gd name="connsiteX4" fmla="*/ 329199 w 658493"/>
                    <a:gd name="connsiteY4" fmla="*/ 629984 h 658463"/>
                    <a:gd name="connsiteX5" fmla="*/ 122507 w 658493"/>
                    <a:gd name="connsiteY5" fmla="*/ 547021 h 658463"/>
                    <a:gd name="connsiteX6" fmla="*/ 28971 w 658493"/>
                    <a:gd name="connsiteY6" fmla="*/ 343948 h 658463"/>
                    <a:gd name="connsiteX7" fmla="*/ 314626 w 658493"/>
                    <a:gd name="connsiteY7" fmla="*/ 28956 h 658463"/>
                    <a:gd name="connsiteX8" fmla="*/ 329294 w 658493"/>
                    <a:gd name="connsiteY8" fmla="*/ 28575 h 658463"/>
                    <a:gd name="connsiteX9" fmla="*/ 329294 w 658493"/>
                    <a:gd name="connsiteY9" fmla="*/ 28575 h 658463"/>
                    <a:gd name="connsiteX10" fmla="*/ 329294 w 658493"/>
                    <a:gd name="connsiteY10" fmla="*/ 0 h 658463"/>
                    <a:gd name="connsiteX11" fmla="*/ 313197 w 658493"/>
                    <a:gd name="connsiteY11" fmla="*/ 381 h 658463"/>
                    <a:gd name="connsiteX12" fmla="*/ 313197 w 658493"/>
                    <a:gd name="connsiteY12" fmla="*/ 381 h 658463"/>
                    <a:gd name="connsiteX13" fmla="*/ 396 w 658493"/>
                    <a:gd name="connsiteY13" fmla="*/ 345281 h 658463"/>
                    <a:gd name="connsiteX14" fmla="*/ 396 w 658493"/>
                    <a:gd name="connsiteY14" fmla="*/ 345281 h 658463"/>
                    <a:gd name="connsiteX15" fmla="*/ 329199 w 658493"/>
                    <a:gd name="connsiteY15" fmla="*/ 658463 h 658463"/>
                    <a:gd name="connsiteX16" fmla="*/ 345297 w 658493"/>
                    <a:gd name="connsiteY16" fmla="*/ 658082 h 658463"/>
                    <a:gd name="connsiteX17" fmla="*/ 345297 w 658493"/>
                    <a:gd name="connsiteY17" fmla="*/ 658082 h 658463"/>
                    <a:gd name="connsiteX18" fmla="*/ 658097 w 658493"/>
                    <a:gd name="connsiteY18" fmla="*/ 313182 h 658463"/>
                    <a:gd name="connsiteX19" fmla="*/ 658097 w 658493"/>
                    <a:gd name="connsiteY19" fmla="*/ 313182 h 658463"/>
                    <a:gd name="connsiteX20" fmla="*/ 329294 w 658493"/>
                    <a:gd name="connsiteY20" fmla="*/ 0 h 658463"/>
                    <a:gd name="connsiteX21" fmla="*/ 329294 w 658493"/>
                    <a:gd name="connsiteY21" fmla="*/ 0 h 65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58493" h="658463">
                      <a:moveTo>
                        <a:pt x="329294" y="28575"/>
                      </a:moveTo>
                      <a:cubicBezTo>
                        <a:pt x="406256" y="28575"/>
                        <a:pt x="479694" y="58007"/>
                        <a:pt x="535987" y="111538"/>
                      </a:cubicBezTo>
                      <a:cubicBezTo>
                        <a:pt x="592566" y="165164"/>
                        <a:pt x="625712" y="237363"/>
                        <a:pt x="629522" y="314611"/>
                      </a:cubicBezTo>
                      <a:cubicBezTo>
                        <a:pt x="637619" y="480250"/>
                        <a:pt x="509412" y="621506"/>
                        <a:pt x="343868" y="629603"/>
                      </a:cubicBezTo>
                      <a:cubicBezTo>
                        <a:pt x="339010" y="629793"/>
                        <a:pt x="334057" y="629984"/>
                        <a:pt x="329199" y="629984"/>
                      </a:cubicBezTo>
                      <a:cubicBezTo>
                        <a:pt x="252237" y="629984"/>
                        <a:pt x="178799" y="600551"/>
                        <a:pt x="122507" y="547021"/>
                      </a:cubicBezTo>
                      <a:cubicBezTo>
                        <a:pt x="65928" y="493395"/>
                        <a:pt x="32781" y="421196"/>
                        <a:pt x="28971" y="343948"/>
                      </a:cubicBezTo>
                      <a:cubicBezTo>
                        <a:pt x="20875" y="178308"/>
                        <a:pt x="149081" y="37052"/>
                        <a:pt x="314626" y="28956"/>
                      </a:cubicBezTo>
                      <a:cubicBezTo>
                        <a:pt x="319484" y="28766"/>
                        <a:pt x="324437" y="28575"/>
                        <a:pt x="329294" y="28575"/>
                      </a:cubicBezTo>
                      <a:lnTo>
                        <a:pt x="329294" y="28575"/>
                      </a:lnTo>
                      <a:moveTo>
                        <a:pt x="329294" y="0"/>
                      </a:moveTo>
                      <a:cubicBezTo>
                        <a:pt x="323960" y="0"/>
                        <a:pt x="318626" y="95"/>
                        <a:pt x="313197" y="381"/>
                      </a:cubicBezTo>
                      <a:lnTo>
                        <a:pt x="313197" y="381"/>
                      </a:lnTo>
                      <a:cubicBezTo>
                        <a:pt x="132317" y="9239"/>
                        <a:pt x="-8462" y="164402"/>
                        <a:pt x="396" y="345281"/>
                      </a:cubicBezTo>
                      <a:lnTo>
                        <a:pt x="396" y="345281"/>
                      </a:lnTo>
                      <a:cubicBezTo>
                        <a:pt x="8969" y="520732"/>
                        <a:pt x="155273" y="658463"/>
                        <a:pt x="329199" y="658463"/>
                      </a:cubicBezTo>
                      <a:cubicBezTo>
                        <a:pt x="334533" y="658463"/>
                        <a:pt x="339867" y="658368"/>
                        <a:pt x="345297" y="658082"/>
                      </a:cubicBezTo>
                      <a:lnTo>
                        <a:pt x="345297" y="658082"/>
                      </a:lnTo>
                      <a:cubicBezTo>
                        <a:pt x="526176" y="649224"/>
                        <a:pt x="666956" y="494062"/>
                        <a:pt x="658097" y="313182"/>
                      </a:cubicBezTo>
                      <a:lnTo>
                        <a:pt x="658097" y="313182"/>
                      </a:lnTo>
                      <a:cubicBezTo>
                        <a:pt x="649525" y="137732"/>
                        <a:pt x="503126" y="0"/>
                        <a:pt x="329294" y="0"/>
                      </a:cubicBezTo>
                      <a:lnTo>
                        <a:pt x="329294" y="0"/>
                      </a:lnTo>
                      <a:close/>
                    </a:path>
                  </a:pathLst>
                </a:custGeom>
                <a:solidFill>
                  <a:srgbClr val="62124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0" name="Рисунок 78">
                <a:extLst>
                  <a:ext uri="{FF2B5EF4-FFF2-40B4-BE49-F238E27FC236}">
                    <a16:creationId xmlns:a16="http://schemas.microsoft.com/office/drawing/2014/main" id="{8417D84A-5B21-BEF8-2A60-09B1646AAC4F}"/>
                  </a:ext>
                </a:extLst>
              </p:cNvPr>
              <p:cNvGrpSpPr/>
              <p:nvPr/>
            </p:nvGrpSpPr>
            <p:grpSpPr>
              <a:xfrm>
                <a:off x="3078199" y="751629"/>
                <a:ext cx="497964" cy="356415"/>
                <a:chOff x="3078199" y="751629"/>
                <a:chExt cx="497964" cy="356415"/>
              </a:xfrm>
              <a:noFill/>
            </p:grpSpPr>
            <p:grpSp>
              <p:nvGrpSpPr>
                <p:cNvPr id="281" name="Рисунок 78">
                  <a:extLst>
                    <a:ext uri="{FF2B5EF4-FFF2-40B4-BE49-F238E27FC236}">
                      <a16:creationId xmlns:a16="http://schemas.microsoft.com/office/drawing/2014/main" id="{98F26FA8-23A3-A4AF-9E57-F040A9FFDBE0}"/>
                    </a:ext>
                  </a:extLst>
                </p:cNvPr>
                <p:cNvGrpSpPr/>
                <p:nvPr/>
              </p:nvGrpSpPr>
              <p:grpSpPr>
                <a:xfrm>
                  <a:off x="3078199" y="751629"/>
                  <a:ext cx="218882" cy="356415"/>
                  <a:chOff x="3078199" y="751629"/>
                  <a:chExt cx="218882" cy="356415"/>
                </a:xfrm>
                <a:noFill/>
              </p:grpSpPr>
              <p:sp>
                <p:nvSpPr>
                  <p:cNvPr id="286" name="Полилиния: фигура 285">
                    <a:extLst>
                      <a:ext uri="{FF2B5EF4-FFF2-40B4-BE49-F238E27FC236}">
                        <a16:creationId xmlns:a16="http://schemas.microsoft.com/office/drawing/2014/main" id="{43659722-649D-6B08-24ED-A5A6FB9BAE20}"/>
                      </a:ext>
                    </a:extLst>
                  </p:cNvPr>
                  <p:cNvSpPr/>
                  <p:nvPr/>
                </p:nvSpPr>
                <p:spPr>
                  <a:xfrm>
                    <a:off x="3078199" y="751629"/>
                    <a:ext cx="168234" cy="301252"/>
                  </a:xfrm>
                  <a:custGeom>
                    <a:avLst/>
                    <a:gdLst>
                      <a:gd name="connsiteX0" fmla="*/ 113536 w 168234"/>
                      <a:gd name="connsiteY0" fmla="*/ 85 h 301252"/>
                      <a:gd name="connsiteX1" fmla="*/ 24668 w 168234"/>
                      <a:gd name="connsiteY1" fmla="*/ 66475 h 301252"/>
                      <a:gd name="connsiteX2" fmla="*/ 12381 w 168234"/>
                      <a:gd name="connsiteY2" fmla="*/ 246497 h 301252"/>
                      <a:gd name="connsiteX3" fmla="*/ 151636 w 168234"/>
                      <a:gd name="connsiteY3" fmla="*/ 266595 h 301252"/>
                      <a:gd name="connsiteX4" fmla="*/ 135063 w 168234"/>
                      <a:gd name="connsiteY4" fmla="*/ 198967 h 301252"/>
                      <a:gd name="connsiteX5" fmla="*/ 149922 w 168234"/>
                      <a:gd name="connsiteY5" fmla="*/ 151342 h 301252"/>
                      <a:gd name="connsiteX6" fmla="*/ 136777 w 168234"/>
                      <a:gd name="connsiteY6" fmla="*/ 118195 h 301252"/>
                      <a:gd name="connsiteX7" fmla="*/ 167829 w 168234"/>
                      <a:gd name="connsiteY7" fmla="*/ 50949 h 301252"/>
                      <a:gd name="connsiteX8" fmla="*/ 113441 w 168234"/>
                      <a:gd name="connsiteY8" fmla="*/ 85 h 30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234" h="301252">
                        <a:moveTo>
                          <a:pt x="113536" y="85"/>
                        </a:moveTo>
                        <a:cubicBezTo>
                          <a:pt x="113536" y="85"/>
                          <a:pt x="61625" y="-5153"/>
                          <a:pt x="24668" y="66475"/>
                        </a:cubicBezTo>
                        <a:cubicBezTo>
                          <a:pt x="-1621" y="117529"/>
                          <a:pt x="-8765" y="192014"/>
                          <a:pt x="12381" y="246497"/>
                        </a:cubicBezTo>
                        <a:cubicBezTo>
                          <a:pt x="39908" y="317268"/>
                          <a:pt x="134682" y="314410"/>
                          <a:pt x="151636" y="266595"/>
                        </a:cubicBezTo>
                        <a:cubicBezTo>
                          <a:pt x="167162" y="222780"/>
                          <a:pt x="135063" y="198967"/>
                          <a:pt x="135063" y="198967"/>
                        </a:cubicBezTo>
                        <a:cubicBezTo>
                          <a:pt x="135063" y="198967"/>
                          <a:pt x="151827" y="185632"/>
                          <a:pt x="149922" y="151342"/>
                        </a:cubicBezTo>
                        <a:cubicBezTo>
                          <a:pt x="148779" y="130483"/>
                          <a:pt x="136777" y="118195"/>
                          <a:pt x="136777" y="118195"/>
                        </a:cubicBezTo>
                        <a:cubicBezTo>
                          <a:pt x="136777" y="118195"/>
                          <a:pt x="172401" y="88954"/>
                          <a:pt x="167829" y="50949"/>
                        </a:cubicBezTo>
                        <a:cubicBezTo>
                          <a:pt x="164590" y="23993"/>
                          <a:pt x="149350" y="1228"/>
                          <a:pt x="113441" y="85"/>
                        </a:cubicBez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7" name="Полилиния: фигура 286">
                    <a:extLst>
                      <a:ext uri="{FF2B5EF4-FFF2-40B4-BE49-F238E27FC236}">
                        <a16:creationId xmlns:a16="http://schemas.microsoft.com/office/drawing/2014/main" id="{DEEBAAE4-3E81-1ECE-1037-1E57543911C1}"/>
                      </a:ext>
                    </a:extLst>
                  </p:cNvPr>
                  <p:cNvSpPr/>
                  <p:nvPr/>
                </p:nvSpPr>
                <p:spPr>
                  <a:xfrm>
                    <a:off x="3227740" y="798863"/>
                    <a:ext cx="69341" cy="96683"/>
                  </a:xfrm>
                  <a:custGeom>
                    <a:avLst/>
                    <a:gdLst>
                      <a:gd name="connsiteX0" fmla="*/ 0 w 69341"/>
                      <a:gd name="connsiteY0" fmla="*/ 96393 h 96683"/>
                      <a:gd name="connsiteX1" fmla="*/ 53054 w 69341"/>
                      <a:gd name="connsiteY1" fmla="*/ 65723 h 96683"/>
                      <a:gd name="connsiteX2" fmla="*/ 69342 w 69341"/>
                      <a:gd name="connsiteY2" fmla="*/ 0 h 9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341" h="96683">
                        <a:moveTo>
                          <a:pt x="0" y="96393"/>
                        </a:moveTo>
                        <a:cubicBezTo>
                          <a:pt x="0" y="96393"/>
                          <a:pt x="34957" y="101822"/>
                          <a:pt x="53054" y="65723"/>
                        </a:cubicBezTo>
                        <a:cubicBezTo>
                          <a:pt x="59912" y="51911"/>
                          <a:pt x="59055" y="28099"/>
                          <a:pt x="69342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" name="Полилиния: фигура 127">
                    <a:extLst>
                      <a:ext uri="{FF2B5EF4-FFF2-40B4-BE49-F238E27FC236}">
                        <a16:creationId xmlns:a16="http://schemas.microsoft.com/office/drawing/2014/main" id="{5E3528D3-600C-4118-0D65-86CC1553B6FA}"/>
                      </a:ext>
                    </a:extLst>
                  </p:cNvPr>
                  <p:cNvSpPr/>
                  <p:nvPr/>
                </p:nvSpPr>
                <p:spPr>
                  <a:xfrm>
                    <a:off x="3227740" y="920783"/>
                    <a:ext cx="65341" cy="187261"/>
                  </a:xfrm>
                  <a:custGeom>
                    <a:avLst/>
                    <a:gdLst>
                      <a:gd name="connsiteX0" fmla="*/ 0 w 65341"/>
                      <a:gd name="connsiteY0" fmla="*/ 0 h 187261"/>
                      <a:gd name="connsiteX1" fmla="*/ 60579 w 65341"/>
                      <a:gd name="connsiteY1" fmla="*/ 92488 h 187261"/>
                      <a:gd name="connsiteX2" fmla="*/ 65342 w 65341"/>
                      <a:gd name="connsiteY2" fmla="*/ 187262 h 187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41" h="187261">
                        <a:moveTo>
                          <a:pt x="0" y="0"/>
                        </a:moveTo>
                        <a:cubicBezTo>
                          <a:pt x="0" y="0"/>
                          <a:pt x="60579" y="9430"/>
                          <a:pt x="60579" y="92488"/>
                        </a:cubicBezTo>
                        <a:cubicBezTo>
                          <a:pt x="60579" y="133826"/>
                          <a:pt x="65342" y="187262"/>
                          <a:pt x="65342" y="187262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2" name="Рисунок 78">
                  <a:extLst>
                    <a:ext uri="{FF2B5EF4-FFF2-40B4-BE49-F238E27FC236}">
                      <a16:creationId xmlns:a16="http://schemas.microsoft.com/office/drawing/2014/main" id="{C169A500-8E0E-EC49-23F0-F18741BAC303}"/>
                    </a:ext>
                  </a:extLst>
                </p:cNvPr>
                <p:cNvGrpSpPr/>
                <p:nvPr/>
              </p:nvGrpSpPr>
              <p:grpSpPr>
                <a:xfrm>
                  <a:off x="3357280" y="751629"/>
                  <a:ext cx="218883" cy="356415"/>
                  <a:chOff x="3357280" y="751629"/>
                  <a:chExt cx="218883" cy="356415"/>
                </a:xfrm>
                <a:noFill/>
              </p:grpSpPr>
              <p:sp>
                <p:nvSpPr>
                  <p:cNvPr id="283" name="Полилиния: фигура 282">
                    <a:extLst>
                      <a:ext uri="{FF2B5EF4-FFF2-40B4-BE49-F238E27FC236}">
                        <a16:creationId xmlns:a16="http://schemas.microsoft.com/office/drawing/2014/main" id="{2087E9BA-74A0-F38C-2A85-4B16F72A057B}"/>
                      </a:ext>
                    </a:extLst>
                  </p:cNvPr>
                  <p:cNvSpPr/>
                  <p:nvPr/>
                </p:nvSpPr>
                <p:spPr>
                  <a:xfrm>
                    <a:off x="3407929" y="751629"/>
                    <a:ext cx="168234" cy="301252"/>
                  </a:xfrm>
                  <a:custGeom>
                    <a:avLst/>
                    <a:gdLst>
                      <a:gd name="connsiteX0" fmla="*/ 54698 w 168234"/>
                      <a:gd name="connsiteY0" fmla="*/ 85 h 301252"/>
                      <a:gd name="connsiteX1" fmla="*/ 143566 w 168234"/>
                      <a:gd name="connsiteY1" fmla="*/ 66475 h 301252"/>
                      <a:gd name="connsiteX2" fmla="*/ 155853 w 168234"/>
                      <a:gd name="connsiteY2" fmla="*/ 246497 h 301252"/>
                      <a:gd name="connsiteX3" fmla="*/ 16598 w 168234"/>
                      <a:gd name="connsiteY3" fmla="*/ 266595 h 301252"/>
                      <a:gd name="connsiteX4" fmla="*/ 33171 w 168234"/>
                      <a:gd name="connsiteY4" fmla="*/ 198967 h 301252"/>
                      <a:gd name="connsiteX5" fmla="*/ 18312 w 168234"/>
                      <a:gd name="connsiteY5" fmla="*/ 151342 h 301252"/>
                      <a:gd name="connsiteX6" fmla="*/ 31457 w 168234"/>
                      <a:gd name="connsiteY6" fmla="*/ 118195 h 301252"/>
                      <a:gd name="connsiteX7" fmla="*/ 405 w 168234"/>
                      <a:gd name="connsiteY7" fmla="*/ 50949 h 301252"/>
                      <a:gd name="connsiteX8" fmla="*/ 54793 w 168234"/>
                      <a:gd name="connsiteY8" fmla="*/ 85 h 30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234" h="301252">
                        <a:moveTo>
                          <a:pt x="54698" y="85"/>
                        </a:moveTo>
                        <a:cubicBezTo>
                          <a:pt x="54698" y="85"/>
                          <a:pt x="106609" y="-5153"/>
                          <a:pt x="143566" y="66475"/>
                        </a:cubicBezTo>
                        <a:cubicBezTo>
                          <a:pt x="169855" y="117529"/>
                          <a:pt x="176999" y="192014"/>
                          <a:pt x="155853" y="246497"/>
                        </a:cubicBezTo>
                        <a:cubicBezTo>
                          <a:pt x="128326" y="317268"/>
                          <a:pt x="33552" y="314410"/>
                          <a:pt x="16598" y="266595"/>
                        </a:cubicBezTo>
                        <a:cubicBezTo>
                          <a:pt x="1072" y="222780"/>
                          <a:pt x="33171" y="198967"/>
                          <a:pt x="33171" y="198967"/>
                        </a:cubicBezTo>
                        <a:cubicBezTo>
                          <a:pt x="33171" y="198967"/>
                          <a:pt x="16407" y="185632"/>
                          <a:pt x="18312" y="151342"/>
                        </a:cubicBezTo>
                        <a:cubicBezTo>
                          <a:pt x="19455" y="130483"/>
                          <a:pt x="31457" y="118195"/>
                          <a:pt x="31457" y="118195"/>
                        </a:cubicBezTo>
                        <a:cubicBezTo>
                          <a:pt x="31457" y="118195"/>
                          <a:pt x="-4167" y="88954"/>
                          <a:pt x="405" y="50949"/>
                        </a:cubicBezTo>
                        <a:cubicBezTo>
                          <a:pt x="3644" y="23993"/>
                          <a:pt x="18884" y="1228"/>
                          <a:pt x="54793" y="85"/>
                        </a:cubicBez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4" name="Полилиния: фигура 283">
                    <a:extLst>
                      <a:ext uri="{FF2B5EF4-FFF2-40B4-BE49-F238E27FC236}">
                        <a16:creationId xmlns:a16="http://schemas.microsoft.com/office/drawing/2014/main" id="{B85DFAA9-930B-8215-4F57-7665668EE108}"/>
                      </a:ext>
                    </a:extLst>
                  </p:cNvPr>
                  <p:cNvSpPr/>
                  <p:nvPr/>
                </p:nvSpPr>
                <p:spPr>
                  <a:xfrm>
                    <a:off x="3357280" y="798863"/>
                    <a:ext cx="69341" cy="96683"/>
                  </a:xfrm>
                  <a:custGeom>
                    <a:avLst/>
                    <a:gdLst>
                      <a:gd name="connsiteX0" fmla="*/ 69342 w 69341"/>
                      <a:gd name="connsiteY0" fmla="*/ 96393 h 96683"/>
                      <a:gd name="connsiteX1" fmla="*/ 16288 w 69341"/>
                      <a:gd name="connsiteY1" fmla="*/ 65723 h 96683"/>
                      <a:gd name="connsiteX2" fmla="*/ 0 w 69341"/>
                      <a:gd name="connsiteY2" fmla="*/ 0 h 9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341" h="96683">
                        <a:moveTo>
                          <a:pt x="69342" y="96393"/>
                        </a:moveTo>
                        <a:cubicBezTo>
                          <a:pt x="69342" y="96393"/>
                          <a:pt x="34385" y="101822"/>
                          <a:pt x="16288" y="65723"/>
                        </a:cubicBezTo>
                        <a:cubicBezTo>
                          <a:pt x="9430" y="51911"/>
                          <a:pt x="10287" y="28099"/>
                          <a:pt x="0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5" name="Полилиния: фигура 284">
                    <a:extLst>
                      <a:ext uri="{FF2B5EF4-FFF2-40B4-BE49-F238E27FC236}">
                        <a16:creationId xmlns:a16="http://schemas.microsoft.com/office/drawing/2014/main" id="{FC0564DC-74B6-8D6E-A60B-83A9272A35EF}"/>
                      </a:ext>
                    </a:extLst>
                  </p:cNvPr>
                  <p:cNvSpPr/>
                  <p:nvPr/>
                </p:nvSpPr>
                <p:spPr>
                  <a:xfrm>
                    <a:off x="3361281" y="920783"/>
                    <a:ext cx="65341" cy="187261"/>
                  </a:xfrm>
                  <a:custGeom>
                    <a:avLst/>
                    <a:gdLst>
                      <a:gd name="connsiteX0" fmla="*/ 65342 w 65341"/>
                      <a:gd name="connsiteY0" fmla="*/ 0 h 187261"/>
                      <a:gd name="connsiteX1" fmla="*/ 4763 w 65341"/>
                      <a:gd name="connsiteY1" fmla="*/ 92488 h 187261"/>
                      <a:gd name="connsiteX2" fmla="*/ 0 w 65341"/>
                      <a:gd name="connsiteY2" fmla="*/ 187262 h 187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41" h="187261">
                        <a:moveTo>
                          <a:pt x="65342" y="0"/>
                        </a:moveTo>
                        <a:cubicBezTo>
                          <a:pt x="65342" y="0"/>
                          <a:pt x="4763" y="9430"/>
                          <a:pt x="4763" y="92488"/>
                        </a:cubicBezTo>
                        <a:cubicBezTo>
                          <a:pt x="4763" y="133826"/>
                          <a:pt x="0" y="187262"/>
                          <a:pt x="0" y="187262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244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77" name="Полилиния: фигура 276">
              <a:extLst>
                <a:ext uri="{FF2B5EF4-FFF2-40B4-BE49-F238E27FC236}">
                  <a16:creationId xmlns:a16="http://schemas.microsoft.com/office/drawing/2014/main" id="{57B33DFF-5DF8-DF95-6A44-E9E4B5766AAE}"/>
                </a:ext>
              </a:extLst>
            </p:cNvPr>
            <p:cNvSpPr/>
            <p:nvPr/>
          </p:nvSpPr>
          <p:spPr>
            <a:xfrm>
              <a:off x="4427350" y="4505896"/>
              <a:ext cx="75196" cy="23833"/>
            </a:xfrm>
            <a:custGeom>
              <a:avLst/>
              <a:gdLst>
                <a:gd name="connsiteX0" fmla="*/ 0 w 75196"/>
                <a:gd name="connsiteY0" fmla="*/ 0 h 23833"/>
                <a:gd name="connsiteX1" fmla="*/ 75196 w 75196"/>
                <a:gd name="connsiteY1" fmla="*/ 0 h 23833"/>
                <a:gd name="connsiteX2" fmla="*/ 74693 w 75196"/>
                <a:gd name="connsiteY2" fmla="*/ 3693 h 23833"/>
                <a:gd name="connsiteX3" fmla="*/ 11777 w 75196"/>
                <a:gd name="connsiteY3" fmla="*/ 15097 h 2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196" h="23833">
                  <a:moveTo>
                    <a:pt x="0" y="0"/>
                  </a:moveTo>
                  <a:lnTo>
                    <a:pt x="75196" y="0"/>
                  </a:lnTo>
                  <a:lnTo>
                    <a:pt x="74693" y="3693"/>
                  </a:lnTo>
                  <a:cubicBezTo>
                    <a:pt x="67303" y="24533"/>
                    <a:pt x="34477" y="30677"/>
                    <a:pt x="11777" y="15097"/>
                  </a:cubicBezTo>
                  <a:close/>
                </a:path>
              </a:pathLst>
            </a:custGeom>
            <a:solidFill>
              <a:srgbClr val="621244"/>
            </a:solidFill>
            <a:ln w="9525" cap="rnd">
              <a:solidFill>
                <a:srgbClr val="621244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Полилиния: фигура 277">
              <a:extLst>
                <a:ext uri="{FF2B5EF4-FFF2-40B4-BE49-F238E27FC236}">
                  <a16:creationId xmlns:a16="http://schemas.microsoft.com/office/drawing/2014/main" id="{0A4E257B-9D1A-0334-08E8-EB4EE9F46CD0}"/>
                </a:ext>
              </a:extLst>
            </p:cNvPr>
            <p:cNvSpPr/>
            <p:nvPr/>
          </p:nvSpPr>
          <p:spPr>
            <a:xfrm>
              <a:off x="4614677" y="4505896"/>
              <a:ext cx="75196" cy="23833"/>
            </a:xfrm>
            <a:custGeom>
              <a:avLst/>
              <a:gdLst>
                <a:gd name="connsiteX0" fmla="*/ 0 w 75196"/>
                <a:gd name="connsiteY0" fmla="*/ 0 h 23833"/>
                <a:gd name="connsiteX1" fmla="*/ 75196 w 75196"/>
                <a:gd name="connsiteY1" fmla="*/ 0 h 23833"/>
                <a:gd name="connsiteX2" fmla="*/ 63419 w 75196"/>
                <a:gd name="connsiteY2" fmla="*/ 15097 h 23833"/>
                <a:gd name="connsiteX3" fmla="*/ 503 w 75196"/>
                <a:gd name="connsiteY3" fmla="*/ 3693 h 2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196" h="23833">
                  <a:moveTo>
                    <a:pt x="0" y="0"/>
                  </a:moveTo>
                  <a:lnTo>
                    <a:pt x="75196" y="0"/>
                  </a:lnTo>
                  <a:lnTo>
                    <a:pt x="63419" y="15097"/>
                  </a:lnTo>
                  <a:cubicBezTo>
                    <a:pt x="40719" y="30677"/>
                    <a:pt x="7893" y="24533"/>
                    <a:pt x="503" y="3693"/>
                  </a:cubicBezTo>
                  <a:close/>
                </a:path>
              </a:pathLst>
            </a:custGeom>
            <a:solidFill>
              <a:srgbClr val="621244"/>
            </a:solidFill>
            <a:ln w="9525" cap="rnd">
              <a:solidFill>
                <a:srgbClr val="621244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1" name="Равнобедренный треугольник 130">
            <a:extLst>
              <a:ext uri="{FF2B5EF4-FFF2-40B4-BE49-F238E27FC236}">
                <a16:creationId xmlns:a16="http://schemas.microsoft.com/office/drawing/2014/main" id="{858B3FD9-CD81-E7C9-E05B-8BB5204A2851}"/>
              </a:ext>
            </a:extLst>
          </p:cNvPr>
          <p:cNvSpPr/>
          <p:nvPr/>
        </p:nvSpPr>
        <p:spPr>
          <a:xfrm rot="7645119">
            <a:off x="2578716" y="3166685"/>
            <a:ext cx="195439" cy="146683"/>
          </a:xfrm>
          <a:prstGeom prst="triangle">
            <a:avLst/>
          </a:prstGeom>
          <a:solidFill>
            <a:srgbClr val="621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07ACE95B-6722-87EC-F41B-5D2BD59B6AE7}"/>
              </a:ext>
            </a:extLst>
          </p:cNvPr>
          <p:cNvGrpSpPr/>
          <p:nvPr/>
        </p:nvGrpSpPr>
        <p:grpSpPr>
          <a:xfrm>
            <a:off x="2307451" y="2918449"/>
            <a:ext cx="382659" cy="382642"/>
            <a:chOff x="2467105" y="2842805"/>
            <a:chExt cx="382659" cy="382642"/>
          </a:xfrm>
        </p:grpSpPr>
        <p:grpSp>
          <p:nvGrpSpPr>
            <p:cNvPr id="133" name="Рисунок 78">
              <a:extLst>
                <a:ext uri="{FF2B5EF4-FFF2-40B4-BE49-F238E27FC236}">
                  <a16:creationId xmlns:a16="http://schemas.microsoft.com/office/drawing/2014/main" id="{3AA12E7E-D6E0-BAFF-F0CD-A9C11BECA043}"/>
                </a:ext>
              </a:extLst>
            </p:cNvPr>
            <p:cNvGrpSpPr/>
            <p:nvPr/>
          </p:nvGrpSpPr>
          <p:grpSpPr>
            <a:xfrm>
              <a:off x="2467105" y="2842805"/>
              <a:ext cx="382659" cy="382642"/>
              <a:chOff x="2997982" y="581408"/>
              <a:chExt cx="658493" cy="658463"/>
            </a:xfrm>
          </p:grpSpPr>
          <p:grpSp>
            <p:nvGrpSpPr>
              <p:cNvPr id="136" name="Рисунок 78">
                <a:extLst>
                  <a:ext uri="{FF2B5EF4-FFF2-40B4-BE49-F238E27FC236}">
                    <a16:creationId xmlns:a16="http://schemas.microsoft.com/office/drawing/2014/main" id="{7E88A098-E58E-2251-3E02-CD5D66556DC7}"/>
                  </a:ext>
                </a:extLst>
              </p:cNvPr>
              <p:cNvGrpSpPr/>
              <p:nvPr/>
            </p:nvGrpSpPr>
            <p:grpSpPr>
              <a:xfrm>
                <a:off x="2997982" y="581408"/>
                <a:ext cx="658493" cy="658463"/>
                <a:chOff x="2997982" y="581408"/>
                <a:chExt cx="658493" cy="658463"/>
              </a:xfrm>
            </p:grpSpPr>
            <p:sp>
              <p:nvSpPr>
                <p:cNvPr id="146" name="Полилиния: фигура 145">
                  <a:extLst>
                    <a:ext uri="{FF2B5EF4-FFF2-40B4-BE49-F238E27FC236}">
                      <a16:creationId xmlns:a16="http://schemas.microsoft.com/office/drawing/2014/main" id="{37D040D4-BADF-3875-4E30-88165E4CB92B}"/>
                    </a:ext>
                  </a:extLst>
                </p:cNvPr>
                <p:cNvSpPr/>
                <p:nvPr/>
              </p:nvSpPr>
              <p:spPr>
                <a:xfrm>
                  <a:off x="3012190" y="595600"/>
                  <a:ext cx="629983" cy="629983"/>
                </a:xfrm>
                <a:custGeom>
                  <a:avLst/>
                  <a:gdLst>
                    <a:gd name="connsiteX0" fmla="*/ 314896 w 629983"/>
                    <a:gd name="connsiteY0" fmla="*/ 629984 h 629983"/>
                    <a:gd name="connsiteX1" fmla="*/ 380 w 629983"/>
                    <a:gd name="connsiteY1" fmla="*/ 330327 h 629983"/>
                    <a:gd name="connsiteX2" fmla="*/ 299656 w 629983"/>
                    <a:gd name="connsiteY2" fmla="*/ 381 h 629983"/>
                    <a:gd name="connsiteX3" fmla="*/ 315086 w 629983"/>
                    <a:gd name="connsiteY3" fmla="*/ 0 h 629983"/>
                    <a:gd name="connsiteX4" fmla="*/ 629602 w 629983"/>
                    <a:gd name="connsiteY4" fmla="*/ 299657 h 629983"/>
                    <a:gd name="connsiteX5" fmla="*/ 547973 w 629983"/>
                    <a:gd name="connsiteY5" fmla="*/ 526352 h 629983"/>
                    <a:gd name="connsiteX6" fmla="*/ 330326 w 629983"/>
                    <a:gd name="connsiteY6" fmla="*/ 629602 h 629983"/>
                    <a:gd name="connsiteX7" fmla="*/ 314896 w 629983"/>
                    <a:gd name="connsiteY7" fmla="*/ 629984 h 629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9983" h="629983">
                      <a:moveTo>
                        <a:pt x="314896" y="629984"/>
                      </a:moveTo>
                      <a:cubicBezTo>
                        <a:pt x="146684" y="629984"/>
                        <a:pt x="8572" y="498348"/>
                        <a:pt x="380" y="330327"/>
                      </a:cubicBezTo>
                      <a:cubicBezTo>
                        <a:pt x="-8097" y="156877"/>
                        <a:pt x="126205" y="8858"/>
                        <a:pt x="299656" y="381"/>
                      </a:cubicBezTo>
                      <a:cubicBezTo>
                        <a:pt x="304799" y="95"/>
                        <a:pt x="309943" y="0"/>
                        <a:pt x="315086" y="0"/>
                      </a:cubicBezTo>
                      <a:cubicBezTo>
                        <a:pt x="483298" y="0"/>
                        <a:pt x="621410" y="131636"/>
                        <a:pt x="629602" y="299657"/>
                      </a:cubicBezTo>
                      <a:cubicBezTo>
                        <a:pt x="633698" y="383286"/>
                        <a:pt x="604741" y="463868"/>
                        <a:pt x="547973" y="526352"/>
                      </a:cubicBezTo>
                      <a:cubicBezTo>
                        <a:pt x="491299" y="588836"/>
                        <a:pt x="413956" y="625507"/>
                        <a:pt x="330326" y="629602"/>
                      </a:cubicBezTo>
                      <a:cubicBezTo>
                        <a:pt x="325183" y="629888"/>
                        <a:pt x="320039" y="629984"/>
                        <a:pt x="314896" y="6299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Полилиния: фигура 146">
                  <a:extLst>
                    <a:ext uri="{FF2B5EF4-FFF2-40B4-BE49-F238E27FC236}">
                      <a16:creationId xmlns:a16="http://schemas.microsoft.com/office/drawing/2014/main" id="{857E8B28-B530-4FED-EF79-468FF68C9723}"/>
                    </a:ext>
                  </a:extLst>
                </p:cNvPr>
                <p:cNvSpPr/>
                <p:nvPr/>
              </p:nvSpPr>
              <p:spPr>
                <a:xfrm>
                  <a:off x="2997982" y="581408"/>
                  <a:ext cx="658493" cy="658463"/>
                </a:xfrm>
                <a:custGeom>
                  <a:avLst/>
                  <a:gdLst>
                    <a:gd name="connsiteX0" fmla="*/ 329294 w 658493"/>
                    <a:gd name="connsiteY0" fmla="*/ 28575 h 658463"/>
                    <a:gd name="connsiteX1" fmla="*/ 535987 w 658493"/>
                    <a:gd name="connsiteY1" fmla="*/ 111538 h 658463"/>
                    <a:gd name="connsiteX2" fmla="*/ 629522 w 658493"/>
                    <a:gd name="connsiteY2" fmla="*/ 314611 h 658463"/>
                    <a:gd name="connsiteX3" fmla="*/ 343868 w 658493"/>
                    <a:gd name="connsiteY3" fmla="*/ 629603 h 658463"/>
                    <a:gd name="connsiteX4" fmla="*/ 329199 w 658493"/>
                    <a:gd name="connsiteY4" fmla="*/ 629984 h 658463"/>
                    <a:gd name="connsiteX5" fmla="*/ 122507 w 658493"/>
                    <a:gd name="connsiteY5" fmla="*/ 547021 h 658463"/>
                    <a:gd name="connsiteX6" fmla="*/ 28971 w 658493"/>
                    <a:gd name="connsiteY6" fmla="*/ 343948 h 658463"/>
                    <a:gd name="connsiteX7" fmla="*/ 314626 w 658493"/>
                    <a:gd name="connsiteY7" fmla="*/ 28956 h 658463"/>
                    <a:gd name="connsiteX8" fmla="*/ 329294 w 658493"/>
                    <a:gd name="connsiteY8" fmla="*/ 28575 h 658463"/>
                    <a:gd name="connsiteX9" fmla="*/ 329294 w 658493"/>
                    <a:gd name="connsiteY9" fmla="*/ 28575 h 658463"/>
                    <a:gd name="connsiteX10" fmla="*/ 329294 w 658493"/>
                    <a:gd name="connsiteY10" fmla="*/ 0 h 658463"/>
                    <a:gd name="connsiteX11" fmla="*/ 313197 w 658493"/>
                    <a:gd name="connsiteY11" fmla="*/ 381 h 658463"/>
                    <a:gd name="connsiteX12" fmla="*/ 313197 w 658493"/>
                    <a:gd name="connsiteY12" fmla="*/ 381 h 658463"/>
                    <a:gd name="connsiteX13" fmla="*/ 396 w 658493"/>
                    <a:gd name="connsiteY13" fmla="*/ 345281 h 658463"/>
                    <a:gd name="connsiteX14" fmla="*/ 396 w 658493"/>
                    <a:gd name="connsiteY14" fmla="*/ 345281 h 658463"/>
                    <a:gd name="connsiteX15" fmla="*/ 329199 w 658493"/>
                    <a:gd name="connsiteY15" fmla="*/ 658463 h 658463"/>
                    <a:gd name="connsiteX16" fmla="*/ 345297 w 658493"/>
                    <a:gd name="connsiteY16" fmla="*/ 658082 h 658463"/>
                    <a:gd name="connsiteX17" fmla="*/ 345297 w 658493"/>
                    <a:gd name="connsiteY17" fmla="*/ 658082 h 658463"/>
                    <a:gd name="connsiteX18" fmla="*/ 658097 w 658493"/>
                    <a:gd name="connsiteY18" fmla="*/ 313182 h 658463"/>
                    <a:gd name="connsiteX19" fmla="*/ 658097 w 658493"/>
                    <a:gd name="connsiteY19" fmla="*/ 313182 h 658463"/>
                    <a:gd name="connsiteX20" fmla="*/ 329294 w 658493"/>
                    <a:gd name="connsiteY20" fmla="*/ 0 h 658463"/>
                    <a:gd name="connsiteX21" fmla="*/ 329294 w 658493"/>
                    <a:gd name="connsiteY21" fmla="*/ 0 h 65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58493" h="658463">
                      <a:moveTo>
                        <a:pt x="329294" y="28575"/>
                      </a:moveTo>
                      <a:cubicBezTo>
                        <a:pt x="406256" y="28575"/>
                        <a:pt x="479694" y="58007"/>
                        <a:pt x="535987" y="111538"/>
                      </a:cubicBezTo>
                      <a:cubicBezTo>
                        <a:pt x="592566" y="165164"/>
                        <a:pt x="625712" y="237363"/>
                        <a:pt x="629522" y="314611"/>
                      </a:cubicBezTo>
                      <a:cubicBezTo>
                        <a:pt x="637619" y="480250"/>
                        <a:pt x="509412" y="621506"/>
                        <a:pt x="343868" y="629603"/>
                      </a:cubicBezTo>
                      <a:cubicBezTo>
                        <a:pt x="339010" y="629793"/>
                        <a:pt x="334057" y="629984"/>
                        <a:pt x="329199" y="629984"/>
                      </a:cubicBezTo>
                      <a:cubicBezTo>
                        <a:pt x="252237" y="629984"/>
                        <a:pt x="178799" y="600551"/>
                        <a:pt x="122507" y="547021"/>
                      </a:cubicBezTo>
                      <a:cubicBezTo>
                        <a:pt x="65928" y="493395"/>
                        <a:pt x="32781" y="421196"/>
                        <a:pt x="28971" y="343948"/>
                      </a:cubicBezTo>
                      <a:cubicBezTo>
                        <a:pt x="20875" y="178308"/>
                        <a:pt x="149081" y="37052"/>
                        <a:pt x="314626" y="28956"/>
                      </a:cubicBezTo>
                      <a:cubicBezTo>
                        <a:pt x="319484" y="28766"/>
                        <a:pt x="324437" y="28575"/>
                        <a:pt x="329294" y="28575"/>
                      </a:cubicBezTo>
                      <a:lnTo>
                        <a:pt x="329294" y="28575"/>
                      </a:lnTo>
                      <a:moveTo>
                        <a:pt x="329294" y="0"/>
                      </a:moveTo>
                      <a:cubicBezTo>
                        <a:pt x="323960" y="0"/>
                        <a:pt x="318626" y="95"/>
                        <a:pt x="313197" y="381"/>
                      </a:cubicBezTo>
                      <a:lnTo>
                        <a:pt x="313197" y="381"/>
                      </a:lnTo>
                      <a:cubicBezTo>
                        <a:pt x="132317" y="9239"/>
                        <a:pt x="-8462" y="164402"/>
                        <a:pt x="396" y="345281"/>
                      </a:cubicBezTo>
                      <a:lnTo>
                        <a:pt x="396" y="345281"/>
                      </a:lnTo>
                      <a:cubicBezTo>
                        <a:pt x="8969" y="520732"/>
                        <a:pt x="155273" y="658463"/>
                        <a:pt x="329199" y="658463"/>
                      </a:cubicBezTo>
                      <a:cubicBezTo>
                        <a:pt x="334533" y="658463"/>
                        <a:pt x="339867" y="658368"/>
                        <a:pt x="345297" y="658082"/>
                      </a:cubicBezTo>
                      <a:lnTo>
                        <a:pt x="345297" y="658082"/>
                      </a:lnTo>
                      <a:cubicBezTo>
                        <a:pt x="526176" y="649224"/>
                        <a:pt x="666956" y="494062"/>
                        <a:pt x="658097" y="313182"/>
                      </a:cubicBezTo>
                      <a:lnTo>
                        <a:pt x="658097" y="313182"/>
                      </a:lnTo>
                      <a:cubicBezTo>
                        <a:pt x="649525" y="137732"/>
                        <a:pt x="503126" y="0"/>
                        <a:pt x="329294" y="0"/>
                      </a:cubicBezTo>
                      <a:lnTo>
                        <a:pt x="329294" y="0"/>
                      </a:lnTo>
                      <a:close/>
                    </a:path>
                  </a:pathLst>
                </a:custGeom>
                <a:solidFill>
                  <a:srgbClr val="6211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7" name="Рисунок 78">
                <a:extLst>
                  <a:ext uri="{FF2B5EF4-FFF2-40B4-BE49-F238E27FC236}">
                    <a16:creationId xmlns:a16="http://schemas.microsoft.com/office/drawing/2014/main" id="{EB85EA96-A386-A9E8-17BA-B2E202C0ED1B}"/>
                  </a:ext>
                </a:extLst>
              </p:cNvPr>
              <p:cNvGrpSpPr/>
              <p:nvPr/>
            </p:nvGrpSpPr>
            <p:grpSpPr>
              <a:xfrm>
                <a:off x="3078199" y="751629"/>
                <a:ext cx="497964" cy="356415"/>
                <a:chOff x="3078199" y="751629"/>
                <a:chExt cx="497964" cy="356415"/>
              </a:xfrm>
              <a:noFill/>
            </p:grpSpPr>
            <p:grpSp>
              <p:nvGrpSpPr>
                <p:cNvPr id="138" name="Рисунок 78">
                  <a:extLst>
                    <a:ext uri="{FF2B5EF4-FFF2-40B4-BE49-F238E27FC236}">
                      <a16:creationId xmlns:a16="http://schemas.microsoft.com/office/drawing/2014/main" id="{D6AB2D1C-C676-9BB9-80F1-FC24520BF7F6}"/>
                    </a:ext>
                  </a:extLst>
                </p:cNvPr>
                <p:cNvGrpSpPr/>
                <p:nvPr/>
              </p:nvGrpSpPr>
              <p:grpSpPr>
                <a:xfrm>
                  <a:off x="3078199" y="751629"/>
                  <a:ext cx="218882" cy="356415"/>
                  <a:chOff x="3078199" y="751629"/>
                  <a:chExt cx="218882" cy="356415"/>
                </a:xfrm>
                <a:noFill/>
              </p:grpSpPr>
              <p:sp>
                <p:nvSpPr>
                  <p:cNvPr id="143" name="Полилиния: фигура 142">
                    <a:extLst>
                      <a:ext uri="{FF2B5EF4-FFF2-40B4-BE49-F238E27FC236}">
                        <a16:creationId xmlns:a16="http://schemas.microsoft.com/office/drawing/2014/main" id="{A3DD27DF-1F90-B1D9-0921-4C331DEAD9E0}"/>
                      </a:ext>
                    </a:extLst>
                  </p:cNvPr>
                  <p:cNvSpPr/>
                  <p:nvPr/>
                </p:nvSpPr>
                <p:spPr>
                  <a:xfrm>
                    <a:off x="3078199" y="751629"/>
                    <a:ext cx="168234" cy="301252"/>
                  </a:xfrm>
                  <a:custGeom>
                    <a:avLst/>
                    <a:gdLst>
                      <a:gd name="connsiteX0" fmla="*/ 113536 w 168234"/>
                      <a:gd name="connsiteY0" fmla="*/ 85 h 301252"/>
                      <a:gd name="connsiteX1" fmla="*/ 24668 w 168234"/>
                      <a:gd name="connsiteY1" fmla="*/ 66475 h 301252"/>
                      <a:gd name="connsiteX2" fmla="*/ 12381 w 168234"/>
                      <a:gd name="connsiteY2" fmla="*/ 246497 h 301252"/>
                      <a:gd name="connsiteX3" fmla="*/ 151636 w 168234"/>
                      <a:gd name="connsiteY3" fmla="*/ 266595 h 301252"/>
                      <a:gd name="connsiteX4" fmla="*/ 135063 w 168234"/>
                      <a:gd name="connsiteY4" fmla="*/ 198967 h 301252"/>
                      <a:gd name="connsiteX5" fmla="*/ 149922 w 168234"/>
                      <a:gd name="connsiteY5" fmla="*/ 151342 h 301252"/>
                      <a:gd name="connsiteX6" fmla="*/ 136777 w 168234"/>
                      <a:gd name="connsiteY6" fmla="*/ 118195 h 301252"/>
                      <a:gd name="connsiteX7" fmla="*/ 167829 w 168234"/>
                      <a:gd name="connsiteY7" fmla="*/ 50949 h 301252"/>
                      <a:gd name="connsiteX8" fmla="*/ 113441 w 168234"/>
                      <a:gd name="connsiteY8" fmla="*/ 85 h 30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234" h="301252">
                        <a:moveTo>
                          <a:pt x="113536" y="85"/>
                        </a:moveTo>
                        <a:cubicBezTo>
                          <a:pt x="113536" y="85"/>
                          <a:pt x="61625" y="-5153"/>
                          <a:pt x="24668" y="66475"/>
                        </a:cubicBezTo>
                        <a:cubicBezTo>
                          <a:pt x="-1621" y="117529"/>
                          <a:pt x="-8765" y="192014"/>
                          <a:pt x="12381" y="246497"/>
                        </a:cubicBezTo>
                        <a:cubicBezTo>
                          <a:pt x="39908" y="317268"/>
                          <a:pt x="134682" y="314410"/>
                          <a:pt x="151636" y="266595"/>
                        </a:cubicBezTo>
                        <a:cubicBezTo>
                          <a:pt x="167162" y="222780"/>
                          <a:pt x="135063" y="198967"/>
                          <a:pt x="135063" y="198967"/>
                        </a:cubicBezTo>
                        <a:cubicBezTo>
                          <a:pt x="135063" y="198967"/>
                          <a:pt x="151827" y="185632"/>
                          <a:pt x="149922" y="151342"/>
                        </a:cubicBezTo>
                        <a:cubicBezTo>
                          <a:pt x="148779" y="130483"/>
                          <a:pt x="136777" y="118195"/>
                          <a:pt x="136777" y="118195"/>
                        </a:cubicBezTo>
                        <a:cubicBezTo>
                          <a:pt x="136777" y="118195"/>
                          <a:pt x="172401" y="88954"/>
                          <a:pt x="167829" y="50949"/>
                        </a:cubicBezTo>
                        <a:cubicBezTo>
                          <a:pt x="164590" y="23993"/>
                          <a:pt x="149350" y="1228"/>
                          <a:pt x="113441" y="85"/>
                        </a:cubicBez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62114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" name="Полилиния: фигура 143">
                    <a:extLst>
                      <a:ext uri="{FF2B5EF4-FFF2-40B4-BE49-F238E27FC236}">
                        <a16:creationId xmlns:a16="http://schemas.microsoft.com/office/drawing/2014/main" id="{A513D2C6-D995-D860-24C8-1B5DCCB66A46}"/>
                      </a:ext>
                    </a:extLst>
                  </p:cNvPr>
                  <p:cNvSpPr/>
                  <p:nvPr/>
                </p:nvSpPr>
                <p:spPr>
                  <a:xfrm>
                    <a:off x="3227740" y="798863"/>
                    <a:ext cx="69341" cy="96683"/>
                  </a:xfrm>
                  <a:custGeom>
                    <a:avLst/>
                    <a:gdLst>
                      <a:gd name="connsiteX0" fmla="*/ 0 w 69341"/>
                      <a:gd name="connsiteY0" fmla="*/ 96393 h 96683"/>
                      <a:gd name="connsiteX1" fmla="*/ 53054 w 69341"/>
                      <a:gd name="connsiteY1" fmla="*/ 65723 h 96683"/>
                      <a:gd name="connsiteX2" fmla="*/ 69342 w 69341"/>
                      <a:gd name="connsiteY2" fmla="*/ 0 h 9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341" h="96683">
                        <a:moveTo>
                          <a:pt x="0" y="96393"/>
                        </a:moveTo>
                        <a:cubicBezTo>
                          <a:pt x="0" y="96393"/>
                          <a:pt x="34957" y="101822"/>
                          <a:pt x="53054" y="65723"/>
                        </a:cubicBezTo>
                        <a:cubicBezTo>
                          <a:pt x="59912" y="51911"/>
                          <a:pt x="59055" y="28099"/>
                          <a:pt x="69342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14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5" name="Полилиния: фигура 144">
                    <a:extLst>
                      <a:ext uri="{FF2B5EF4-FFF2-40B4-BE49-F238E27FC236}">
                        <a16:creationId xmlns:a16="http://schemas.microsoft.com/office/drawing/2014/main" id="{53767B14-DCB6-0120-7D6E-88B38AF66D78}"/>
                      </a:ext>
                    </a:extLst>
                  </p:cNvPr>
                  <p:cNvSpPr/>
                  <p:nvPr/>
                </p:nvSpPr>
                <p:spPr>
                  <a:xfrm>
                    <a:off x="3227740" y="920783"/>
                    <a:ext cx="65341" cy="187261"/>
                  </a:xfrm>
                  <a:custGeom>
                    <a:avLst/>
                    <a:gdLst>
                      <a:gd name="connsiteX0" fmla="*/ 0 w 65341"/>
                      <a:gd name="connsiteY0" fmla="*/ 0 h 187261"/>
                      <a:gd name="connsiteX1" fmla="*/ 60579 w 65341"/>
                      <a:gd name="connsiteY1" fmla="*/ 92488 h 187261"/>
                      <a:gd name="connsiteX2" fmla="*/ 65342 w 65341"/>
                      <a:gd name="connsiteY2" fmla="*/ 187262 h 187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41" h="187261">
                        <a:moveTo>
                          <a:pt x="0" y="0"/>
                        </a:moveTo>
                        <a:cubicBezTo>
                          <a:pt x="0" y="0"/>
                          <a:pt x="60579" y="9430"/>
                          <a:pt x="60579" y="92488"/>
                        </a:cubicBezTo>
                        <a:cubicBezTo>
                          <a:pt x="60579" y="133826"/>
                          <a:pt x="65342" y="187262"/>
                          <a:pt x="65342" y="187262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14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9" name="Рисунок 78">
                  <a:extLst>
                    <a:ext uri="{FF2B5EF4-FFF2-40B4-BE49-F238E27FC236}">
                      <a16:creationId xmlns:a16="http://schemas.microsoft.com/office/drawing/2014/main" id="{CF08C66B-62EC-4331-1EB3-72DB4064C9A7}"/>
                    </a:ext>
                  </a:extLst>
                </p:cNvPr>
                <p:cNvGrpSpPr/>
                <p:nvPr/>
              </p:nvGrpSpPr>
              <p:grpSpPr>
                <a:xfrm>
                  <a:off x="3357280" y="751629"/>
                  <a:ext cx="218883" cy="356415"/>
                  <a:chOff x="3357280" y="751629"/>
                  <a:chExt cx="218883" cy="356415"/>
                </a:xfrm>
                <a:noFill/>
              </p:grpSpPr>
              <p:sp>
                <p:nvSpPr>
                  <p:cNvPr id="140" name="Полилиния: фигура 139">
                    <a:extLst>
                      <a:ext uri="{FF2B5EF4-FFF2-40B4-BE49-F238E27FC236}">
                        <a16:creationId xmlns:a16="http://schemas.microsoft.com/office/drawing/2014/main" id="{25B831D6-A22E-451C-FBC7-1709B12295B6}"/>
                      </a:ext>
                    </a:extLst>
                  </p:cNvPr>
                  <p:cNvSpPr/>
                  <p:nvPr/>
                </p:nvSpPr>
                <p:spPr>
                  <a:xfrm>
                    <a:off x="3407929" y="751629"/>
                    <a:ext cx="168234" cy="301252"/>
                  </a:xfrm>
                  <a:custGeom>
                    <a:avLst/>
                    <a:gdLst>
                      <a:gd name="connsiteX0" fmla="*/ 54698 w 168234"/>
                      <a:gd name="connsiteY0" fmla="*/ 85 h 301252"/>
                      <a:gd name="connsiteX1" fmla="*/ 143566 w 168234"/>
                      <a:gd name="connsiteY1" fmla="*/ 66475 h 301252"/>
                      <a:gd name="connsiteX2" fmla="*/ 155853 w 168234"/>
                      <a:gd name="connsiteY2" fmla="*/ 246497 h 301252"/>
                      <a:gd name="connsiteX3" fmla="*/ 16598 w 168234"/>
                      <a:gd name="connsiteY3" fmla="*/ 266595 h 301252"/>
                      <a:gd name="connsiteX4" fmla="*/ 33171 w 168234"/>
                      <a:gd name="connsiteY4" fmla="*/ 198967 h 301252"/>
                      <a:gd name="connsiteX5" fmla="*/ 18312 w 168234"/>
                      <a:gd name="connsiteY5" fmla="*/ 151342 h 301252"/>
                      <a:gd name="connsiteX6" fmla="*/ 31457 w 168234"/>
                      <a:gd name="connsiteY6" fmla="*/ 118195 h 301252"/>
                      <a:gd name="connsiteX7" fmla="*/ 405 w 168234"/>
                      <a:gd name="connsiteY7" fmla="*/ 50949 h 301252"/>
                      <a:gd name="connsiteX8" fmla="*/ 54793 w 168234"/>
                      <a:gd name="connsiteY8" fmla="*/ 85 h 30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234" h="301252">
                        <a:moveTo>
                          <a:pt x="54698" y="85"/>
                        </a:moveTo>
                        <a:cubicBezTo>
                          <a:pt x="54698" y="85"/>
                          <a:pt x="106609" y="-5153"/>
                          <a:pt x="143566" y="66475"/>
                        </a:cubicBezTo>
                        <a:cubicBezTo>
                          <a:pt x="169855" y="117529"/>
                          <a:pt x="176999" y="192014"/>
                          <a:pt x="155853" y="246497"/>
                        </a:cubicBezTo>
                        <a:cubicBezTo>
                          <a:pt x="128326" y="317268"/>
                          <a:pt x="33552" y="314410"/>
                          <a:pt x="16598" y="266595"/>
                        </a:cubicBezTo>
                        <a:cubicBezTo>
                          <a:pt x="1072" y="222780"/>
                          <a:pt x="33171" y="198967"/>
                          <a:pt x="33171" y="198967"/>
                        </a:cubicBezTo>
                        <a:cubicBezTo>
                          <a:pt x="33171" y="198967"/>
                          <a:pt x="16407" y="185632"/>
                          <a:pt x="18312" y="151342"/>
                        </a:cubicBezTo>
                        <a:cubicBezTo>
                          <a:pt x="19455" y="130483"/>
                          <a:pt x="31457" y="118195"/>
                          <a:pt x="31457" y="118195"/>
                        </a:cubicBezTo>
                        <a:cubicBezTo>
                          <a:pt x="31457" y="118195"/>
                          <a:pt x="-4167" y="88954"/>
                          <a:pt x="405" y="50949"/>
                        </a:cubicBezTo>
                        <a:cubicBezTo>
                          <a:pt x="3644" y="23993"/>
                          <a:pt x="18884" y="1228"/>
                          <a:pt x="54793" y="85"/>
                        </a:cubicBez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62114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" name="Полилиния: фигура 140">
                    <a:extLst>
                      <a:ext uri="{FF2B5EF4-FFF2-40B4-BE49-F238E27FC236}">
                        <a16:creationId xmlns:a16="http://schemas.microsoft.com/office/drawing/2014/main" id="{0B606AD9-C526-1451-948D-188410C8FF10}"/>
                      </a:ext>
                    </a:extLst>
                  </p:cNvPr>
                  <p:cNvSpPr/>
                  <p:nvPr/>
                </p:nvSpPr>
                <p:spPr>
                  <a:xfrm>
                    <a:off x="3357280" y="798863"/>
                    <a:ext cx="69341" cy="96683"/>
                  </a:xfrm>
                  <a:custGeom>
                    <a:avLst/>
                    <a:gdLst>
                      <a:gd name="connsiteX0" fmla="*/ 69342 w 69341"/>
                      <a:gd name="connsiteY0" fmla="*/ 96393 h 96683"/>
                      <a:gd name="connsiteX1" fmla="*/ 16288 w 69341"/>
                      <a:gd name="connsiteY1" fmla="*/ 65723 h 96683"/>
                      <a:gd name="connsiteX2" fmla="*/ 0 w 69341"/>
                      <a:gd name="connsiteY2" fmla="*/ 0 h 9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341" h="96683">
                        <a:moveTo>
                          <a:pt x="69342" y="96393"/>
                        </a:moveTo>
                        <a:cubicBezTo>
                          <a:pt x="69342" y="96393"/>
                          <a:pt x="34385" y="101822"/>
                          <a:pt x="16288" y="65723"/>
                        </a:cubicBezTo>
                        <a:cubicBezTo>
                          <a:pt x="9430" y="51911"/>
                          <a:pt x="10287" y="28099"/>
                          <a:pt x="0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14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" name="Полилиния: фигура 141">
                    <a:extLst>
                      <a:ext uri="{FF2B5EF4-FFF2-40B4-BE49-F238E27FC236}">
                        <a16:creationId xmlns:a16="http://schemas.microsoft.com/office/drawing/2014/main" id="{06C1D5BA-431C-6C38-932B-DC9ACF197929}"/>
                      </a:ext>
                    </a:extLst>
                  </p:cNvPr>
                  <p:cNvSpPr/>
                  <p:nvPr/>
                </p:nvSpPr>
                <p:spPr>
                  <a:xfrm>
                    <a:off x="3361281" y="920783"/>
                    <a:ext cx="65341" cy="187261"/>
                  </a:xfrm>
                  <a:custGeom>
                    <a:avLst/>
                    <a:gdLst>
                      <a:gd name="connsiteX0" fmla="*/ 65342 w 65341"/>
                      <a:gd name="connsiteY0" fmla="*/ 0 h 187261"/>
                      <a:gd name="connsiteX1" fmla="*/ 4763 w 65341"/>
                      <a:gd name="connsiteY1" fmla="*/ 92488 h 187261"/>
                      <a:gd name="connsiteX2" fmla="*/ 0 w 65341"/>
                      <a:gd name="connsiteY2" fmla="*/ 187262 h 187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41" h="187261">
                        <a:moveTo>
                          <a:pt x="65342" y="0"/>
                        </a:moveTo>
                        <a:cubicBezTo>
                          <a:pt x="65342" y="0"/>
                          <a:pt x="4763" y="9430"/>
                          <a:pt x="4763" y="92488"/>
                        </a:cubicBezTo>
                        <a:cubicBezTo>
                          <a:pt x="4763" y="133826"/>
                          <a:pt x="0" y="187262"/>
                          <a:pt x="0" y="187262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62114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34" name="Полилиния: фигура 133">
              <a:extLst>
                <a:ext uri="{FF2B5EF4-FFF2-40B4-BE49-F238E27FC236}">
                  <a16:creationId xmlns:a16="http://schemas.microsoft.com/office/drawing/2014/main" id="{9AE899D5-116E-2B3B-FF50-71C9D66C0589}"/>
                </a:ext>
              </a:extLst>
            </p:cNvPr>
            <p:cNvSpPr/>
            <p:nvPr/>
          </p:nvSpPr>
          <p:spPr>
            <a:xfrm>
              <a:off x="2513721" y="2978068"/>
              <a:ext cx="97071" cy="141308"/>
            </a:xfrm>
            <a:custGeom>
              <a:avLst/>
              <a:gdLst>
                <a:gd name="connsiteX0" fmla="*/ 17876 w 97071"/>
                <a:gd name="connsiteY0" fmla="*/ 0 h 141308"/>
                <a:gd name="connsiteX1" fmla="*/ 97071 w 97071"/>
                <a:gd name="connsiteY1" fmla="*/ 0 h 141308"/>
                <a:gd name="connsiteX2" fmla="*/ 95829 w 97071"/>
                <a:gd name="connsiteY2" fmla="*/ 11277 h 141308"/>
                <a:gd name="connsiteX3" fmla="*/ 79483 w 97071"/>
                <a:gd name="connsiteY3" fmla="*/ 34932 h 141308"/>
                <a:gd name="connsiteX4" fmla="*/ 87122 w 97071"/>
                <a:gd name="connsiteY4" fmla="*/ 54194 h 141308"/>
                <a:gd name="connsiteX5" fmla="*/ 78487 w 97071"/>
                <a:gd name="connsiteY5" fmla="*/ 81870 h 141308"/>
                <a:gd name="connsiteX6" fmla="*/ 88118 w 97071"/>
                <a:gd name="connsiteY6" fmla="*/ 121169 h 141308"/>
                <a:gd name="connsiteX7" fmla="*/ 7195 w 97071"/>
                <a:gd name="connsiteY7" fmla="*/ 109490 h 141308"/>
                <a:gd name="connsiteX8" fmla="*/ 14335 w 97071"/>
                <a:gd name="connsiteY8" fmla="*/ 4877 h 14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071" h="141308">
                  <a:moveTo>
                    <a:pt x="17876" y="0"/>
                  </a:moveTo>
                  <a:lnTo>
                    <a:pt x="97071" y="0"/>
                  </a:lnTo>
                  <a:lnTo>
                    <a:pt x="95829" y="11277"/>
                  </a:lnTo>
                  <a:cubicBezTo>
                    <a:pt x="91128" y="25374"/>
                    <a:pt x="79483" y="34932"/>
                    <a:pt x="79483" y="34932"/>
                  </a:cubicBezTo>
                  <a:cubicBezTo>
                    <a:pt x="79483" y="34932"/>
                    <a:pt x="86457" y="42073"/>
                    <a:pt x="87122" y="54194"/>
                  </a:cubicBezTo>
                  <a:cubicBezTo>
                    <a:pt x="88229" y="74121"/>
                    <a:pt x="78487" y="81870"/>
                    <a:pt x="78487" y="81870"/>
                  </a:cubicBezTo>
                  <a:cubicBezTo>
                    <a:pt x="78487" y="81870"/>
                    <a:pt x="97140" y="95708"/>
                    <a:pt x="88118" y="121169"/>
                  </a:cubicBezTo>
                  <a:cubicBezTo>
                    <a:pt x="78265" y="148955"/>
                    <a:pt x="23191" y="150616"/>
                    <a:pt x="7195" y="109490"/>
                  </a:cubicBezTo>
                  <a:cubicBezTo>
                    <a:pt x="-5093" y="77829"/>
                    <a:pt x="-942" y="34545"/>
                    <a:pt x="14335" y="4877"/>
                  </a:cubicBezTo>
                  <a:close/>
                </a:path>
              </a:pathLst>
            </a:custGeom>
            <a:solidFill>
              <a:srgbClr val="621142"/>
            </a:solidFill>
            <a:ln w="9525" cap="rnd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Полилиния: фигура 134">
              <a:extLst>
                <a:ext uri="{FF2B5EF4-FFF2-40B4-BE49-F238E27FC236}">
                  <a16:creationId xmlns:a16="http://schemas.microsoft.com/office/drawing/2014/main" id="{83770E52-317C-A8A0-C18B-5419653A281E}"/>
                </a:ext>
              </a:extLst>
            </p:cNvPr>
            <p:cNvSpPr/>
            <p:nvPr/>
          </p:nvSpPr>
          <p:spPr>
            <a:xfrm>
              <a:off x="2706023" y="2978068"/>
              <a:ext cx="97070" cy="141308"/>
            </a:xfrm>
            <a:custGeom>
              <a:avLst/>
              <a:gdLst>
                <a:gd name="connsiteX0" fmla="*/ 0 w 97070"/>
                <a:gd name="connsiteY0" fmla="*/ 0 h 141308"/>
                <a:gd name="connsiteX1" fmla="*/ 79195 w 97070"/>
                <a:gd name="connsiteY1" fmla="*/ 0 h 141308"/>
                <a:gd name="connsiteX2" fmla="*/ 82736 w 97070"/>
                <a:gd name="connsiteY2" fmla="*/ 4877 h 141308"/>
                <a:gd name="connsiteX3" fmla="*/ 89876 w 97070"/>
                <a:gd name="connsiteY3" fmla="*/ 109490 h 141308"/>
                <a:gd name="connsiteX4" fmla="*/ 8953 w 97070"/>
                <a:gd name="connsiteY4" fmla="*/ 121169 h 141308"/>
                <a:gd name="connsiteX5" fmla="*/ 18584 w 97070"/>
                <a:gd name="connsiteY5" fmla="*/ 81870 h 141308"/>
                <a:gd name="connsiteX6" fmla="*/ 9949 w 97070"/>
                <a:gd name="connsiteY6" fmla="*/ 54194 h 141308"/>
                <a:gd name="connsiteX7" fmla="*/ 17588 w 97070"/>
                <a:gd name="connsiteY7" fmla="*/ 34932 h 141308"/>
                <a:gd name="connsiteX8" fmla="*/ 1242 w 97070"/>
                <a:gd name="connsiteY8" fmla="*/ 11277 h 14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070" h="141308">
                  <a:moveTo>
                    <a:pt x="0" y="0"/>
                  </a:moveTo>
                  <a:lnTo>
                    <a:pt x="79195" y="0"/>
                  </a:lnTo>
                  <a:lnTo>
                    <a:pt x="82736" y="4877"/>
                  </a:lnTo>
                  <a:cubicBezTo>
                    <a:pt x="98013" y="34545"/>
                    <a:pt x="102164" y="77829"/>
                    <a:pt x="89876" y="109490"/>
                  </a:cubicBezTo>
                  <a:cubicBezTo>
                    <a:pt x="73880" y="150616"/>
                    <a:pt x="18806" y="148955"/>
                    <a:pt x="8953" y="121169"/>
                  </a:cubicBezTo>
                  <a:cubicBezTo>
                    <a:pt x="-69" y="95708"/>
                    <a:pt x="18584" y="81870"/>
                    <a:pt x="18584" y="81870"/>
                  </a:cubicBezTo>
                  <a:cubicBezTo>
                    <a:pt x="18584" y="81870"/>
                    <a:pt x="8842" y="74121"/>
                    <a:pt x="9949" y="54194"/>
                  </a:cubicBezTo>
                  <a:cubicBezTo>
                    <a:pt x="10614" y="42073"/>
                    <a:pt x="17588" y="34932"/>
                    <a:pt x="17588" y="34932"/>
                  </a:cubicBezTo>
                  <a:cubicBezTo>
                    <a:pt x="17588" y="34932"/>
                    <a:pt x="5944" y="25374"/>
                    <a:pt x="1242" y="11277"/>
                  </a:cubicBezTo>
                  <a:close/>
                </a:path>
              </a:pathLst>
            </a:custGeom>
            <a:solidFill>
              <a:srgbClr val="621142"/>
            </a:solidFill>
            <a:ln w="9525" cap="rnd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8" name="Равнобедренный треугольник 147">
            <a:extLst>
              <a:ext uri="{FF2B5EF4-FFF2-40B4-BE49-F238E27FC236}">
                <a16:creationId xmlns:a16="http://schemas.microsoft.com/office/drawing/2014/main" id="{59033921-9AC6-08C0-131E-F6A2B808FBC9}"/>
              </a:ext>
            </a:extLst>
          </p:cNvPr>
          <p:cNvSpPr/>
          <p:nvPr/>
        </p:nvSpPr>
        <p:spPr>
          <a:xfrm rot="7645119">
            <a:off x="1131647" y="2084815"/>
            <a:ext cx="195439" cy="146683"/>
          </a:xfrm>
          <a:prstGeom prst="triangle">
            <a:avLst/>
          </a:prstGeom>
          <a:solidFill>
            <a:srgbClr val="621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9" name="Рисунок 78">
            <a:extLst>
              <a:ext uri="{FF2B5EF4-FFF2-40B4-BE49-F238E27FC236}">
                <a16:creationId xmlns:a16="http://schemas.microsoft.com/office/drawing/2014/main" id="{D584AB08-88C6-419C-CFAE-B75EFEA5F06D}"/>
              </a:ext>
            </a:extLst>
          </p:cNvPr>
          <p:cNvGrpSpPr/>
          <p:nvPr/>
        </p:nvGrpSpPr>
        <p:grpSpPr>
          <a:xfrm>
            <a:off x="878038" y="1834362"/>
            <a:ext cx="382659" cy="382642"/>
            <a:chOff x="2997982" y="581408"/>
            <a:chExt cx="658493" cy="658463"/>
          </a:xfrm>
        </p:grpSpPr>
        <p:grpSp>
          <p:nvGrpSpPr>
            <p:cNvPr id="150" name="Рисунок 78">
              <a:extLst>
                <a:ext uri="{FF2B5EF4-FFF2-40B4-BE49-F238E27FC236}">
                  <a16:creationId xmlns:a16="http://schemas.microsoft.com/office/drawing/2014/main" id="{DC9FFF25-2B43-95D7-5567-7116EEC83818}"/>
                </a:ext>
              </a:extLst>
            </p:cNvPr>
            <p:cNvGrpSpPr/>
            <p:nvPr/>
          </p:nvGrpSpPr>
          <p:grpSpPr>
            <a:xfrm>
              <a:off x="2997982" y="581408"/>
              <a:ext cx="658493" cy="658463"/>
              <a:chOff x="2997982" y="581408"/>
              <a:chExt cx="658493" cy="658463"/>
            </a:xfrm>
          </p:grpSpPr>
          <p:sp>
            <p:nvSpPr>
              <p:cNvPr id="183" name="Полилиния: фигура 182">
                <a:extLst>
                  <a:ext uri="{FF2B5EF4-FFF2-40B4-BE49-F238E27FC236}">
                    <a16:creationId xmlns:a16="http://schemas.microsoft.com/office/drawing/2014/main" id="{55069568-7EF1-8A7A-2439-E770DF90040F}"/>
                  </a:ext>
                </a:extLst>
              </p:cNvPr>
              <p:cNvSpPr/>
              <p:nvPr/>
            </p:nvSpPr>
            <p:spPr>
              <a:xfrm>
                <a:off x="3012190" y="595600"/>
                <a:ext cx="629983" cy="629983"/>
              </a:xfrm>
              <a:custGeom>
                <a:avLst/>
                <a:gdLst>
                  <a:gd name="connsiteX0" fmla="*/ 314896 w 629983"/>
                  <a:gd name="connsiteY0" fmla="*/ 629984 h 629983"/>
                  <a:gd name="connsiteX1" fmla="*/ 380 w 629983"/>
                  <a:gd name="connsiteY1" fmla="*/ 330327 h 629983"/>
                  <a:gd name="connsiteX2" fmla="*/ 299656 w 629983"/>
                  <a:gd name="connsiteY2" fmla="*/ 381 h 629983"/>
                  <a:gd name="connsiteX3" fmla="*/ 315086 w 629983"/>
                  <a:gd name="connsiteY3" fmla="*/ 0 h 629983"/>
                  <a:gd name="connsiteX4" fmla="*/ 629602 w 629983"/>
                  <a:gd name="connsiteY4" fmla="*/ 299657 h 629983"/>
                  <a:gd name="connsiteX5" fmla="*/ 547973 w 629983"/>
                  <a:gd name="connsiteY5" fmla="*/ 526352 h 629983"/>
                  <a:gd name="connsiteX6" fmla="*/ 330326 w 629983"/>
                  <a:gd name="connsiteY6" fmla="*/ 629602 h 629983"/>
                  <a:gd name="connsiteX7" fmla="*/ 314896 w 629983"/>
                  <a:gd name="connsiteY7" fmla="*/ 629984 h 62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9983" h="629983">
                    <a:moveTo>
                      <a:pt x="314896" y="629984"/>
                    </a:moveTo>
                    <a:cubicBezTo>
                      <a:pt x="146684" y="629984"/>
                      <a:pt x="8572" y="498348"/>
                      <a:pt x="380" y="330327"/>
                    </a:cubicBezTo>
                    <a:cubicBezTo>
                      <a:pt x="-8097" y="156877"/>
                      <a:pt x="126205" y="8858"/>
                      <a:pt x="299656" y="381"/>
                    </a:cubicBezTo>
                    <a:cubicBezTo>
                      <a:pt x="304799" y="95"/>
                      <a:pt x="309943" y="0"/>
                      <a:pt x="315086" y="0"/>
                    </a:cubicBezTo>
                    <a:cubicBezTo>
                      <a:pt x="483298" y="0"/>
                      <a:pt x="621410" y="131636"/>
                      <a:pt x="629602" y="299657"/>
                    </a:cubicBezTo>
                    <a:cubicBezTo>
                      <a:pt x="633698" y="383286"/>
                      <a:pt x="604741" y="463868"/>
                      <a:pt x="547973" y="526352"/>
                    </a:cubicBezTo>
                    <a:cubicBezTo>
                      <a:pt x="491299" y="588836"/>
                      <a:pt x="413956" y="625507"/>
                      <a:pt x="330326" y="629602"/>
                    </a:cubicBezTo>
                    <a:cubicBezTo>
                      <a:pt x="325183" y="629888"/>
                      <a:pt x="320039" y="629984"/>
                      <a:pt x="314896" y="6299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Полилиния: фигура 183">
                <a:extLst>
                  <a:ext uri="{FF2B5EF4-FFF2-40B4-BE49-F238E27FC236}">
                    <a16:creationId xmlns:a16="http://schemas.microsoft.com/office/drawing/2014/main" id="{EBF3E562-7C94-359A-D919-86ED92C551AA}"/>
                  </a:ext>
                </a:extLst>
              </p:cNvPr>
              <p:cNvSpPr/>
              <p:nvPr/>
            </p:nvSpPr>
            <p:spPr>
              <a:xfrm>
                <a:off x="2997982" y="581408"/>
                <a:ext cx="658493" cy="658463"/>
              </a:xfrm>
              <a:custGeom>
                <a:avLst/>
                <a:gdLst>
                  <a:gd name="connsiteX0" fmla="*/ 329294 w 658493"/>
                  <a:gd name="connsiteY0" fmla="*/ 28575 h 658463"/>
                  <a:gd name="connsiteX1" fmla="*/ 535987 w 658493"/>
                  <a:gd name="connsiteY1" fmla="*/ 111538 h 658463"/>
                  <a:gd name="connsiteX2" fmla="*/ 629522 w 658493"/>
                  <a:gd name="connsiteY2" fmla="*/ 314611 h 658463"/>
                  <a:gd name="connsiteX3" fmla="*/ 343868 w 658493"/>
                  <a:gd name="connsiteY3" fmla="*/ 629603 h 658463"/>
                  <a:gd name="connsiteX4" fmla="*/ 329199 w 658493"/>
                  <a:gd name="connsiteY4" fmla="*/ 629984 h 658463"/>
                  <a:gd name="connsiteX5" fmla="*/ 122507 w 658493"/>
                  <a:gd name="connsiteY5" fmla="*/ 547021 h 658463"/>
                  <a:gd name="connsiteX6" fmla="*/ 28971 w 658493"/>
                  <a:gd name="connsiteY6" fmla="*/ 343948 h 658463"/>
                  <a:gd name="connsiteX7" fmla="*/ 314626 w 658493"/>
                  <a:gd name="connsiteY7" fmla="*/ 28956 h 658463"/>
                  <a:gd name="connsiteX8" fmla="*/ 329294 w 658493"/>
                  <a:gd name="connsiteY8" fmla="*/ 28575 h 658463"/>
                  <a:gd name="connsiteX9" fmla="*/ 329294 w 658493"/>
                  <a:gd name="connsiteY9" fmla="*/ 28575 h 658463"/>
                  <a:gd name="connsiteX10" fmla="*/ 329294 w 658493"/>
                  <a:gd name="connsiteY10" fmla="*/ 0 h 658463"/>
                  <a:gd name="connsiteX11" fmla="*/ 313197 w 658493"/>
                  <a:gd name="connsiteY11" fmla="*/ 381 h 658463"/>
                  <a:gd name="connsiteX12" fmla="*/ 313197 w 658493"/>
                  <a:gd name="connsiteY12" fmla="*/ 381 h 658463"/>
                  <a:gd name="connsiteX13" fmla="*/ 396 w 658493"/>
                  <a:gd name="connsiteY13" fmla="*/ 345281 h 658463"/>
                  <a:gd name="connsiteX14" fmla="*/ 396 w 658493"/>
                  <a:gd name="connsiteY14" fmla="*/ 345281 h 658463"/>
                  <a:gd name="connsiteX15" fmla="*/ 329199 w 658493"/>
                  <a:gd name="connsiteY15" fmla="*/ 658463 h 658463"/>
                  <a:gd name="connsiteX16" fmla="*/ 345297 w 658493"/>
                  <a:gd name="connsiteY16" fmla="*/ 658082 h 658463"/>
                  <a:gd name="connsiteX17" fmla="*/ 345297 w 658493"/>
                  <a:gd name="connsiteY17" fmla="*/ 658082 h 658463"/>
                  <a:gd name="connsiteX18" fmla="*/ 658097 w 658493"/>
                  <a:gd name="connsiteY18" fmla="*/ 313182 h 658463"/>
                  <a:gd name="connsiteX19" fmla="*/ 658097 w 658493"/>
                  <a:gd name="connsiteY19" fmla="*/ 313182 h 658463"/>
                  <a:gd name="connsiteX20" fmla="*/ 329294 w 658493"/>
                  <a:gd name="connsiteY20" fmla="*/ 0 h 658463"/>
                  <a:gd name="connsiteX21" fmla="*/ 329294 w 658493"/>
                  <a:gd name="connsiteY21" fmla="*/ 0 h 65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8493" h="658463">
                    <a:moveTo>
                      <a:pt x="329294" y="28575"/>
                    </a:moveTo>
                    <a:cubicBezTo>
                      <a:pt x="406256" y="28575"/>
                      <a:pt x="479694" y="58007"/>
                      <a:pt x="535987" y="111538"/>
                    </a:cubicBezTo>
                    <a:cubicBezTo>
                      <a:pt x="592566" y="165164"/>
                      <a:pt x="625712" y="237363"/>
                      <a:pt x="629522" y="314611"/>
                    </a:cubicBezTo>
                    <a:cubicBezTo>
                      <a:pt x="637619" y="480250"/>
                      <a:pt x="509412" y="621506"/>
                      <a:pt x="343868" y="629603"/>
                    </a:cubicBezTo>
                    <a:cubicBezTo>
                      <a:pt x="339010" y="629793"/>
                      <a:pt x="334057" y="629984"/>
                      <a:pt x="329199" y="629984"/>
                    </a:cubicBezTo>
                    <a:cubicBezTo>
                      <a:pt x="252237" y="629984"/>
                      <a:pt x="178799" y="600551"/>
                      <a:pt x="122507" y="547021"/>
                    </a:cubicBezTo>
                    <a:cubicBezTo>
                      <a:pt x="65928" y="493395"/>
                      <a:pt x="32781" y="421196"/>
                      <a:pt x="28971" y="343948"/>
                    </a:cubicBezTo>
                    <a:cubicBezTo>
                      <a:pt x="20875" y="178308"/>
                      <a:pt x="149081" y="37052"/>
                      <a:pt x="314626" y="28956"/>
                    </a:cubicBezTo>
                    <a:cubicBezTo>
                      <a:pt x="319484" y="28766"/>
                      <a:pt x="324437" y="28575"/>
                      <a:pt x="329294" y="28575"/>
                    </a:cubicBezTo>
                    <a:lnTo>
                      <a:pt x="329294" y="28575"/>
                    </a:lnTo>
                    <a:moveTo>
                      <a:pt x="329294" y="0"/>
                    </a:moveTo>
                    <a:cubicBezTo>
                      <a:pt x="323960" y="0"/>
                      <a:pt x="318626" y="95"/>
                      <a:pt x="313197" y="381"/>
                    </a:cubicBezTo>
                    <a:lnTo>
                      <a:pt x="313197" y="381"/>
                    </a:lnTo>
                    <a:cubicBezTo>
                      <a:pt x="132317" y="9239"/>
                      <a:pt x="-8462" y="164402"/>
                      <a:pt x="396" y="345281"/>
                    </a:cubicBezTo>
                    <a:lnTo>
                      <a:pt x="396" y="345281"/>
                    </a:lnTo>
                    <a:cubicBezTo>
                      <a:pt x="8969" y="520732"/>
                      <a:pt x="155273" y="658463"/>
                      <a:pt x="329199" y="658463"/>
                    </a:cubicBezTo>
                    <a:cubicBezTo>
                      <a:pt x="334533" y="658463"/>
                      <a:pt x="339867" y="658368"/>
                      <a:pt x="345297" y="658082"/>
                    </a:cubicBezTo>
                    <a:lnTo>
                      <a:pt x="345297" y="658082"/>
                    </a:lnTo>
                    <a:cubicBezTo>
                      <a:pt x="526176" y="649224"/>
                      <a:pt x="666956" y="494062"/>
                      <a:pt x="658097" y="313182"/>
                    </a:cubicBezTo>
                    <a:lnTo>
                      <a:pt x="658097" y="313182"/>
                    </a:lnTo>
                    <a:cubicBezTo>
                      <a:pt x="649525" y="137732"/>
                      <a:pt x="503126" y="0"/>
                      <a:pt x="329294" y="0"/>
                    </a:cubicBezTo>
                    <a:lnTo>
                      <a:pt x="329294" y="0"/>
                    </a:lnTo>
                    <a:close/>
                  </a:path>
                </a:pathLst>
              </a:custGeom>
              <a:solidFill>
                <a:srgbClr val="6211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Рисунок 78">
              <a:extLst>
                <a:ext uri="{FF2B5EF4-FFF2-40B4-BE49-F238E27FC236}">
                  <a16:creationId xmlns:a16="http://schemas.microsoft.com/office/drawing/2014/main" id="{9A8F461B-17A5-684A-A14B-791817B8E095}"/>
                </a:ext>
              </a:extLst>
            </p:cNvPr>
            <p:cNvGrpSpPr/>
            <p:nvPr/>
          </p:nvGrpSpPr>
          <p:grpSpPr>
            <a:xfrm>
              <a:off x="3078199" y="751629"/>
              <a:ext cx="497964" cy="356415"/>
              <a:chOff x="3078199" y="751629"/>
              <a:chExt cx="497964" cy="356415"/>
            </a:xfrm>
            <a:noFill/>
          </p:grpSpPr>
          <p:grpSp>
            <p:nvGrpSpPr>
              <p:cNvPr id="152" name="Рисунок 78">
                <a:extLst>
                  <a:ext uri="{FF2B5EF4-FFF2-40B4-BE49-F238E27FC236}">
                    <a16:creationId xmlns:a16="http://schemas.microsoft.com/office/drawing/2014/main" id="{25F5AE4D-1730-D47A-49C2-1FBFC8B54D72}"/>
                  </a:ext>
                </a:extLst>
              </p:cNvPr>
              <p:cNvGrpSpPr/>
              <p:nvPr/>
            </p:nvGrpSpPr>
            <p:grpSpPr>
              <a:xfrm>
                <a:off x="3078199" y="751629"/>
                <a:ext cx="218882" cy="356415"/>
                <a:chOff x="3078199" y="751629"/>
                <a:chExt cx="218882" cy="356415"/>
              </a:xfrm>
              <a:noFill/>
            </p:grpSpPr>
            <p:sp>
              <p:nvSpPr>
                <p:cNvPr id="180" name="Полилиния: фигура 179">
                  <a:extLst>
                    <a:ext uri="{FF2B5EF4-FFF2-40B4-BE49-F238E27FC236}">
                      <a16:creationId xmlns:a16="http://schemas.microsoft.com/office/drawing/2014/main" id="{567C2D1C-8BFA-1BD7-0E90-2953C4D61808}"/>
                    </a:ext>
                  </a:extLst>
                </p:cNvPr>
                <p:cNvSpPr/>
                <p:nvPr/>
              </p:nvSpPr>
              <p:spPr>
                <a:xfrm>
                  <a:off x="3078199" y="751629"/>
                  <a:ext cx="168234" cy="301252"/>
                </a:xfrm>
                <a:custGeom>
                  <a:avLst/>
                  <a:gdLst>
                    <a:gd name="connsiteX0" fmla="*/ 113536 w 168234"/>
                    <a:gd name="connsiteY0" fmla="*/ 85 h 301252"/>
                    <a:gd name="connsiteX1" fmla="*/ 24668 w 168234"/>
                    <a:gd name="connsiteY1" fmla="*/ 66475 h 301252"/>
                    <a:gd name="connsiteX2" fmla="*/ 12381 w 168234"/>
                    <a:gd name="connsiteY2" fmla="*/ 246497 h 301252"/>
                    <a:gd name="connsiteX3" fmla="*/ 151636 w 168234"/>
                    <a:gd name="connsiteY3" fmla="*/ 266595 h 301252"/>
                    <a:gd name="connsiteX4" fmla="*/ 135063 w 168234"/>
                    <a:gd name="connsiteY4" fmla="*/ 198967 h 301252"/>
                    <a:gd name="connsiteX5" fmla="*/ 149922 w 168234"/>
                    <a:gd name="connsiteY5" fmla="*/ 151342 h 301252"/>
                    <a:gd name="connsiteX6" fmla="*/ 136777 w 168234"/>
                    <a:gd name="connsiteY6" fmla="*/ 118195 h 301252"/>
                    <a:gd name="connsiteX7" fmla="*/ 167829 w 168234"/>
                    <a:gd name="connsiteY7" fmla="*/ 50949 h 301252"/>
                    <a:gd name="connsiteX8" fmla="*/ 113441 w 168234"/>
                    <a:gd name="connsiteY8" fmla="*/ 85 h 30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234" h="301252">
                      <a:moveTo>
                        <a:pt x="113536" y="85"/>
                      </a:moveTo>
                      <a:cubicBezTo>
                        <a:pt x="113536" y="85"/>
                        <a:pt x="61625" y="-5153"/>
                        <a:pt x="24668" y="66475"/>
                      </a:cubicBezTo>
                      <a:cubicBezTo>
                        <a:pt x="-1621" y="117529"/>
                        <a:pt x="-8765" y="192014"/>
                        <a:pt x="12381" y="246497"/>
                      </a:cubicBezTo>
                      <a:cubicBezTo>
                        <a:pt x="39908" y="317268"/>
                        <a:pt x="134682" y="314410"/>
                        <a:pt x="151636" y="266595"/>
                      </a:cubicBezTo>
                      <a:cubicBezTo>
                        <a:pt x="167162" y="222780"/>
                        <a:pt x="135063" y="198967"/>
                        <a:pt x="135063" y="198967"/>
                      </a:cubicBezTo>
                      <a:cubicBezTo>
                        <a:pt x="135063" y="198967"/>
                        <a:pt x="151827" y="185632"/>
                        <a:pt x="149922" y="151342"/>
                      </a:cubicBezTo>
                      <a:cubicBezTo>
                        <a:pt x="148779" y="130483"/>
                        <a:pt x="136777" y="118195"/>
                        <a:pt x="136777" y="118195"/>
                      </a:cubicBezTo>
                      <a:cubicBezTo>
                        <a:pt x="136777" y="118195"/>
                        <a:pt x="172401" y="88954"/>
                        <a:pt x="167829" y="50949"/>
                      </a:cubicBezTo>
                      <a:cubicBezTo>
                        <a:pt x="164590" y="23993"/>
                        <a:pt x="149350" y="1228"/>
                        <a:pt x="113441" y="85"/>
                      </a:cubicBezTo>
                      <a:close/>
                    </a:path>
                  </a:pathLst>
                </a:custGeom>
                <a:solidFill>
                  <a:srgbClr val="621142"/>
                </a:solidFill>
                <a:ln w="20860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Полилиния: фигура 180">
                  <a:extLst>
                    <a:ext uri="{FF2B5EF4-FFF2-40B4-BE49-F238E27FC236}">
                      <a16:creationId xmlns:a16="http://schemas.microsoft.com/office/drawing/2014/main" id="{4F279468-AA21-0577-E6C1-7FF68C326C4C}"/>
                    </a:ext>
                  </a:extLst>
                </p:cNvPr>
                <p:cNvSpPr/>
                <p:nvPr/>
              </p:nvSpPr>
              <p:spPr>
                <a:xfrm>
                  <a:off x="3227740" y="798863"/>
                  <a:ext cx="69341" cy="96683"/>
                </a:xfrm>
                <a:custGeom>
                  <a:avLst/>
                  <a:gdLst>
                    <a:gd name="connsiteX0" fmla="*/ 0 w 69341"/>
                    <a:gd name="connsiteY0" fmla="*/ 96393 h 96683"/>
                    <a:gd name="connsiteX1" fmla="*/ 53054 w 69341"/>
                    <a:gd name="connsiteY1" fmla="*/ 65723 h 96683"/>
                    <a:gd name="connsiteX2" fmla="*/ 69342 w 69341"/>
                    <a:gd name="connsiteY2" fmla="*/ 0 h 96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9341" h="96683">
                      <a:moveTo>
                        <a:pt x="0" y="96393"/>
                      </a:moveTo>
                      <a:cubicBezTo>
                        <a:pt x="0" y="96393"/>
                        <a:pt x="34957" y="101822"/>
                        <a:pt x="53054" y="65723"/>
                      </a:cubicBezTo>
                      <a:cubicBezTo>
                        <a:pt x="59912" y="51911"/>
                        <a:pt x="59055" y="28099"/>
                        <a:pt x="69342" y="0"/>
                      </a:cubicBezTo>
                    </a:path>
                  </a:pathLst>
                </a:custGeom>
                <a:noFill/>
                <a:ln w="6350" cap="rnd">
                  <a:solidFill>
                    <a:srgbClr val="62114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Полилиния: фигура 181">
                  <a:extLst>
                    <a:ext uri="{FF2B5EF4-FFF2-40B4-BE49-F238E27FC236}">
                      <a16:creationId xmlns:a16="http://schemas.microsoft.com/office/drawing/2014/main" id="{AC476AC3-8B03-531B-AE48-CCA692192452}"/>
                    </a:ext>
                  </a:extLst>
                </p:cNvPr>
                <p:cNvSpPr/>
                <p:nvPr/>
              </p:nvSpPr>
              <p:spPr>
                <a:xfrm>
                  <a:off x="3227740" y="920783"/>
                  <a:ext cx="65341" cy="187261"/>
                </a:xfrm>
                <a:custGeom>
                  <a:avLst/>
                  <a:gdLst>
                    <a:gd name="connsiteX0" fmla="*/ 0 w 65341"/>
                    <a:gd name="connsiteY0" fmla="*/ 0 h 187261"/>
                    <a:gd name="connsiteX1" fmla="*/ 60579 w 65341"/>
                    <a:gd name="connsiteY1" fmla="*/ 92488 h 187261"/>
                    <a:gd name="connsiteX2" fmla="*/ 65342 w 65341"/>
                    <a:gd name="connsiteY2" fmla="*/ 187262 h 187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341" h="187261">
                      <a:moveTo>
                        <a:pt x="0" y="0"/>
                      </a:moveTo>
                      <a:cubicBezTo>
                        <a:pt x="0" y="0"/>
                        <a:pt x="60579" y="9430"/>
                        <a:pt x="60579" y="92488"/>
                      </a:cubicBezTo>
                      <a:cubicBezTo>
                        <a:pt x="60579" y="133826"/>
                        <a:pt x="65342" y="187262"/>
                        <a:pt x="65342" y="187262"/>
                      </a:cubicBezTo>
                    </a:path>
                  </a:pathLst>
                </a:custGeom>
                <a:noFill/>
                <a:ln w="6350" cap="rnd">
                  <a:solidFill>
                    <a:srgbClr val="62114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3" name="Рисунок 78">
                <a:extLst>
                  <a:ext uri="{FF2B5EF4-FFF2-40B4-BE49-F238E27FC236}">
                    <a16:creationId xmlns:a16="http://schemas.microsoft.com/office/drawing/2014/main" id="{6668747F-AF23-C966-C1A1-749A732CB2D2}"/>
                  </a:ext>
                </a:extLst>
              </p:cNvPr>
              <p:cNvGrpSpPr/>
              <p:nvPr/>
            </p:nvGrpSpPr>
            <p:grpSpPr>
              <a:xfrm>
                <a:off x="3357280" y="751629"/>
                <a:ext cx="218883" cy="356415"/>
                <a:chOff x="3357280" y="751629"/>
                <a:chExt cx="218883" cy="356415"/>
              </a:xfrm>
              <a:noFill/>
            </p:grpSpPr>
            <p:sp>
              <p:nvSpPr>
                <p:cNvPr id="154" name="Полилиния: фигура 153">
                  <a:extLst>
                    <a:ext uri="{FF2B5EF4-FFF2-40B4-BE49-F238E27FC236}">
                      <a16:creationId xmlns:a16="http://schemas.microsoft.com/office/drawing/2014/main" id="{11A1052E-DF32-C085-A25A-81047D55EE22}"/>
                    </a:ext>
                  </a:extLst>
                </p:cNvPr>
                <p:cNvSpPr/>
                <p:nvPr/>
              </p:nvSpPr>
              <p:spPr>
                <a:xfrm>
                  <a:off x="3407929" y="751629"/>
                  <a:ext cx="168234" cy="301252"/>
                </a:xfrm>
                <a:custGeom>
                  <a:avLst/>
                  <a:gdLst>
                    <a:gd name="connsiteX0" fmla="*/ 54698 w 168234"/>
                    <a:gd name="connsiteY0" fmla="*/ 85 h 301252"/>
                    <a:gd name="connsiteX1" fmla="*/ 143566 w 168234"/>
                    <a:gd name="connsiteY1" fmla="*/ 66475 h 301252"/>
                    <a:gd name="connsiteX2" fmla="*/ 155853 w 168234"/>
                    <a:gd name="connsiteY2" fmla="*/ 246497 h 301252"/>
                    <a:gd name="connsiteX3" fmla="*/ 16598 w 168234"/>
                    <a:gd name="connsiteY3" fmla="*/ 266595 h 301252"/>
                    <a:gd name="connsiteX4" fmla="*/ 33171 w 168234"/>
                    <a:gd name="connsiteY4" fmla="*/ 198967 h 301252"/>
                    <a:gd name="connsiteX5" fmla="*/ 18312 w 168234"/>
                    <a:gd name="connsiteY5" fmla="*/ 151342 h 301252"/>
                    <a:gd name="connsiteX6" fmla="*/ 31457 w 168234"/>
                    <a:gd name="connsiteY6" fmla="*/ 118195 h 301252"/>
                    <a:gd name="connsiteX7" fmla="*/ 405 w 168234"/>
                    <a:gd name="connsiteY7" fmla="*/ 50949 h 301252"/>
                    <a:gd name="connsiteX8" fmla="*/ 54793 w 168234"/>
                    <a:gd name="connsiteY8" fmla="*/ 85 h 30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234" h="301252">
                      <a:moveTo>
                        <a:pt x="54698" y="85"/>
                      </a:moveTo>
                      <a:cubicBezTo>
                        <a:pt x="54698" y="85"/>
                        <a:pt x="106609" y="-5153"/>
                        <a:pt x="143566" y="66475"/>
                      </a:cubicBezTo>
                      <a:cubicBezTo>
                        <a:pt x="169855" y="117529"/>
                        <a:pt x="176999" y="192014"/>
                        <a:pt x="155853" y="246497"/>
                      </a:cubicBezTo>
                      <a:cubicBezTo>
                        <a:pt x="128326" y="317268"/>
                        <a:pt x="33552" y="314410"/>
                        <a:pt x="16598" y="266595"/>
                      </a:cubicBezTo>
                      <a:cubicBezTo>
                        <a:pt x="1072" y="222780"/>
                        <a:pt x="33171" y="198967"/>
                        <a:pt x="33171" y="198967"/>
                      </a:cubicBezTo>
                      <a:cubicBezTo>
                        <a:pt x="33171" y="198967"/>
                        <a:pt x="16407" y="185632"/>
                        <a:pt x="18312" y="151342"/>
                      </a:cubicBezTo>
                      <a:cubicBezTo>
                        <a:pt x="19455" y="130483"/>
                        <a:pt x="31457" y="118195"/>
                        <a:pt x="31457" y="118195"/>
                      </a:cubicBezTo>
                      <a:cubicBezTo>
                        <a:pt x="31457" y="118195"/>
                        <a:pt x="-4167" y="88954"/>
                        <a:pt x="405" y="50949"/>
                      </a:cubicBezTo>
                      <a:cubicBezTo>
                        <a:pt x="3644" y="23993"/>
                        <a:pt x="18884" y="1228"/>
                        <a:pt x="54793" y="85"/>
                      </a:cubicBezTo>
                      <a:close/>
                    </a:path>
                  </a:pathLst>
                </a:custGeom>
                <a:solidFill>
                  <a:srgbClr val="621142"/>
                </a:solidFill>
                <a:ln w="20860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Полилиния: фигура 154">
                  <a:extLst>
                    <a:ext uri="{FF2B5EF4-FFF2-40B4-BE49-F238E27FC236}">
                      <a16:creationId xmlns:a16="http://schemas.microsoft.com/office/drawing/2014/main" id="{D5056077-5926-2BE8-0529-66254FBC3C9E}"/>
                    </a:ext>
                  </a:extLst>
                </p:cNvPr>
                <p:cNvSpPr/>
                <p:nvPr/>
              </p:nvSpPr>
              <p:spPr>
                <a:xfrm>
                  <a:off x="3357280" y="798863"/>
                  <a:ext cx="69341" cy="96683"/>
                </a:xfrm>
                <a:custGeom>
                  <a:avLst/>
                  <a:gdLst>
                    <a:gd name="connsiteX0" fmla="*/ 69342 w 69341"/>
                    <a:gd name="connsiteY0" fmla="*/ 96393 h 96683"/>
                    <a:gd name="connsiteX1" fmla="*/ 16288 w 69341"/>
                    <a:gd name="connsiteY1" fmla="*/ 65723 h 96683"/>
                    <a:gd name="connsiteX2" fmla="*/ 0 w 69341"/>
                    <a:gd name="connsiteY2" fmla="*/ 0 h 96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9341" h="96683">
                      <a:moveTo>
                        <a:pt x="69342" y="96393"/>
                      </a:moveTo>
                      <a:cubicBezTo>
                        <a:pt x="69342" y="96393"/>
                        <a:pt x="34385" y="101822"/>
                        <a:pt x="16288" y="65723"/>
                      </a:cubicBezTo>
                      <a:cubicBezTo>
                        <a:pt x="9430" y="51911"/>
                        <a:pt x="10287" y="28099"/>
                        <a:pt x="0" y="0"/>
                      </a:cubicBezTo>
                    </a:path>
                  </a:pathLst>
                </a:custGeom>
                <a:noFill/>
                <a:ln w="6350" cap="rnd">
                  <a:solidFill>
                    <a:srgbClr val="62114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Полилиния: фигура 162">
                  <a:extLst>
                    <a:ext uri="{FF2B5EF4-FFF2-40B4-BE49-F238E27FC236}">
                      <a16:creationId xmlns:a16="http://schemas.microsoft.com/office/drawing/2014/main" id="{A012E682-2335-24F5-E178-FEA27CCADBD1}"/>
                    </a:ext>
                  </a:extLst>
                </p:cNvPr>
                <p:cNvSpPr/>
                <p:nvPr/>
              </p:nvSpPr>
              <p:spPr>
                <a:xfrm>
                  <a:off x="3361281" y="920783"/>
                  <a:ext cx="65341" cy="187261"/>
                </a:xfrm>
                <a:custGeom>
                  <a:avLst/>
                  <a:gdLst>
                    <a:gd name="connsiteX0" fmla="*/ 65342 w 65341"/>
                    <a:gd name="connsiteY0" fmla="*/ 0 h 187261"/>
                    <a:gd name="connsiteX1" fmla="*/ 4763 w 65341"/>
                    <a:gd name="connsiteY1" fmla="*/ 92488 h 187261"/>
                    <a:gd name="connsiteX2" fmla="*/ 0 w 65341"/>
                    <a:gd name="connsiteY2" fmla="*/ 187262 h 187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341" h="187261">
                      <a:moveTo>
                        <a:pt x="65342" y="0"/>
                      </a:moveTo>
                      <a:cubicBezTo>
                        <a:pt x="65342" y="0"/>
                        <a:pt x="4763" y="9430"/>
                        <a:pt x="4763" y="92488"/>
                      </a:cubicBezTo>
                      <a:cubicBezTo>
                        <a:pt x="4763" y="133826"/>
                        <a:pt x="0" y="187262"/>
                        <a:pt x="0" y="187262"/>
                      </a:cubicBezTo>
                    </a:path>
                  </a:pathLst>
                </a:custGeom>
                <a:noFill/>
                <a:ln w="6350" cap="rnd">
                  <a:solidFill>
                    <a:srgbClr val="62114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2F7FE353-4BF3-F1E6-1074-6FB0C78FD54C}"/>
              </a:ext>
            </a:extLst>
          </p:cNvPr>
          <p:cNvGrpSpPr/>
          <p:nvPr/>
        </p:nvGrpSpPr>
        <p:grpSpPr>
          <a:xfrm>
            <a:off x="1522867" y="1484913"/>
            <a:ext cx="1067531" cy="1067531"/>
            <a:chOff x="2252517" y="748500"/>
            <a:chExt cx="1516950" cy="1516950"/>
          </a:xfrm>
        </p:grpSpPr>
        <p:sp>
          <p:nvSpPr>
            <p:cNvPr id="186" name="Овал 185">
              <a:extLst>
                <a:ext uri="{FF2B5EF4-FFF2-40B4-BE49-F238E27FC236}">
                  <a16:creationId xmlns:a16="http://schemas.microsoft.com/office/drawing/2014/main" id="{02586EC5-8224-0AB8-7C29-F9D2F9165F30}"/>
                </a:ext>
              </a:extLst>
            </p:cNvPr>
            <p:cNvSpPr/>
            <p:nvPr/>
          </p:nvSpPr>
          <p:spPr>
            <a:xfrm>
              <a:off x="2252517" y="748500"/>
              <a:ext cx="1516950" cy="15169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7" name="Рисунок 186" descr="Изображение выглядит как Человеческое лицо, человек, одежда, улы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E2C16280-CA12-4279-34AB-13D8AE299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57" r="6869" b="32728"/>
            <a:stretch>
              <a:fillRect/>
            </a:stretch>
          </p:blipFill>
          <p:spPr>
            <a:xfrm>
              <a:off x="2288110" y="779552"/>
              <a:ext cx="1454850" cy="1454848"/>
            </a:xfrm>
            <a:custGeom>
              <a:avLst/>
              <a:gdLst>
                <a:gd name="connsiteX0" fmla="*/ 727405 w 1454850"/>
                <a:gd name="connsiteY0" fmla="*/ 0 h 1454848"/>
                <a:gd name="connsiteX1" fmla="*/ 727445 w 1454850"/>
                <a:gd name="connsiteY1" fmla="*/ 0 h 1454848"/>
                <a:gd name="connsiteX2" fmla="*/ 874027 w 1454850"/>
                <a:gd name="connsiteY2" fmla="*/ 14777 h 1454848"/>
                <a:gd name="connsiteX3" fmla="*/ 1454850 w 1454850"/>
                <a:gd name="connsiteY3" fmla="*/ 727423 h 1454848"/>
                <a:gd name="connsiteX4" fmla="*/ 727425 w 1454850"/>
                <a:gd name="connsiteY4" fmla="*/ 1454848 h 1454848"/>
                <a:gd name="connsiteX5" fmla="*/ 0 w 1454850"/>
                <a:gd name="connsiteY5" fmla="*/ 727423 h 1454848"/>
                <a:gd name="connsiteX6" fmla="*/ 580823 w 1454850"/>
                <a:gd name="connsiteY6" fmla="*/ 14777 h 145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4850" h="1454848">
                  <a:moveTo>
                    <a:pt x="727405" y="0"/>
                  </a:moveTo>
                  <a:lnTo>
                    <a:pt x="727445" y="0"/>
                  </a:lnTo>
                  <a:lnTo>
                    <a:pt x="874027" y="14777"/>
                  </a:lnTo>
                  <a:cubicBezTo>
                    <a:pt x="1205502" y="82606"/>
                    <a:pt x="1454850" y="375895"/>
                    <a:pt x="1454850" y="727423"/>
                  </a:cubicBezTo>
                  <a:cubicBezTo>
                    <a:pt x="1454850" y="1129169"/>
                    <a:pt x="1129171" y="1454848"/>
                    <a:pt x="727425" y="1454848"/>
                  </a:cubicBezTo>
                  <a:cubicBezTo>
                    <a:pt x="325679" y="1454848"/>
                    <a:pt x="0" y="1129169"/>
                    <a:pt x="0" y="727423"/>
                  </a:cubicBezTo>
                  <a:cubicBezTo>
                    <a:pt x="0" y="375895"/>
                    <a:pt x="249348" y="82606"/>
                    <a:pt x="580823" y="14777"/>
                  </a:cubicBezTo>
                  <a:close/>
                </a:path>
              </a:pathLst>
            </a:custGeom>
            <a:effectLst/>
          </p:spPr>
        </p:pic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6AF7B8AD-553C-0148-36EB-731D57992386}"/>
              </a:ext>
            </a:extLst>
          </p:cNvPr>
          <p:cNvSpPr txBox="1"/>
          <p:nvPr/>
        </p:nvSpPr>
        <p:spPr>
          <a:xfrm>
            <a:off x="2907290" y="134135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EE7F61"/>
                    </a:gs>
                    <a:gs pos="67000">
                      <a:srgbClr val="F08150"/>
                    </a:gs>
                    <a:gs pos="100000">
                      <a:srgbClr val="FAA81C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3BF7E28-19DC-D005-1295-8DB76B33F135}"/>
              </a:ext>
            </a:extLst>
          </p:cNvPr>
          <p:cNvSpPr txBox="1"/>
          <p:nvPr/>
        </p:nvSpPr>
        <p:spPr>
          <a:xfrm>
            <a:off x="3130912" y="1435266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EE7F61"/>
                    </a:gs>
                    <a:gs pos="67000">
                      <a:srgbClr val="F08150"/>
                    </a:gs>
                    <a:gs pos="100000">
                      <a:srgbClr val="FAA81C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Х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42EED4F-F810-2E04-DC2A-03353DC40FFA}"/>
              </a:ext>
            </a:extLst>
          </p:cNvPr>
          <p:cNvSpPr txBox="1"/>
          <p:nvPr/>
        </p:nvSpPr>
        <p:spPr>
          <a:xfrm>
            <a:off x="3385319" y="1404361"/>
            <a:ext cx="4518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EE7F61"/>
                    </a:gs>
                    <a:gs pos="67000">
                      <a:srgbClr val="F08150"/>
                    </a:gs>
                    <a:gs pos="100000">
                      <a:srgbClr val="FAA81C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РИСК УМЕРЕТЬ ИЗ-ЗА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EE7F61"/>
                    </a:gs>
                    <a:gs pos="67000">
                      <a:srgbClr val="F08150"/>
                    </a:gs>
                    <a:gs pos="100000">
                      <a:srgbClr val="FAA81C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СЕРДЕЧНО-СОСУДИСТЫХ КАТАСТРОФ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EE7F61"/>
                    </a:gs>
                    <a:gs pos="67000">
                      <a:srgbClr val="F08150"/>
                    </a:gs>
                    <a:gs pos="100000">
                      <a:srgbClr val="FAA81C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пациента с ХБП С1 А3</a:t>
            </a:r>
            <a:r>
              <a:rPr kumimoji="0" lang="ru-RU" sz="1400" b="0" i="0" u="none" strike="noStrike" kern="0" cap="none" spc="0" normalizeH="0" baseline="30000" noProof="0" dirty="0">
                <a:ln>
                  <a:noFill/>
                </a:ln>
                <a:gradFill flip="none" rotWithShape="1">
                  <a:gsLst>
                    <a:gs pos="0">
                      <a:srgbClr val="EE7F61"/>
                    </a:gs>
                    <a:gs pos="67000">
                      <a:srgbClr val="F08150"/>
                    </a:gs>
                    <a:gs pos="100000">
                      <a:srgbClr val="FAA81C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3,с</a:t>
            </a:r>
          </a:p>
        </p:txBody>
      </p:sp>
      <p:grpSp>
        <p:nvGrpSpPr>
          <p:cNvPr id="191" name="Группа 190">
            <a:extLst>
              <a:ext uri="{FF2B5EF4-FFF2-40B4-BE49-F238E27FC236}">
                <a16:creationId xmlns:a16="http://schemas.microsoft.com/office/drawing/2014/main" id="{F6A2B402-171C-64D3-D786-0D03697FD84D}"/>
              </a:ext>
            </a:extLst>
          </p:cNvPr>
          <p:cNvGrpSpPr/>
          <p:nvPr/>
        </p:nvGrpSpPr>
        <p:grpSpPr>
          <a:xfrm>
            <a:off x="2334393" y="1376133"/>
            <a:ext cx="624168" cy="624215"/>
            <a:chOff x="4502869" y="2375845"/>
            <a:chExt cx="783139" cy="783198"/>
          </a:xfrm>
        </p:grpSpPr>
        <p:sp>
          <p:nvSpPr>
            <p:cNvPr id="288" name="Полилиния: фигура 287">
              <a:extLst>
                <a:ext uri="{FF2B5EF4-FFF2-40B4-BE49-F238E27FC236}">
                  <a16:creationId xmlns:a16="http://schemas.microsoft.com/office/drawing/2014/main" id="{92B63B20-144E-EE98-C33B-6A886959F583}"/>
                </a:ext>
              </a:extLst>
            </p:cNvPr>
            <p:cNvSpPr/>
            <p:nvPr/>
          </p:nvSpPr>
          <p:spPr>
            <a:xfrm>
              <a:off x="4519815" y="2392873"/>
              <a:ext cx="749259" cy="749251"/>
            </a:xfrm>
            <a:custGeom>
              <a:avLst/>
              <a:gdLst>
                <a:gd name="connsiteX0" fmla="*/ 374514 w 749259"/>
                <a:gd name="connsiteY0" fmla="*/ 749141 h 749251"/>
                <a:gd name="connsiteX1" fmla="*/ 441 w 749259"/>
                <a:gd name="connsiteY1" fmla="*/ 392760 h 749251"/>
                <a:gd name="connsiteX2" fmla="*/ 356380 w 749259"/>
                <a:gd name="connsiteY2" fmla="*/ 442 h 749251"/>
                <a:gd name="connsiteX3" fmla="*/ 374735 w 749259"/>
                <a:gd name="connsiteY3" fmla="*/ 0 h 749251"/>
                <a:gd name="connsiteX4" fmla="*/ 748808 w 749259"/>
                <a:gd name="connsiteY4" fmla="*/ 356381 h 749251"/>
                <a:gd name="connsiteX5" fmla="*/ 392870 w 749259"/>
                <a:gd name="connsiteY5" fmla="*/ 748810 h 749251"/>
                <a:gd name="connsiteX6" fmla="*/ 374514 w 749259"/>
                <a:gd name="connsiteY6" fmla="*/ 749252 h 74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259" h="749251">
                  <a:moveTo>
                    <a:pt x="374514" y="749141"/>
                  </a:moveTo>
                  <a:cubicBezTo>
                    <a:pt x="174485" y="749141"/>
                    <a:pt x="10172" y="592568"/>
                    <a:pt x="441" y="392760"/>
                  </a:cubicBezTo>
                  <a:cubicBezTo>
                    <a:pt x="-9511" y="186539"/>
                    <a:pt x="150159" y="10505"/>
                    <a:pt x="356380" y="442"/>
                  </a:cubicBezTo>
                  <a:cubicBezTo>
                    <a:pt x="362462" y="111"/>
                    <a:pt x="368654" y="0"/>
                    <a:pt x="374735" y="0"/>
                  </a:cubicBezTo>
                  <a:cubicBezTo>
                    <a:pt x="574764" y="0"/>
                    <a:pt x="739078" y="156573"/>
                    <a:pt x="748808" y="356381"/>
                  </a:cubicBezTo>
                  <a:cubicBezTo>
                    <a:pt x="758871" y="562713"/>
                    <a:pt x="599201" y="738747"/>
                    <a:pt x="392870" y="748810"/>
                  </a:cubicBezTo>
                  <a:cubicBezTo>
                    <a:pt x="386788" y="749141"/>
                    <a:pt x="380596" y="749252"/>
                    <a:pt x="374514" y="749252"/>
                  </a:cubicBezTo>
                </a:path>
              </a:pathLst>
            </a:custGeom>
            <a:solidFill>
              <a:srgbClr val="FFFFFF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Полилиния: фигура 288">
              <a:extLst>
                <a:ext uri="{FF2B5EF4-FFF2-40B4-BE49-F238E27FC236}">
                  <a16:creationId xmlns:a16="http://schemas.microsoft.com/office/drawing/2014/main" id="{C8C62912-CE0A-37C1-2B41-91BF6D8BCCD2}"/>
                </a:ext>
              </a:extLst>
            </p:cNvPr>
            <p:cNvSpPr/>
            <p:nvPr/>
          </p:nvSpPr>
          <p:spPr>
            <a:xfrm>
              <a:off x="4502869" y="2375845"/>
              <a:ext cx="783139" cy="783198"/>
            </a:xfrm>
            <a:custGeom>
              <a:avLst/>
              <a:gdLst>
                <a:gd name="connsiteX0" fmla="*/ 391681 w 783139"/>
                <a:gd name="connsiteY0" fmla="*/ 33946 h 783198"/>
                <a:gd name="connsiteX1" fmla="*/ 637488 w 783139"/>
                <a:gd name="connsiteY1" fmla="*/ 132579 h 783198"/>
                <a:gd name="connsiteX2" fmla="*/ 748725 w 783139"/>
                <a:gd name="connsiteY2" fmla="*/ 374073 h 783198"/>
                <a:gd name="connsiteX3" fmla="*/ 656064 w 783139"/>
                <a:gd name="connsiteY3" fmla="*/ 631380 h 783198"/>
                <a:gd name="connsiteX4" fmla="*/ 408930 w 783139"/>
                <a:gd name="connsiteY4" fmla="*/ 748588 h 783198"/>
                <a:gd name="connsiteX5" fmla="*/ 391460 w 783139"/>
                <a:gd name="connsiteY5" fmla="*/ 749031 h 783198"/>
                <a:gd name="connsiteX6" fmla="*/ 145542 w 783139"/>
                <a:gd name="connsiteY6" fmla="*/ 650398 h 783198"/>
                <a:gd name="connsiteX7" fmla="*/ 34304 w 783139"/>
                <a:gd name="connsiteY7" fmla="*/ 408904 h 783198"/>
                <a:gd name="connsiteX8" fmla="*/ 126966 w 783139"/>
                <a:gd name="connsiteY8" fmla="*/ 151597 h 783198"/>
                <a:gd name="connsiteX9" fmla="*/ 374099 w 783139"/>
                <a:gd name="connsiteY9" fmla="*/ 34389 h 783198"/>
                <a:gd name="connsiteX10" fmla="*/ 391570 w 783139"/>
                <a:gd name="connsiteY10" fmla="*/ 33946 h 783198"/>
                <a:gd name="connsiteX11" fmla="*/ 391570 w 783139"/>
                <a:gd name="connsiteY11" fmla="*/ 0 h 783198"/>
                <a:gd name="connsiteX12" fmla="*/ 372441 w 783139"/>
                <a:gd name="connsiteY12" fmla="*/ 442 h 783198"/>
                <a:gd name="connsiteX13" fmla="*/ 469 w 783139"/>
                <a:gd name="connsiteY13" fmla="*/ 410673 h 783198"/>
                <a:gd name="connsiteX14" fmla="*/ 391460 w 783139"/>
                <a:gd name="connsiteY14" fmla="*/ 783198 h 783198"/>
                <a:gd name="connsiteX15" fmla="*/ 410589 w 783139"/>
                <a:gd name="connsiteY15" fmla="*/ 782756 h 783198"/>
                <a:gd name="connsiteX16" fmla="*/ 782672 w 783139"/>
                <a:gd name="connsiteY16" fmla="*/ 372636 h 783198"/>
                <a:gd name="connsiteX17" fmla="*/ 391681 w 783139"/>
                <a:gd name="connsiteY17" fmla="*/ 0 h 78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139" h="783198">
                  <a:moveTo>
                    <a:pt x="391681" y="33946"/>
                  </a:moveTo>
                  <a:cubicBezTo>
                    <a:pt x="483236" y="33946"/>
                    <a:pt x="570479" y="68998"/>
                    <a:pt x="637488" y="132579"/>
                  </a:cubicBezTo>
                  <a:cubicBezTo>
                    <a:pt x="704717" y="196380"/>
                    <a:pt x="744302" y="282186"/>
                    <a:pt x="748725" y="374073"/>
                  </a:cubicBezTo>
                  <a:cubicBezTo>
                    <a:pt x="753369" y="469056"/>
                    <a:pt x="720418" y="560391"/>
                    <a:pt x="656064" y="631380"/>
                  </a:cubicBezTo>
                  <a:cubicBezTo>
                    <a:pt x="591710" y="702368"/>
                    <a:pt x="503914" y="743944"/>
                    <a:pt x="408930" y="748588"/>
                  </a:cubicBezTo>
                  <a:cubicBezTo>
                    <a:pt x="403180" y="748920"/>
                    <a:pt x="397209" y="749031"/>
                    <a:pt x="391460" y="749031"/>
                  </a:cubicBezTo>
                  <a:cubicBezTo>
                    <a:pt x="299904" y="749031"/>
                    <a:pt x="212661" y="713979"/>
                    <a:pt x="145542" y="650398"/>
                  </a:cubicBezTo>
                  <a:cubicBezTo>
                    <a:pt x="78313" y="586597"/>
                    <a:pt x="38838" y="500791"/>
                    <a:pt x="34304" y="408904"/>
                  </a:cubicBezTo>
                  <a:cubicBezTo>
                    <a:pt x="29660" y="313921"/>
                    <a:pt x="62611" y="222476"/>
                    <a:pt x="126966" y="151597"/>
                  </a:cubicBezTo>
                  <a:cubicBezTo>
                    <a:pt x="191320" y="80609"/>
                    <a:pt x="279116" y="39033"/>
                    <a:pt x="374099" y="34389"/>
                  </a:cubicBezTo>
                  <a:cubicBezTo>
                    <a:pt x="379960" y="34057"/>
                    <a:pt x="385820" y="33946"/>
                    <a:pt x="391570" y="33946"/>
                  </a:cubicBezTo>
                  <a:moveTo>
                    <a:pt x="391570" y="0"/>
                  </a:moveTo>
                  <a:cubicBezTo>
                    <a:pt x="385267" y="0"/>
                    <a:pt x="378854" y="111"/>
                    <a:pt x="372441" y="442"/>
                  </a:cubicBezTo>
                  <a:cubicBezTo>
                    <a:pt x="157374" y="10947"/>
                    <a:pt x="-10036" y="195495"/>
                    <a:pt x="469" y="410673"/>
                  </a:cubicBezTo>
                  <a:cubicBezTo>
                    <a:pt x="10641" y="619327"/>
                    <a:pt x="184685" y="783198"/>
                    <a:pt x="391460" y="783198"/>
                  </a:cubicBezTo>
                  <a:cubicBezTo>
                    <a:pt x="397762" y="783198"/>
                    <a:pt x="404176" y="783088"/>
                    <a:pt x="410589" y="782756"/>
                  </a:cubicBezTo>
                  <a:cubicBezTo>
                    <a:pt x="625656" y="772251"/>
                    <a:pt x="793176" y="587703"/>
                    <a:pt x="782672" y="372636"/>
                  </a:cubicBezTo>
                  <a:cubicBezTo>
                    <a:pt x="772499" y="163761"/>
                    <a:pt x="598455" y="0"/>
                    <a:pt x="391681" y="0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Полилиния: фигура 289">
              <a:extLst>
                <a:ext uri="{FF2B5EF4-FFF2-40B4-BE49-F238E27FC236}">
                  <a16:creationId xmlns:a16="http://schemas.microsoft.com/office/drawing/2014/main" id="{55DD8DFE-BFC5-5041-E91A-ED9429946571}"/>
                </a:ext>
              </a:extLst>
            </p:cNvPr>
            <p:cNvSpPr/>
            <p:nvPr/>
          </p:nvSpPr>
          <p:spPr>
            <a:xfrm>
              <a:off x="4624337" y="2823342"/>
              <a:ext cx="138316" cy="146840"/>
            </a:xfrm>
            <a:custGeom>
              <a:avLst/>
              <a:gdLst>
                <a:gd name="connsiteX0" fmla="*/ 128898 w 138316"/>
                <a:gd name="connsiteY0" fmla="*/ 121518 h 146840"/>
                <a:gd name="connsiteX1" fmla="*/ 25622 w 138316"/>
                <a:gd name="connsiteY1" fmla="*/ 10834 h 146840"/>
                <a:gd name="connsiteX2" fmla="*/ 10805 w 138316"/>
                <a:gd name="connsiteY2" fmla="*/ 218 h 146840"/>
                <a:gd name="connsiteX3" fmla="*/ 190 w 138316"/>
                <a:gd name="connsiteY3" fmla="*/ 15035 h 146840"/>
                <a:gd name="connsiteX4" fmla="*/ 121601 w 138316"/>
                <a:gd name="connsiteY4" fmla="*/ 146287 h 146840"/>
                <a:gd name="connsiteX5" fmla="*/ 125360 w 138316"/>
                <a:gd name="connsiteY5" fmla="*/ 146840 h 146840"/>
                <a:gd name="connsiteX6" fmla="*/ 137744 w 138316"/>
                <a:gd name="connsiteY6" fmla="*/ 137662 h 146840"/>
                <a:gd name="connsiteX7" fmla="*/ 129120 w 138316"/>
                <a:gd name="connsiteY7" fmla="*/ 121518 h 14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16" h="146840">
                  <a:moveTo>
                    <a:pt x="128898" y="121518"/>
                  </a:moveTo>
                  <a:cubicBezTo>
                    <a:pt x="41102" y="95202"/>
                    <a:pt x="26285" y="14482"/>
                    <a:pt x="25622" y="10834"/>
                  </a:cubicBezTo>
                  <a:cubicBezTo>
                    <a:pt x="24406" y="3757"/>
                    <a:pt x="17882" y="-1108"/>
                    <a:pt x="10805" y="218"/>
                  </a:cubicBezTo>
                  <a:cubicBezTo>
                    <a:pt x="3728" y="1324"/>
                    <a:pt x="-1026" y="8069"/>
                    <a:pt x="190" y="15035"/>
                  </a:cubicBezTo>
                  <a:cubicBezTo>
                    <a:pt x="853" y="19127"/>
                    <a:pt x="17771" y="115216"/>
                    <a:pt x="121601" y="146287"/>
                  </a:cubicBezTo>
                  <a:cubicBezTo>
                    <a:pt x="122817" y="146619"/>
                    <a:pt x="124033" y="146840"/>
                    <a:pt x="125360" y="146840"/>
                  </a:cubicBezTo>
                  <a:cubicBezTo>
                    <a:pt x="130889" y="146840"/>
                    <a:pt x="136086" y="143191"/>
                    <a:pt x="137744" y="137662"/>
                  </a:cubicBezTo>
                  <a:cubicBezTo>
                    <a:pt x="139845" y="130807"/>
                    <a:pt x="135975" y="123619"/>
                    <a:pt x="129120" y="121518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Полилиния: фигура 290">
              <a:extLst>
                <a:ext uri="{FF2B5EF4-FFF2-40B4-BE49-F238E27FC236}">
                  <a16:creationId xmlns:a16="http://schemas.microsoft.com/office/drawing/2014/main" id="{49042B29-A173-83B9-9C9A-CFB8A27F05D0}"/>
                </a:ext>
              </a:extLst>
            </p:cNvPr>
            <p:cNvSpPr/>
            <p:nvPr/>
          </p:nvSpPr>
          <p:spPr>
            <a:xfrm>
              <a:off x="4909210" y="2476965"/>
              <a:ext cx="101888" cy="177644"/>
            </a:xfrm>
            <a:custGeom>
              <a:avLst/>
              <a:gdLst>
                <a:gd name="connsiteX0" fmla="*/ 3806 w 101888"/>
                <a:gd name="connsiteY0" fmla="*/ 176864 h 177644"/>
                <a:gd name="connsiteX1" fmla="*/ 99232 w 101888"/>
                <a:gd name="connsiteY1" fmla="*/ 90173 h 177644"/>
                <a:gd name="connsiteX2" fmla="*/ 98015 w 101888"/>
                <a:gd name="connsiteY2" fmla="*/ 86193 h 177644"/>
                <a:gd name="connsiteX3" fmla="*/ 57656 w 101888"/>
                <a:gd name="connsiteY3" fmla="*/ 79448 h 177644"/>
                <a:gd name="connsiteX4" fmla="*/ 56218 w 101888"/>
                <a:gd name="connsiteY4" fmla="*/ 75799 h 177644"/>
                <a:gd name="connsiteX5" fmla="*/ 101443 w 101888"/>
                <a:gd name="connsiteY5" fmla="*/ 12771 h 177644"/>
                <a:gd name="connsiteX6" fmla="*/ 100116 w 101888"/>
                <a:gd name="connsiteY6" fmla="*/ 9233 h 177644"/>
                <a:gd name="connsiteX7" fmla="*/ 60199 w 101888"/>
                <a:gd name="connsiteY7" fmla="*/ 55 h 177644"/>
                <a:gd name="connsiteX8" fmla="*/ 57545 w 101888"/>
                <a:gd name="connsiteY8" fmla="*/ 1382 h 177644"/>
                <a:gd name="connsiteX9" fmla="*/ 9224 w 101888"/>
                <a:gd name="connsiteY9" fmla="*/ 96476 h 177644"/>
                <a:gd name="connsiteX10" fmla="*/ 11214 w 101888"/>
                <a:gd name="connsiteY10" fmla="*/ 99793 h 177644"/>
                <a:gd name="connsiteX11" fmla="*/ 41843 w 101888"/>
                <a:gd name="connsiteY11" fmla="*/ 100125 h 177644"/>
                <a:gd name="connsiteX12" fmla="*/ 43834 w 101888"/>
                <a:gd name="connsiteY12" fmla="*/ 103663 h 177644"/>
                <a:gd name="connsiteX13" fmla="*/ 378 w 101888"/>
                <a:gd name="connsiteY13" fmla="*/ 174099 h 177644"/>
                <a:gd name="connsiteX14" fmla="*/ 3916 w 101888"/>
                <a:gd name="connsiteY14" fmla="*/ 176974 h 17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888" h="177644">
                  <a:moveTo>
                    <a:pt x="3806" y="176864"/>
                  </a:moveTo>
                  <a:lnTo>
                    <a:pt x="99232" y="90173"/>
                  </a:lnTo>
                  <a:cubicBezTo>
                    <a:pt x="100669" y="88847"/>
                    <a:pt x="99895" y="86524"/>
                    <a:pt x="98015" y="86193"/>
                  </a:cubicBezTo>
                  <a:lnTo>
                    <a:pt x="57656" y="79448"/>
                  </a:lnTo>
                  <a:cubicBezTo>
                    <a:pt x="55997" y="79116"/>
                    <a:pt x="55223" y="77236"/>
                    <a:pt x="56218" y="75799"/>
                  </a:cubicBezTo>
                  <a:lnTo>
                    <a:pt x="101443" y="12771"/>
                  </a:lnTo>
                  <a:cubicBezTo>
                    <a:pt x="102438" y="11444"/>
                    <a:pt x="101664" y="9565"/>
                    <a:pt x="100116" y="9233"/>
                  </a:cubicBezTo>
                  <a:lnTo>
                    <a:pt x="60199" y="55"/>
                  </a:lnTo>
                  <a:cubicBezTo>
                    <a:pt x="59093" y="-166"/>
                    <a:pt x="57987" y="276"/>
                    <a:pt x="57545" y="1382"/>
                  </a:cubicBezTo>
                  <a:cubicBezTo>
                    <a:pt x="52348" y="13877"/>
                    <a:pt x="17406" y="80664"/>
                    <a:pt x="9224" y="96476"/>
                  </a:cubicBezTo>
                  <a:cubicBezTo>
                    <a:pt x="8450" y="98024"/>
                    <a:pt x="9556" y="99793"/>
                    <a:pt x="11214" y="99793"/>
                  </a:cubicBezTo>
                  <a:lnTo>
                    <a:pt x="41843" y="100125"/>
                  </a:lnTo>
                  <a:cubicBezTo>
                    <a:pt x="43613" y="100125"/>
                    <a:pt x="44718" y="102115"/>
                    <a:pt x="43834" y="103663"/>
                  </a:cubicBezTo>
                  <a:lnTo>
                    <a:pt x="378" y="174099"/>
                  </a:lnTo>
                  <a:cubicBezTo>
                    <a:pt x="-1059" y="176421"/>
                    <a:pt x="1926" y="178854"/>
                    <a:pt x="3916" y="176974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Полилиния: фигура 291">
              <a:extLst>
                <a:ext uri="{FF2B5EF4-FFF2-40B4-BE49-F238E27FC236}">
                  <a16:creationId xmlns:a16="http://schemas.microsoft.com/office/drawing/2014/main" id="{00679B6B-C736-ACF5-8C87-36E0644CCC1C}"/>
                </a:ext>
              </a:extLst>
            </p:cNvPr>
            <p:cNvSpPr/>
            <p:nvPr/>
          </p:nvSpPr>
          <p:spPr>
            <a:xfrm>
              <a:off x="4950870" y="2724341"/>
              <a:ext cx="191479" cy="79473"/>
            </a:xfrm>
            <a:custGeom>
              <a:avLst/>
              <a:gdLst>
                <a:gd name="connsiteX0" fmla="*/ 112969 w 191479"/>
                <a:gd name="connsiteY0" fmla="*/ 35086 h 79473"/>
                <a:gd name="connsiteX1" fmla="*/ 188381 w 191479"/>
                <a:gd name="connsiteY1" fmla="*/ 43711 h 79473"/>
                <a:gd name="connsiteX2" fmla="*/ 191367 w 191479"/>
                <a:gd name="connsiteY2" fmla="*/ 40172 h 79473"/>
                <a:gd name="connsiteX3" fmla="*/ 180309 w 191479"/>
                <a:gd name="connsiteY3" fmla="*/ 2024 h 79473"/>
                <a:gd name="connsiteX4" fmla="*/ 177324 w 191479"/>
                <a:gd name="connsiteY4" fmla="*/ 34 h 79473"/>
                <a:gd name="connsiteX5" fmla="*/ 72057 w 191479"/>
                <a:gd name="connsiteY5" fmla="*/ 4015 h 79473"/>
                <a:gd name="connsiteX6" fmla="*/ 69735 w 191479"/>
                <a:gd name="connsiteY6" fmla="*/ 8216 h 79473"/>
                <a:gd name="connsiteX7" fmla="*/ 83557 w 191479"/>
                <a:gd name="connsiteY7" fmla="*/ 33538 h 79473"/>
                <a:gd name="connsiteX8" fmla="*/ 81013 w 191479"/>
                <a:gd name="connsiteY8" fmla="*/ 37740 h 79473"/>
                <a:gd name="connsiteX9" fmla="*/ 2948 w 191479"/>
                <a:gd name="connsiteY9" fmla="*/ 34201 h 79473"/>
                <a:gd name="connsiteX10" fmla="*/ 1953 w 191479"/>
                <a:gd name="connsiteY10" fmla="*/ 39619 h 79473"/>
                <a:gd name="connsiteX11" fmla="*/ 119604 w 191479"/>
                <a:gd name="connsiteY11" fmla="*/ 79316 h 79473"/>
                <a:gd name="connsiteX12" fmla="*/ 123142 w 191479"/>
                <a:gd name="connsiteY12" fmla="*/ 75667 h 79473"/>
                <a:gd name="connsiteX13" fmla="*/ 110094 w 191479"/>
                <a:gd name="connsiteY13" fmla="*/ 38956 h 79473"/>
                <a:gd name="connsiteX14" fmla="*/ 113080 w 191479"/>
                <a:gd name="connsiteY14" fmla="*/ 35197 h 7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479" h="79473">
                  <a:moveTo>
                    <a:pt x="112969" y="35086"/>
                  </a:moveTo>
                  <a:lnTo>
                    <a:pt x="188381" y="43711"/>
                  </a:lnTo>
                  <a:cubicBezTo>
                    <a:pt x="190371" y="43932"/>
                    <a:pt x="191919" y="42052"/>
                    <a:pt x="191367" y="40172"/>
                  </a:cubicBezTo>
                  <a:lnTo>
                    <a:pt x="180309" y="2024"/>
                  </a:lnTo>
                  <a:cubicBezTo>
                    <a:pt x="179977" y="697"/>
                    <a:pt x="178761" y="-187"/>
                    <a:pt x="177324" y="34"/>
                  </a:cubicBezTo>
                  <a:cubicBezTo>
                    <a:pt x="162949" y="1582"/>
                    <a:pt x="90965" y="3462"/>
                    <a:pt x="72057" y="4015"/>
                  </a:cubicBezTo>
                  <a:cubicBezTo>
                    <a:pt x="69956" y="4015"/>
                    <a:pt x="68740" y="6337"/>
                    <a:pt x="69735" y="8216"/>
                  </a:cubicBezTo>
                  <a:lnTo>
                    <a:pt x="83557" y="33538"/>
                  </a:lnTo>
                  <a:cubicBezTo>
                    <a:pt x="84662" y="35418"/>
                    <a:pt x="83114" y="37850"/>
                    <a:pt x="81013" y="37740"/>
                  </a:cubicBezTo>
                  <a:lnTo>
                    <a:pt x="2948" y="34201"/>
                  </a:lnTo>
                  <a:cubicBezTo>
                    <a:pt x="-369" y="34091"/>
                    <a:pt x="-1143" y="38624"/>
                    <a:pt x="1953" y="39619"/>
                  </a:cubicBezTo>
                  <a:lnTo>
                    <a:pt x="119604" y="79316"/>
                  </a:lnTo>
                  <a:cubicBezTo>
                    <a:pt x="121815" y="80090"/>
                    <a:pt x="123916" y="77878"/>
                    <a:pt x="123142" y="75667"/>
                  </a:cubicBezTo>
                  <a:lnTo>
                    <a:pt x="110094" y="38956"/>
                  </a:lnTo>
                  <a:cubicBezTo>
                    <a:pt x="109431" y="36966"/>
                    <a:pt x="110979" y="34975"/>
                    <a:pt x="113080" y="35197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Полилиния: фигура 292">
              <a:extLst>
                <a:ext uri="{FF2B5EF4-FFF2-40B4-BE49-F238E27FC236}">
                  <a16:creationId xmlns:a16="http://schemas.microsoft.com/office/drawing/2014/main" id="{14D7F0CB-326F-AD9E-22C9-4B167B469D4C}"/>
                </a:ext>
              </a:extLst>
            </p:cNvPr>
            <p:cNvSpPr/>
            <p:nvPr/>
          </p:nvSpPr>
          <p:spPr>
            <a:xfrm>
              <a:off x="4573682" y="2576328"/>
              <a:ext cx="669066" cy="473135"/>
            </a:xfrm>
            <a:custGeom>
              <a:avLst/>
              <a:gdLst>
                <a:gd name="connsiteX0" fmla="*/ 668956 w 669066"/>
                <a:gd name="connsiteY0" fmla="*/ 369085 h 473135"/>
                <a:gd name="connsiteX1" fmla="*/ 662432 w 669066"/>
                <a:gd name="connsiteY1" fmla="*/ 367095 h 473135"/>
                <a:gd name="connsiteX2" fmla="*/ 562031 w 669066"/>
                <a:gd name="connsiteY2" fmla="*/ 367095 h 473135"/>
                <a:gd name="connsiteX3" fmla="*/ 545113 w 669066"/>
                <a:gd name="connsiteY3" fmla="*/ 337903 h 473135"/>
                <a:gd name="connsiteX4" fmla="*/ 533171 w 669066"/>
                <a:gd name="connsiteY4" fmla="*/ 331490 h 473135"/>
                <a:gd name="connsiteX5" fmla="*/ 522003 w 669066"/>
                <a:gd name="connsiteY5" fmla="*/ 339119 h 473135"/>
                <a:gd name="connsiteX6" fmla="*/ 497677 w 669066"/>
                <a:gd name="connsiteY6" fmla="*/ 393301 h 473135"/>
                <a:gd name="connsiteX7" fmla="*/ 470365 w 669066"/>
                <a:gd name="connsiteY7" fmla="*/ 266583 h 473135"/>
                <a:gd name="connsiteX8" fmla="*/ 457649 w 669066"/>
                <a:gd name="connsiteY8" fmla="*/ 256299 h 473135"/>
                <a:gd name="connsiteX9" fmla="*/ 457649 w 669066"/>
                <a:gd name="connsiteY9" fmla="*/ 256299 h 473135"/>
                <a:gd name="connsiteX10" fmla="*/ 444933 w 669066"/>
                <a:gd name="connsiteY10" fmla="*/ 266472 h 473135"/>
                <a:gd name="connsiteX11" fmla="*/ 425693 w 669066"/>
                <a:gd name="connsiteY11" fmla="*/ 352278 h 473135"/>
                <a:gd name="connsiteX12" fmla="*/ 357468 w 669066"/>
                <a:gd name="connsiteY12" fmla="*/ 352278 h 473135"/>
                <a:gd name="connsiteX13" fmla="*/ 308042 w 669066"/>
                <a:gd name="connsiteY13" fmla="*/ 199353 h 473135"/>
                <a:gd name="connsiteX14" fmla="*/ 328719 w 669066"/>
                <a:gd name="connsiteY14" fmla="*/ 196810 h 473135"/>
                <a:gd name="connsiteX15" fmla="*/ 347738 w 669066"/>
                <a:gd name="connsiteY15" fmla="*/ 178455 h 473135"/>
                <a:gd name="connsiteX16" fmla="*/ 347406 w 669066"/>
                <a:gd name="connsiteY16" fmla="*/ 134557 h 473135"/>
                <a:gd name="connsiteX17" fmla="*/ 326397 w 669066"/>
                <a:gd name="connsiteY17" fmla="*/ 118413 h 473135"/>
                <a:gd name="connsiteX18" fmla="*/ 286369 w 669066"/>
                <a:gd name="connsiteY18" fmla="*/ 118413 h 473135"/>
                <a:gd name="connsiteX19" fmla="*/ 295104 w 669066"/>
                <a:gd name="connsiteY19" fmla="*/ 32165 h 473135"/>
                <a:gd name="connsiteX20" fmla="*/ 281504 w 669066"/>
                <a:gd name="connsiteY20" fmla="*/ 9718 h 473135"/>
                <a:gd name="connsiteX21" fmla="*/ 261379 w 669066"/>
                <a:gd name="connsiteY21" fmla="*/ 4079 h 473135"/>
                <a:gd name="connsiteX22" fmla="*/ 245125 w 669066"/>
                <a:gd name="connsiteY22" fmla="*/ 3194 h 473135"/>
                <a:gd name="connsiteX23" fmla="*/ 224779 w 669066"/>
                <a:gd name="connsiteY23" fmla="*/ 20333 h 473135"/>
                <a:gd name="connsiteX24" fmla="*/ 218476 w 669066"/>
                <a:gd name="connsiteY24" fmla="*/ 54611 h 473135"/>
                <a:gd name="connsiteX25" fmla="*/ 204765 w 669066"/>
                <a:gd name="connsiteY25" fmla="*/ 53063 h 473135"/>
                <a:gd name="connsiteX26" fmla="*/ 204765 w 669066"/>
                <a:gd name="connsiteY26" fmla="*/ 21660 h 473135"/>
                <a:gd name="connsiteX27" fmla="*/ 185304 w 669066"/>
                <a:gd name="connsiteY27" fmla="*/ 541 h 473135"/>
                <a:gd name="connsiteX28" fmla="*/ 164737 w 669066"/>
                <a:gd name="connsiteY28" fmla="*/ 209 h 473135"/>
                <a:gd name="connsiteX29" fmla="*/ 148704 w 669066"/>
                <a:gd name="connsiteY29" fmla="*/ 2531 h 473135"/>
                <a:gd name="connsiteX30" fmla="*/ 131454 w 669066"/>
                <a:gd name="connsiteY30" fmla="*/ 22877 h 473135"/>
                <a:gd name="connsiteX31" fmla="*/ 129132 w 669066"/>
                <a:gd name="connsiteY31" fmla="*/ 72303 h 473135"/>
                <a:gd name="connsiteX32" fmla="*/ 105912 w 669066"/>
                <a:gd name="connsiteY32" fmla="*/ 100058 h 473135"/>
                <a:gd name="connsiteX33" fmla="*/ 101820 w 669066"/>
                <a:gd name="connsiteY33" fmla="*/ 86015 h 473135"/>
                <a:gd name="connsiteX34" fmla="*/ 78821 w 669066"/>
                <a:gd name="connsiteY34" fmla="*/ 70202 h 473135"/>
                <a:gd name="connsiteX35" fmla="*/ 58807 w 669066"/>
                <a:gd name="connsiteY35" fmla="*/ 74073 h 473135"/>
                <a:gd name="connsiteX36" fmla="*/ 46975 w 669066"/>
                <a:gd name="connsiteY36" fmla="*/ 78938 h 473135"/>
                <a:gd name="connsiteX37" fmla="*/ 33928 w 669066"/>
                <a:gd name="connsiteY37" fmla="*/ 102269 h 473135"/>
                <a:gd name="connsiteX38" fmla="*/ 39678 w 669066"/>
                <a:gd name="connsiteY38" fmla="*/ 147273 h 473135"/>
                <a:gd name="connsiteX39" fmla="*/ 13803 w 669066"/>
                <a:gd name="connsiteY39" fmla="*/ 321096 h 473135"/>
                <a:gd name="connsiteX40" fmla="*/ 263370 w 669066"/>
                <a:gd name="connsiteY40" fmla="*/ 472361 h 473135"/>
                <a:gd name="connsiteX41" fmla="*/ 275533 w 669066"/>
                <a:gd name="connsiteY41" fmla="*/ 473135 h 473135"/>
                <a:gd name="connsiteX42" fmla="*/ 340550 w 669066"/>
                <a:gd name="connsiteY42" fmla="*/ 435872 h 473135"/>
                <a:gd name="connsiteX43" fmla="*/ 354593 w 669066"/>
                <a:gd name="connsiteY43" fmla="*/ 378594 h 473135"/>
                <a:gd name="connsiteX44" fmla="*/ 436087 w 669066"/>
                <a:gd name="connsiteY44" fmla="*/ 378594 h 473135"/>
                <a:gd name="connsiteX45" fmla="*/ 448803 w 669066"/>
                <a:gd name="connsiteY45" fmla="*/ 368422 h 473135"/>
                <a:gd name="connsiteX46" fmla="*/ 457317 w 669066"/>
                <a:gd name="connsiteY46" fmla="*/ 330273 h 473135"/>
                <a:gd name="connsiteX47" fmla="*/ 480538 w 669066"/>
                <a:gd name="connsiteY47" fmla="*/ 437862 h 473135"/>
                <a:gd name="connsiteX48" fmla="*/ 491927 w 669066"/>
                <a:gd name="connsiteY48" fmla="*/ 448035 h 473135"/>
                <a:gd name="connsiteX49" fmla="*/ 493254 w 669066"/>
                <a:gd name="connsiteY49" fmla="*/ 448035 h 473135"/>
                <a:gd name="connsiteX50" fmla="*/ 505196 w 669066"/>
                <a:gd name="connsiteY50" fmla="*/ 440295 h 473135"/>
                <a:gd name="connsiteX51" fmla="*/ 535382 w 669066"/>
                <a:gd name="connsiteY51" fmla="*/ 373066 h 473135"/>
                <a:gd name="connsiteX52" fmla="*/ 543344 w 669066"/>
                <a:gd name="connsiteY52" fmla="*/ 386777 h 473135"/>
                <a:gd name="connsiteX53" fmla="*/ 554622 w 669066"/>
                <a:gd name="connsiteY53" fmla="*/ 393301 h 473135"/>
                <a:gd name="connsiteX54" fmla="*/ 655909 w 669066"/>
                <a:gd name="connsiteY54" fmla="*/ 393301 h 473135"/>
                <a:gd name="connsiteX55" fmla="*/ 669067 w 669066"/>
                <a:gd name="connsiteY55" fmla="*/ 369196 h 473135"/>
                <a:gd name="connsiteX56" fmla="*/ 316335 w 669066"/>
                <a:gd name="connsiteY56" fmla="*/ 426805 h 473135"/>
                <a:gd name="connsiteX57" fmla="*/ 267129 w 669066"/>
                <a:gd name="connsiteY57" fmla="*/ 446819 h 473135"/>
                <a:gd name="connsiteX58" fmla="*/ 37798 w 669066"/>
                <a:gd name="connsiteY58" fmla="*/ 311255 h 473135"/>
                <a:gd name="connsiteX59" fmla="*/ 62566 w 669066"/>
                <a:gd name="connsiteY59" fmla="*/ 160763 h 473135"/>
                <a:gd name="connsiteX60" fmla="*/ 66215 w 669066"/>
                <a:gd name="connsiteY60" fmla="*/ 150037 h 473135"/>
                <a:gd name="connsiteX61" fmla="*/ 60023 w 669066"/>
                <a:gd name="connsiteY61" fmla="*/ 101606 h 473135"/>
                <a:gd name="connsiteX62" fmla="*/ 67763 w 669066"/>
                <a:gd name="connsiteY62" fmla="*/ 98509 h 473135"/>
                <a:gd name="connsiteX63" fmla="*/ 77936 w 669066"/>
                <a:gd name="connsiteY63" fmla="*/ 96409 h 473135"/>
                <a:gd name="connsiteX64" fmla="*/ 89215 w 669066"/>
                <a:gd name="connsiteY64" fmla="*/ 134667 h 473135"/>
                <a:gd name="connsiteX65" fmla="*/ 100162 w 669066"/>
                <a:gd name="connsiteY65" fmla="*/ 143845 h 473135"/>
                <a:gd name="connsiteX66" fmla="*/ 112878 w 669066"/>
                <a:gd name="connsiteY66" fmla="*/ 137432 h 473135"/>
                <a:gd name="connsiteX67" fmla="*/ 150473 w 669066"/>
                <a:gd name="connsiteY67" fmla="*/ 87784 h 473135"/>
                <a:gd name="connsiteX68" fmla="*/ 154786 w 669066"/>
                <a:gd name="connsiteY68" fmla="*/ 78717 h 473135"/>
                <a:gd name="connsiteX69" fmla="*/ 157218 w 669066"/>
                <a:gd name="connsiteY69" fmla="*/ 27300 h 473135"/>
                <a:gd name="connsiteX70" fmla="*/ 166949 w 669066"/>
                <a:gd name="connsiteY70" fmla="*/ 26083 h 473135"/>
                <a:gd name="connsiteX71" fmla="*/ 179112 w 669066"/>
                <a:gd name="connsiteY71" fmla="*/ 26083 h 473135"/>
                <a:gd name="connsiteX72" fmla="*/ 179112 w 669066"/>
                <a:gd name="connsiteY72" fmla="*/ 64674 h 473135"/>
                <a:gd name="connsiteX73" fmla="*/ 190501 w 669066"/>
                <a:gd name="connsiteY73" fmla="*/ 77611 h 473135"/>
                <a:gd name="connsiteX74" fmla="*/ 227654 w 669066"/>
                <a:gd name="connsiteY74" fmla="*/ 81702 h 473135"/>
                <a:gd name="connsiteX75" fmla="*/ 241808 w 669066"/>
                <a:gd name="connsiteY75" fmla="*/ 71198 h 473135"/>
                <a:gd name="connsiteX76" fmla="*/ 249658 w 669066"/>
                <a:gd name="connsiteY76" fmla="*/ 29179 h 473135"/>
                <a:gd name="connsiteX77" fmla="*/ 258173 w 669066"/>
                <a:gd name="connsiteY77" fmla="*/ 29843 h 473135"/>
                <a:gd name="connsiteX78" fmla="*/ 269230 w 669066"/>
                <a:gd name="connsiteY78" fmla="*/ 32828 h 473135"/>
                <a:gd name="connsiteX79" fmla="*/ 259389 w 669066"/>
                <a:gd name="connsiteY79" fmla="*/ 130244 h 473135"/>
                <a:gd name="connsiteX80" fmla="*/ 262706 w 669066"/>
                <a:gd name="connsiteY80" fmla="*/ 140196 h 473135"/>
                <a:gd name="connsiteX81" fmla="*/ 272326 w 669066"/>
                <a:gd name="connsiteY81" fmla="*/ 144508 h 473135"/>
                <a:gd name="connsiteX82" fmla="*/ 323190 w 669066"/>
                <a:gd name="connsiteY82" fmla="*/ 144508 h 473135"/>
                <a:gd name="connsiteX83" fmla="*/ 322748 w 669066"/>
                <a:gd name="connsiteY83" fmla="*/ 171820 h 473135"/>
                <a:gd name="connsiteX84" fmla="*/ 271773 w 669066"/>
                <a:gd name="connsiteY84" fmla="*/ 178234 h 473135"/>
                <a:gd name="connsiteX85" fmla="*/ 260605 w 669066"/>
                <a:gd name="connsiteY85" fmla="*/ 188738 h 473135"/>
                <a:gd name="connsiteX86" fmla="*/ 267240 w 669066"/>
                <a:gd name="connsiteY86" fmla="*/ 202449 h 473135"/>
                <a:gd name="connsiteX87" fmla="*/ 316445 w 669066"/>
                <a:gd name="connsiteY87" fmla="*/ 427026 h 47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669066" h="473135">
                  <a:moveTo>
                    <a:pt x="668956" y="369085"/>
                  </a:moveTo>
                  <a:cubicBezTo>
                    <a:pt x="667077" y="367979"/>
                    <a:pt x="664865" y="367095"/>
                    <a:pt x="662432" y="367095"/>
                  </a:cubicBezTo>
                  <a:lnTo>
                    <a:pt x="562031" y="367095"/>
                  </a:lnTo>
                  <a:lnTo>
                    <a:pt x="545113" y="337903"/>
                  </a:lnTo>
                  <a:cubicBezTo>
                    <a:pt x="542680" y="333701"/>
                    <a:pt x="538147" y="331269"/>
                    <a:pt x="533171" y="331490"/>
                  </a:cubicBezTo>
                  <a:cubicBezTo>
                    <a:pt x="528306" y="331711"/>
                    <a:pt x="523993" y="334696"/>
                    <a:pt x="522003" y="339119"/>
                  </a:cubicBezTo>
                  <a:lnTo>
                    <a:pt x="497677" y="393301"/>
                  </a:lnTo>
                  <a:lnTo>
                    <a:pt x="470365" y="266583"/>
                  </a:lnTo>
                  <a:cubicBezTo>
                    <a:pt x="469038" y="260612"/>
                    <a:pt x="463841" y="256299"/>
                    <a:pt x="457649" y="256299"/>
                  </a:cubicBezTo>
                  <a:lnTo>
                    <a:pt x="457649" y="256299"/>
                  </a:lnTo>
                  <a:cubicBezTo>
                    <a:pt x="451567" y="256299"/>
                    <a:pt x="446260" y="260501"/>
                    <a:pt x="444933" y="266472"/>
                  </a:cubicBezTo>
                  <a:lnTo>
                    <a:pt x="425693" y="352278"/>
                  </a:lnTo>
                  <a:lnTo>
                    <a:pt x="357468" y="352278"/>
                  </a:lnTo>
                  <a:cubicBezTo>
                    <a:pt x="361007" y="300087"/>
                    <a:pt x="352161" y="239381"/>
                    <a:pt x="308042" y="199353"/>
                  </a:cubicBezTo>
                  <a:lnTo>
                    <a:pt x="328719" y="196810"/>
                  </a:lnTo>
                  <a:cubicBezTo>
                    <a:pt x="338450" y="195594"/>
                    <a:pt x="346190" y="188075"/>
                    <a:pt x="347738" y="178455"/>
                  </a:cubicBezTo>
                  <a:cubicBezTo>
                    <a:pt x="349618" y="166402"/>
                    <a:pt x="351166" y="149042"/>
                    <a:pt x="347406" y="134557"/>
                  </a:cubicBezTo>
                  <a:cubicBezTo>
                    <a:pt x="344973" y="125047"/>
                    <a:pt x="336349" y="118413"/>
                    <a:pt x="326397" y="118413"/>
                  </a:cubicBezTo>
                  <a:lnTo>
                    <a:pt x="286369" y="118413"/>
                  </a:lnTo>
                  <a:lnTo>
                    <a:pt x="295104" y="32165"/>
                  </a:lnTo>
                  <a:cubicBezTo>
                    <a:pt x="296100" y="22545"/>
                    <a:pt x="290460" y="13257"/>
                    <a:pt x="281504" y="9718"/>
                  </a:cubicBezTo>
                  <a:cubicBezTo>
                    <a:pt x="273985" y="6733"/>
                    <a:pt x="267240" y="4853"/>
                    <a:pt x="261379" y="4079"/>
                  </a:cubicBezTo>
                  <a:cubicBezTo>
                    <a:pt x="255076" y="3305"/>
                    <a:pt x="249105" y="3194"/>
                    <a:pt x="245125" y="3194"/>
                  </a:cubicBezTo>
                  <a:cubicBezTo>
                    <a:pt x="235173" y="3305"/>
                    <a:pt x="226548" y="10492"/>
                    <a:pt x="224779" y="20333"/>
                  </a:cubicBezTo>
                  <a:lnTo>
                    <a:pt x="218476" y="54611"/>
                  </a:lnTo>
                  <a:lnTo>
                    <a:pt x="204765" y="53063"/>
                  </a:lnTo>
                  <a:lnTo>
                    <a:pt x="204765" y="21660"/>
                  </a:lnTo>
                  <a:cubicBezTo>
                    <a:pt x="204876" y="10603"/>
                    <a:pt x="196251" y="1315"/>
                    <a:pt x="185304" y="541"/>
                  </a:cubicBezTo>
                  <a:cubicBezTo>
                    <a:pt x="179444" y="98"/>
                    <a:pt x="171261" y="-233"/>
                    <a:pt x="164737" y="209"/>
                  </a:cubicBezTo>
                  <a:cubicBezTo>
                    <a:pt x="159208" y="651"/>
                    <a:pt x="153901" y="1425"/>
                    <a:pt x="148704" y="2531"/>
                  </a:cubicBezTo>
                  <a:cubicBezTo>
                    <a:pt x="138973" y="4632"/>
                    <a:pt x="131897" y="12925"/>
                    <a:pt x="131454" y="22877"/>
                  </a:cubicBezTo>
                  <a:lnTo>
                    <a:pt x="129132" y="72303"/>
                  </a:lnTo>
                  <a:cubicBezTo>
                    <a:pt x="124267" y="77169"/>
                    <a:pt x="115642" y="86567"/>
                    <a:pt x="105912" y="100058"/>
                  </a:cubicBezTo>
                  <a:lnTo>
                    <a:pt x="101820" y="86015"/>
                  </a:lnTo>
                  <a:cubicBezTo>
                    <a:pt x="98945" y="75952"/>
                    <a:pt x="89325" y="69207"/>
                    <a:pt x="78821" y="70202"/>
                  </a:cubicBezTo>
                  <a:cubicBezTo>
                    <a:pt x="70749" y="70866"/>
                    <a:pt x="64004" y="72193"/>
                    <a:pt x="58807" y="74073"/>
                  </a:cubicBezTo>
                  <a:cubicBezTo>
                    <a:pt x="54384" y="75621"/>
                    <a:pt x="50293" y="77390"/>
                    <a:pt x="46975" y="78938"/>
                  </a:cubicBezTo>
                  <a:cubicBezTo>
                    <a:pt x="37908" y="83140"/>
                    <a:pt x="32711" y="92428"/>
                    <a:pt x="33928" y="102269"/>
                  </a:cubicBezTo>
                  <a:lnTo>
                    <a:pt x="39678" y="147273"/>
                  </a:lnTo>
                  <a:cubicBezTo>
                    <a:pt x="24308" y="165407"/>
                    <a:pt x="-23239" y="231862"/>
                    <a:pt x="13803" y="321096"/>
                  </a:cubicBezTo>
                  <a:cubicBezTo>
                    <a:pt x="50846" y="410219"/>
                    <a:pt x="118517" y="451242"/>
                    <a:pt x="263370" y="472361"/>
                  </a:cubicBezTo>
                  <a:cubicBezTo>
                    <a:pt x="264033" y="472361"/>
                    <a:pt x="268677" y="473135"/>
                    <a:pt x="275533" y="473135"/>
                  </a:cubicBezTo>
                  <a:cubicBezTo>
                    <a:pt x="294109" y="473135"/>
                    <a:pt x="328387" y="468491"/>
                    <a:pt x="340550" y="435872"/>
                  </a:cubicBezTo>
                  <a:cubicBezTo>
                    <a:pt x="345637" y="422271"/>
                    <a:pt x="351055" y="402036"/>
                    <a:pt x="354593" y="378594"/>
                  </a:cubicBezTo>
                  <a:lnTo>
                    <a:pt x="436087" y="378594"/>
                  </a:lnTo>
                  <a:cubicBezTo>
                    <a:pt x="442168" y="378594"/>
                    <a:pt x="447476" y="374393"/>
                    <a:pt x="448803" y="368422"/>
                  </a:cubicBezTo>
                  <a:lnTo>
                    <a:pt x="457317" y="330273"/>
                  </a:lnTo>
                  <a:lnTo>
                    <a:pt x="480538" y="437862"/>
                  </a:lnTo>
                  <a:cubicBezTo>
                    <a:pt x="481754" y="443391"/>
                    <a:pt x="486287" y="447482"/>
                    <a:pt x="491927" y="448035"/>
                  </a:cubicBezTo>
                  <a:cubicBezTo>
                    <a:pt x="492369" y="448035"/>
                    <a:pt x="492811" y="448035"/>
                    <a:pt x="493254" y="448035"/>
                  </a:cubicBezTo>
                  <a:cubicBezTo>
                    <a:pt x="498340" y="448035"/>
                    <a:pt x="502984" y="445050"/>
                    <a:pt x="505196" y="440295"/>
                  </a:cubicBezTo>
                  <a:lnTo>
                    <a:pt x="535382" y="373066"/>
                  </a:lnTo>
                  <a:lnTo>
                    <a:pt x="543344" y="386777"/>
                  </a:lnTo>
                  <a:cubicBezTo>
                    <a:pt x="545666" y="390758"/>
                    <a:pt x="549978" y="393301"/>
                    <a:pt x="554622" y="393301"/>
                  </a:cubicBezTo>
                  <a:lnTo>
                    <a:pt x="655909" y="393301"/>
                  </a:lnTo>
                  <a:cubicBezTo>
                    <a:pt x="661437" y="383791"/>
                    <a:pt x="666745" y="373618"/>
                    <a:pt x="669067" y="369196"/>
                  </a:cubicBezTo>
                  <a:moveTo>
                    <a:pt x="316335" y="426805"/>
                  </a:moveTo>
                  <a:cubicBezTo>
                    <a:pt x="307046" y="451905"/>
                    <a:pt x="267461" y="446819"/>
                    <a:pt x="267129" y="446819"/>
                  </a:cubicBezTo>
                  <a:cubicBezTo>
                    <a:pt x="131123" y="427026"/>
                    <a:pt x="71191" y="391532"/>
                    <a:pt x="37798" y="311255"/>
                  </a:cubicBezTo>
                  <a:cubicBezTo>
                    <a:pt x="1751" y="224564"/>
                    <a:pt x="60134" y="163195"/>
                    <a:pt x="62566" y="160763"/>
                  </a:cubicBezTo>
                  <a:cubicBezTo>
                    <a:pt x="65331" y="157888"/>
                    <a:pt x="66658" y="154018"/>
                    <a:pt x="66215" y="150037"/>
                  </a:cubicBezTo>
                  <a:lnTo>
                    <a:pt x="60023" y="101606"/>
                  </a:lnTo>
                  <a:cubicBezTo>
                    <a:pt x="62345" y="100610"/>
                    <a:pt x="64999" y="99505"/>
                    <a:pt x="67763" y="98509"/>
                  </a:cubicBezTo>
                  <a:cubicBezTo>
                    <a:pt x="70196" y="97625"/>
                    <a:pt x="73734" y="96961"/>
                    <a:pt x="77936" y="96409"/>
                  </a:cubicBezTo>
                  <a:lnTo>
                    <a:pt x="89215" y="134667"/>
                  </a:lnTo>
                  <a:cubicBezTo>
                    <a:pt x="90652" y="139643"/>
                    <a:pt x="94965" y="143292"/>
                    <a:pt x="100162" y="143845"/>
                  </a:cubicBezTo>
                  <a:cubicBezTo>
                    <a:pt x="105359" y="144398"/>
                    <a:pt x="110335" y="141855"/>
                    <a:pt x="112878" y="137432"/>
                  </a:cubicBezTo>
                  <a:cubicBezTo>
                    <a:pt x="130791" y="105807"/>
                    <a:pt x="150363" y="88005"/>
                    <a:pt x="150473" y="87784"/>
                  </a:cubicBezTo>
                  <a:cubicBezTo>
                    <a:pt x="153016" y="85462"/>
                    <a:pt x="154675" y="82255"/>
                    <a:pt x="154786" y="78717"/>
                  </a:cubicBezTo>
                  <a:lnTo>
                    <a:pt x="157218" y="27300"/>
                  </a:lnTo>
                  <a:cubicBezTo>
                    <a:pt x="160314" y="26747"/>
                    <a:pt x="163631" y="26304"/>
                    <a:pt x="166949" y="26083"/>
                  </a:cubicBezTo>
                  <a:cubicBezTo>
                    <a:pt x="169824" y="25862"/>
                    <a:pt x="174136" y="25862"/>
                    <a:pt x="179112" y="26083"/>
                  </a:cubicBezTo>
                  <a:lnTo>
                    <a:pt x="179112" y="64674"/>
                  </a:lnTo>
                  <a:cubicBezTo>
                    <a:pt x="178891" y="71308"/>
                    <a:pt x="183867" y="76837"/>
                    <a:pt x="190501" y="77611"/>
                  </a:cubicBezTo>
                  <a:lnTo>
                    <a:pt x="227654" y="81702"/>
                  </a:lnTo>
                  <a:cubicBezTo>
                    <a:pt x="234510" y="82476"/>
                    <a:pt x="240591" y="77832"/>
                    <a:pt x="241808" y="71198"/>
                  </a:cubicBezTo>
                  <a:lnTo>
                    <a:pt x="249658" y="29179"/>
                  </a:lnTo>
                  <a:cubicBezTo>
                    <a:pt x="252202" y="29179"/>
                    <a:pt x="255187" y="29401"/>
                    <a:pt x="258173" y="29843"/>
                  </a:cubicBezTo>
                  <a:cubicBezTo>
                    <a:pt x="261158" y="30285"/>
                    <a:pt x="265028" y="31280"/>
                    <a:pt x="269230" y="32828"/>
                  </a:cubicBezTo>
                  <a:lnTo>
                    <a:pt x="259389" y="130244"/>
                  </a:lnTo>
                  <a:cubicBezTo>
                    <a:pt x="259057" y="133893"/>
                    <a:pt x="260163" y="137542"/>
                    <a:pt x="262706" y="140196"/>
                  </a:cubicBezTo>
                  <a:cubicBezTo>
                    <a:pt x="265249" y="142850"/>
                    <a:pt x="268677" y="144508"/>
                    <a:pt x="272326" y="144508"/>
                  </a:cubicBezTo>
                  <a:lnTo>
                    <a:pt x="323190" y="144508"/>
                  </a:lnTo>
                  <a:cubicBezTo>
                    <a:pt x="324407" y="151585"/>
                    <a:pt x="324185" y="161205"/>
                    <a:pt x="322748" y="171820"/>
                  </a:cubicBezTo>
                  <a:lnTo>
                    <a:pt x="271773" y="178234"/>
                  </a:lnTo>
                  <a:cubicBezTo>
                    <a:pt x="266134" y="178897"/>
                    <a:pt x="261711" y="183209"/>
                    <a:pt x="260605" y="188738"/>
                  </a:cubicBezTo>
                  <a:cubicBezTo>
                    <a:pt x="259610" y="194267"/>
                    <a:pt x="262264" y="199796"/>
                    <a:pt x="267240" y="202449"/>
                  </a:cubicBezTo>
                  <a:cubicBezTo>
                    <a:pt x="374828" y="260169"/>
                    <a:pt x="317109" y="425367"/>
                    <a:pt x="316445" y="427026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Полилиния: фигура 293">
              <a:extLst>
                <a:ext uri="{FF2B5EF4-FFF2-40B4-BE49-F238E27FC236}">
                  <a16:creationId xmlns:a16="http://schemas.microsoft.com/office/drawing/2014/main" id="{3DB93FF4-AC7D-F7E5-DF3A-CEDBEC509F9D}"/>
                </a:ext>
              </a:extLst>
            </p:cNvPr>
            <p:cNvSpPr/>
            <p:nvPr/>
          </p:nvSpPr>
          <p:spPr>
            <a:xfrm>
              <a:off x="4958317" y="2494048"/>
              <a:ext cx="258999" cy="199327"/>
            </a:xfrm>
            <a:custGeom>
              <a:avLst/>
              <a:gdLst>
                <a:gd name="connsiteX0" fmla="*/ 155281 w 258999"/>
                <a:gd name="connsiteY0" fmla="*/ 105599 h 199327"/>
                <a:gd name="connsiteX1" fmla="*/ 155834 w 258999"/>
                <a:gd name="connsiteY1" fmla="*/ 101176 h 199327"/>
                <a:gd name="connsiteX2" fmla="*/ 259000 w 258999"/>
                <a:gd name="connsiteY2" fmla="*/ 52523 h 199327"/>
                <a:gd name="connsiteX3" fmla="*/ 215876 w 258999"/>
                <a:gd name="connsiteY3" fmla="*/ 0 h 199327"/>
                <a:gd name="connsiteX4" fmla="*/ 215765 w 258999"/>
                <a:gd name="connsiteY4" fmla="*/ 0 h 199327"/>
                <a:gd name="connsiteX5" fmla="*/ 76552 w 258999"/>
                <a:gd name="connsiteY5" fmla="*/ 93656 h 199327"/>
                <a:gd name="connsiteX6" fmla="*/ 76773 w 258999"/>
                <a:gd name="connsiteY6" fmla="*/ 98079 h 199327"/>
                <a:gd name="connsiteX7" fmla="*/ 120892 w 258999"/>
                <a:gd name="connsiteY7" fmla="*/ 123180 h 199327"/>
                <a:gd name="connsiteX8" fmla="*/ 120892 w 258999"/>
                <a:gd name="connsiteY8" fmla="*/ 127713 h 199327"/>
                <a:gd name="connsiteX9" fmla="*/ 1361 w 258999"/>
                <a:gd name="connsiteY9" fmla="*/ 194390 h 199327"/>
                <a:gd name="connsiteX10" fmla="*/ 3241 w 258999"/>
                <a:gd name="connsiteY10" fmla="*/ 199255 h 199327"/>
                <a:gd name="connsiteX11" fmla="*/ 206587 w 258999"/>
                <a:gd name="connsiteY11" fmla="*/ 151819 h 199327"/>
                <a:gd name="connsiteX12" fmla="*/ 207693 w 258999"/>
                <a:gd name="connsiteY12" fmla="*/ 147174 h 199327"/>
                <a:gd name="connsiteX13" fmla="*/ 155392 w 258999"/>
                <a:gd name="connsiteY13" fmla="*/ 105377 h 19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8999" h="199327">
                  <a:moveTo>
                    <a:pt x="155281" y="105599"/>
                  </a:moveTo>
                  <a:cubicBezTo>
                    <a:pt x="153733" y="104382"/>
                    <a:pt x="154065" y="102060"/>
                    <a:pt x="155834" y="101176"/>
                  </a:cubicBezTo>
                  <a:lnTo>
                    <a:pt x="259000" y="52523"/>
                  </a:lnTo>
                  <a:cubicBezTo>
                    <a:pt x="236774" y="20567"/>
                    <a:pt x="222731" y="7408"/>
                    <a:pt x="215876" y="0"/>
                  </a:cubicBezTo>
                  <a:cubicBezTo>
                    <a:pt x="215876" y="0"/>
                    <a:pt x="215876" y="0"/>
                    <a:pt x="215765" y="0"/>
                  </a:cubicBezTo>
                  <a:cubicBezTo>
                    <a:pt x="200838" y="12163"/>
                    <a:pt x="97119" y="80166"/>
                    <a:pt x="76552" y="93656"/>
                  </a:cubicBezTo>
                  <a:cubicBezTo>
                    <a:pt x="74893" y="94762"/>
                    <a:pt x="75115" y="97084"/>
                    <a:pt x="76773" y="98079"/>
                  </a:cubicBezTo>
                  <a:lnTo>
                    <a:pt x="120892" y="123180"/>
                  </a:lnTo>
                  <a:cubicBezTo>
                    <a:pt x="122662" y="124175"/>
                    <a:pt x="122662" y="126718"/>
                    <a:pt x="120892" y="127713"/>
                  </a:cubicBezTo>
                  <a:lnTo>
                    <a:pt x="1361" y="194390"/>
                  </a:lnTo>
                  <a:cubicBezTo>
                    <a:pt x="-1292" y="195827"/>
                    <a:pt x="256" y="199918"/>
                    <a:pt x="3241" y="199255"/>
                  </a:cubicBezTo>
                  <a:lnTo>
                    <a:pt x="206587" y="151819"/>
                  </a:lnTo>
                  <a:cubicBezTo>
                    <a:pt x="208688" y="151376"/>
                    <a:pt x="209352" y="148612"/>
                    <a:pt x="207693" y="147174"/>
                  </a:cubicBezTo>
                  <a:lnTo>
                    <a:pt x="155392" y="105377"/>
                  </a:lnTo>
                  <a:close/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5" name="Рисунок 294" descr="Изображение выглядит как Человеческое лицо, Борода человека, человек, Лоб&#10;&#10;Автоматически созданное описание">
            <a:extLst>
              <a:ext uri="{FF2B5EF4-FFF2-40B4-BE49-F238E27FC236}">
                <a16:creationId xmlns:a16="http://schemas.microsoft.com/office/drawing/2014/main" id="{09A9F17B-D467-7B5B-9CBB-A80A79ED6B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32" y="3514877"/>
            <a:ext cx="617121" cy="617121"/>
          </a:xfrm>
          <a:prstGeom prst="rect">
            <a:avLst/>
          </a:prstGeom>
        </p:spPr>
      </p:pic>
      <p:pic>
        <p:nvPicPr>
          <p:cNvPr id="296" name="Рисунок 295" descr="Изображение выглядит как Человеческое лицо, человек, Борода человека, Лоб&#10;&#10;Автоматически созданное описание">
            <a:extLst>
              <a:ext uri="{FF2B5EF4-FFF2-40B4-BE49-F238E27FC236}">
                <a16:creationId xmlns:a16="http://schemas.microsoft.com/office/drawing/2014/main" id="{6FADB60C-EE01-541B-E9BF-B933184C01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28" y="3968004"/>
            <a:ext cx="617121" cy="617121"/>
          </a:xfrm>
          <a:prstGeom prst="rect">
            <a:avLst/>
          </a:prstGeom>
        </p:spPr>
      </p:pic>
      <p:pic>
        <p:nvPicPr>
          <p:cNvPr id="297" name="Рисунок 296" descr="Изображение выглядит как Человеческое лицо, человек, Борода человека, волосы на лице&#10;&#10;Автоматически созданное описание">
            <a:extLst>
              <a:ext uri="{FF2B5EF4-FFF2-40B4-BE49-F238E27FC236}">
                <a16:creationId xmlns:a16="http://schemas.microsoft.com/office/drawing/2014/main" id="{D943D8EE-CDEA-2800-D0F7-0FF4CACA30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86" y="2589435"/>
            <a:ext cx="617121" cy="617121"/>
          </a:xfrm>
          <a:prstGeom prst="rect">
            <a:avLst/>
          </a:prstGeom>
        </p:spPr>
      </p:pic>
      <p:grpSp>
        <p:nvGrpSpPr>
          <p:cNvPr id="298" name="Группа 297">
            <a:extLst>
              <a:ext uri="{FF2B5EF4-FFF2-40B4-BE49-F238E27FC236}">
                <a16:creationId xmlns:a16="http://schemas.microsoft.com/office/drawing/2014/main" id="{1DA79F05-9F3B-4601-395B-12D1795C3B95}"/>
              </a:ext>
            </a:extLst>
          </p:cNvPr>
          <p:cNvGrpSpPr/>
          <p:nvPr/>
        </p:nvGrpSpPr>
        <p:grpSpPr>
          <a:xfrm>
            <a:off x="3467979" y="3026974"/>
            <a:ext cx="617122" cy="617122"/>
            <a:chOff x="4790486" y="-928844"/>
            <a:chExt cx="1067531" cy="1067531"/>
          </a:xfrm>
        </p:grpSpPr>
        <p:sp>
          <p:nvSpPr>
            <p:cNvPr id="299" name="Овал 298">
              <a:extLst>
                <a:ext uri="{FF2B5EF4-FFF2-40B4-BE49-F238E27FC236}">
                  <a16:creationId xmlns:a16="http://schemas.microsoft.com/office/drawing/2014/main" id="{4CFBDFF4-935F-3416-FD1E-004FDA98FBD9}"/>
                </a:ext>
              </a:extLst>
            </p:cNvPr>
            <p:cNvSpPr/>
            <p:nvPr/>
          </p:nvSpPr>
          <p:spPr>
            <a:xfrm>
              <a:off x="4790486" y="-928844"/>
              <a:ext cx="1067531" cy="10675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0" name="Рисунок 299" descr="Изображение выглядит как Человеческое лицо, человек, одежда, Борода человека&#10;&#10;Автоматически созданное описание">
              <a:extLst>
                <a:ext uri="{FF2B5EF4-FFF2-40B4-BE49-F238E27FC236}">
                  <a16:creationId xmlns:a16="http://schemas.microsoft.com/office/drawing/2014/main" id="{690B899D-0F3E-1B42-73A9-4AED11DB7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4" r="12052" b="32728"/>
            <a:stretch>
              <a:fillRect/>
            </a:stretch>
          </p:blipFill>
          <p:spPr>
            <a:xfrm>
              <a:off x="4812336" y="-902868"/>
              <a:ext cx="1023830" cy="1023829"/>
            </a:xfrm>
            <a:custGeom>
              <a:avLst/>
              <a:gdLst>
                <a:gd name="connsiteX0" fmla="*/ 727405 w 1454850"/>
                <a:gd name="connsiteY0" fmla="*/ 0 h 1454848"/>
                <a:gd name="connsiteX1" fmla="*/ 727445 w 1454850"/>
                <a:gd name="connsiteY1" fmla="*/ 0 h 1454848"/>
                <a:gd name="connsiteX2" fmla="*/ 874027 w 1454850"/>
                <a:gd name="connsiteY2" fmla="*/ 14777 h 1454848"/>
                <a:gd name="connsiteX3" fmla="*/ 1454850 w 1454850"/>
                <a:gd name="connsiteY3" fmla="*/ 727423 h 1454848"/>
                <a:gd name="connsiteX4" fmla="*/ 727425 w 1454850"/>
                <a:gd name="connsiteY4" fmla="*/ 1454848 h 1454848"/>
                <a:gd name="connsiteX5" fmla="*/ 0 w 1454850"/>
                <a:gd name="connsiteY5" fmla="*/ 727423 h 1454848"/>
                <a:gd name="connsiteX6" fmla="*/ 580824 w 1454850"/>
                <a:gd name="connsiteY6" fmla="*/ 14777 h 145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4850" h="1454848">
                  <a:moveTo>
                    <a:pt x="727405" y="0"/>
                  </a:moveTo>
                  <a:lnTo>
                    <a:pt x="727445" y="0"/>
                  </a:lnTo>
                  <a:lnTo>
                    <a:pt x="874027" y="14777"/>
                  </a:lnTo>
                  <a:cubicBezTo>
                    <a:pt x="1205502" y="82606"/>
                    <a:pt x="1454850" y="375895"/>
                    <a:pt x="1454850" y="727423"/>
                  </a:cubicBezTo>
                  <a:cubicBezTo>
                    <a:pt x="1454850" y="1129169"/>
                    <a:pt x="1129171" y="1454848"/>
                    <a:pt x="727425" y="1454848"/>
                  </a:cubicBezTo>
                  <a:cubicBezTo>
                    <a:pt x="325679" y="1454848"/>
                    <a:pt x="0" y="1129169"/>
                    <a:pt x="0" y="727423"/>
                  </a:cubicBezTo>
                  <a:cubicBezTo>
                    <a:pt x="0" y="375895"/>
                    <a:pt x="249348" y="82606"/>
                    <a:pt x="580824" y="14777"/>
                  </a:cubicBezTo>
                  <a:close/>
                </a:path>
              </a:pathLst>
            </a:custGeom>
            <a:effectLst/>
          </p:spPr>
        </p:pic>
      </p:grpSp>
      <p:sp>
        <p:nvSpPr>
          <p:cNvPr id="301" name="TextBox 300">
            <a:extLst>
              <a:ext uri="{FF2B5EF4-FFF2-40B4-BE49-F238E27FC236}">
                <a16:creationId xmlns:a16="http://schemas.microsoft.com/office/drawing/2014/main" id="{A289F74D-36E0-0C96-EA3A-62AD7BDF7B03}"/>
              </a:ext>
            </a:extLst>
          </p:cNvPr>
          <p:cNvSpPr txBox="1"/>
          <p:nvPr/>
        </p:nvSpPr>
        <p:spPr>
          <a:xfrm>
            <a:off x="1781225" y="3279823"/>
            <a:ext cx="934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2124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ХБП С2 А3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96235556-34CE-0D73-770A-CFABDF1513D0}"/>
              </a:ext>
            </a:extLst>
          </p:cNvPr>
          <p:cNvSpPr txBox="1"/>
          <p:nvPr/>
        </p:nvSpPr>
        <p:spPr>
          <a:xfrm>
            <a:off x="2633963" y="3877767"/>
            <a:ext cx="934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2124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ХБП С3а А3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7AE68057-6D66-6413-0C1F-B29819F2503A}"/>
              </a:ext>
            </a:extLst>
          </p:cNvPr>
          <p:cNvSpPr txBox="1"/>
          <p:nvPr/>
        </p:nvSpPr>
        <p:spPr>
          <a:xfrm>
            <a:off x="3173966" y="4309903"/>
            <a:ext cx="934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2124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ХБП С3б А3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EA9138DA-20BB-1042-9323-2B4E8DA5FEF7}"/>
              </a:ext>
            </a:extLst>
          </p:cNvPr>
          <p:cNvSpPr txBox="1"/>
          <p:nvPr/>
        </p:nvSpPr>
        <p:spPr>
          <a:xfrm>
            <a:off x="3676066" y="4686118"/>
            <a:ext cx="934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2124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ХБП С4 А3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C0FED21D-930B-2441-FE1A-BC84ED07CBBF}"/>
              </a:ext>
            </a:extLst>
          </p:cNvPr>
          <p:cNvSpPr txBox="1"/>
          <p:nvPr/>
        </p:nvSpPr>
        <p:spPr>
          <a:xfrm>
            <a:off x="3396626" y="239690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EE7F61"/>
                    </a:gs>
                    <a:gs pos="67000">
                      <a:srgbClr val="F08150"/>
                    </a:gs>
                    <a:gs pos="100000">
                      <a:srgbClr val="FAA81C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3701CF82-E576-98ED-7899-1AB2758F59C7}"/>
              </a:ext>
            </a:extLst>
          </p:cNvPr>
          <p:cNvSpPr txBox="1"/>
          <p:nvPr/>
        </p:nvSpPr>
        <p:spPr>
          <a:xfrm>
            <a:off x="3658348" y="2490813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EE7F61"/>
                    </a:gs>
                    <a:gs pos="67000">
                      <a:srgbClr val="F08150"/>
                    </a:gs>
                    <a:gs pos="100000">
                      <a:srgbClr val="FAA81C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Х</a:t>
            </a:r>
          </a:p>
        </p:txBody>
      </p:sp>
      <p:grpSp>
        <p:nvGrpSpPr>
          <p:cNvPr id="307" name="Группа 306">
            <a:extLst>
              <a:ext uri="{FF2B5EF4-FFF2-40B4-BE49-F238E27FC236}">
                <a16:creationId xmlns:a16="http://schemas.microsoft.com/office/drawing/2014/main" id="{E344A67F-0901-A842-D113-5DF01E454D45}"/>
              </a:ext>
            </a:extLst>
          </p:cNvPr>
          <p:cNvGrpSpPr/>
          <p:nvPr/>
        </p:nvGrpSpPr>
        <p:grpSpPr>
          <a:xfrm>
            <a:off x="3171439" y="2540550"/>
            <a:ext cx="263717" cy="263737"/>
            <a:chOff x="4502869" y="2375845"/>
            <a:chExt cx="783139" cy="783198"/>
          </a:xfrm>
        </p:grpSpPr>
        <p:sp>
          <p:nvSpPr>
            <p:cNvPr id="308" name="Полилиния: фигура 307">
              <a:extLst>
                <a:ext uri="{FF2B5EF4-FFF2-40B4-BE49-F238E27FC236}">
                  <a16:creationId xmlns:a16="http://schemas.microsoft.com/office/drawing/2014/main" id="{5C65E995-255D-482E-5EE2-67AF3F5D9107}"/>
                </a:ext>
              </a:extLst>
            </p:cNvPr>
            <p:cNvSpPr/>
            <p:nvPr/>
          </p:nvSpPr>
          <p:spPr>
            <a:xfrm>
              <a:off x="4519815" y="2392873"/>
              <a:ext cx="749259" cy="749251"/>
            </a:xfrm>
            <a:custGeom>
              <a:avLst/>
              <a:gdLst>
                <a:gd name="connsiteX0" fmla="*/ 374514 w 749259"/>
                <a:gd name="connsiteY0" fmla="*/ 749141 h 749251"/>
                <a:gd name="connsiteX1" fmla="*/ 441 w 749259"/>
                <a:gd name="connsiteY1" fmla="*/ 392760 h 749251"/>
                <a:gd name="connsiteX2" fmla="*/ 356380 w 749259"/>
                <a:gd name="connsiteY2" fmla="*/ 442 h 749251"/>
                <a:gd name="connsiteX3" fmla="*/ 374735 w 749259"/>
                <a:gd name="connsiteY3" fmla="*/ 0 h 749251"/>
                <a:gd name="connsiteX4" fmla="*/ 748808 w 749259"/>
                <a:gd name="connsiteY4" fmla="*/ 356381 h 749251"/>
                <a:gd name="connsiteX5" fmla="*/ 392870 w 749259"/>
                <a:gd name="connsiteY5" fmla="*/ 748810 h 749251"/>
                <a:gd name="connsiteX6" fmla="*/ 374514 w 749259"/>
                <a:gd name="connsiteY6" fmla="*/ 749252 h 74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259" h="749251">
                  <a:moveTo>
                    <a:pt x="374514" y="749141"/>
                  </a:moveTo>
                  <a:cubicBezTo>
                    <a:pt x="174485" y="749141"/>
                    <a:pt x="10172" y="592568"/>
                    <a:pt x="441" y="392760"/>
                  </a:cubicBezTo>
                  <a:cubicBezTo>
                    <a:pt x="-9511" y="186539"/>
                    <a:pt x="150159" y="10505"/>
                    <a:pt x="356380" y="442"/>
                  </a:cubicBezTo>
                  <a:cubicBezTo>
                    <a:pt x="362462" y="111"/>
                    <a:pt x="368654" y="0"/>
                    <a:pt x="374735" y="0"/>
                  </a:cubicBezTo>
                  <a:cubicBezTo>
                    <a:pt x="574764" y="0"/>
                    <a:pt x="739078" y="156573"/>
                    <a:pt x="748808" y="356381"/>
                  </a:cubicBezTo>
                  <a:cubicBezTo>
                    <a:pt x="758871" y="562713"/>
                    <a:pt x="599201" y="738747"/>
                    <a:pt x="392870" y="748810"/>
                  </a:cubicBezTo>
                  <a:cubicBezTo>
                    <a:pt x="386788" y="749141"/>
                    <a:pt x="380596" y="749252"/>
                    <a:pt x="374514" y="749252"/>
                  </a:cubicBezTo>
                </a:path>
              </a:pathLst>
            </a:custGeom>
            <a:solidFill>
              <a:srgbClr val="FFFFFF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Полилиния: фигура 308">
              <a:extLst>
                <a:ext uri="{FF2B5EF4-FFF2-40B4-BE49-F238E27FC236}">
                  <a16:creationId xmlns:a16="http://schemas.microsoft.com/office/drawing/2014/main" id="{840FD10D-AC71-7E6A-5100-B5FB2C4F2DD5}"/>
                </a:ext>
              </a:extLst>
            </p:cNvPr>
            <p:cNvSpPr/>
            <p:nvPr/>
          </p:nvSpPr>
          <p:spPr>
            <a:xfrm>
              <a:off x="4502869" y="2375845"/>
              <a:ext cx="783139" cy="783198"/>
            </a:xfrm>
            <a:custGeom>
              <a:avLst/>
              <a:gdLst>
                <a:gd name="connsiteX0" fmla="*/ 391681 w 783139"/>
                <a:gd name="connsiteY0" fmla="*/ 33946 h 783198"/>
                <a:gd name="connsiteX1" fmla="*/ 637488 w 783139"/>
                <a:gd name="connsiteY1" fmla="*/ 132579 h 783198"/>
                <a:gd name="connsiteX2" fmla="*/ 748725 w 783139"/>
                <a:gd name="connsiteY2" fmla="*/ 374073 h 783198"/>
                <a:gd name="connsiteX3" fmla="*/ 656064 w 783139"/>
                <a:gd name="connsiteY3" fmla="*/ 631380 h 783198"/>
                <a:gd name="connsiteX4" fmla="*/ 408930 w 783139"/>
                <a:gd name="connsiteY4" fmla="*/ 748588 h 783198"/>
                <a:gd name="connsiteX5" fmla="*/ 391460 w 783139"/>
                <a:gd name="connsiteY5" fmla="*/ 749031 h 783198"/>
                <a:gd name="connsiteX6" fmla="*/ 145542 w 783139"/>
                <a:gd name="connsiteY6" fmla="*/ 650398 h 783198"/>
                <a:gd name="connsiteX7" fmla="*/ 34304 w 783139"/>
                <a:gd name="connsiteY7" fmla="*/ 408904 h 783198"/>
                <a:gd name="connsiteX8" fmla="*/ 126966 w 783139"/>
                <a:gd name="connsiteY8" fmla="*/ 151597 h 783198"/>
                <a:gd name="connsiteX9" fmla="*/ 374099 w 783139"/>
                <a:gd name="connsiteY9" fmla="*/ 34389 h 783198"/>
                <a:gd name="connsiteX10" fmla="*/ 391570 w 783139"/>
                <a:gd name="connsiteY10" fmla="*/ 33946 h 783198"/>
                <a:gd name="connsiteX11" fmla="*/ 391570 w 783139"/>
                <a:gd name="connsiteY11" fmla="*/ 0 h 783198"/>
                <a:gd name="connsiteX12" fmla="*/ 372441 w 783139"/>
                <a:gd name="connsiteY12" fmla="*/ 442 h 783198"/>
                <a:gd name="connsiteX13" fmla="*/ 469 w 783139"/>
                <a:gd name="connsiteY13" fmla="*/ 410673 h 783198"/>
                <a:gd name="connsiteX14" fmla="*/ 391460 w 783139"/>
                <a:gd name="connsiteY14" fmla="*/ 783198 h 783198"/>
                <a:gd name="connsiteX15" fmla="*/ 410589 w 783139"/>
                <a:gd name="connsiteY15" fmla="*/ 782756 h 783198"/>
                <a:gd name="connsiteX16" fmla="*/ 782672 w 783139"/>
                <a:gd name="connsiteY16" fmla="*/ 372636 h 783198"/>
                <a:gd name="connsiteX17" fmla="*/ 391681 w 783139"/>
                <a:gd name="connsiteY17" fmla="*/ 0 h 78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139" h="783198">
                  <a:moveTo>
                    <a:pt x="391681" y="33946"/>
                  </a:moveTo>
                  <a:cubicBezTo>
                    <a:pt x="483236" y="33946"/>
                    <a:pt x="570479" y="68998"/>
                    <a:pt x="637488" y="132579"/>
                  </a:cubicBezTo>
                  <a:cubicBezTo>
                    <a:pt x="704717" y="196380"/>
                    <a:pt x="744302" y="282186"/>
                    <a:pt x="748725" y="374073"/>
                  </a:cubicBezTo>
                  <a:cubicBezTo>
                    <a:pt x="753369" y="469056"/>
                    <a:pt x="720418" y="560391"/>
                    <a:pt x="656064" y="631380"/>
                  </a:cubicBezTo>
                  <a:cubicBezTo>
                    <a:pt x="591710" y="702368"/>
                    <a:pt x="503914" y="743944"/>
                    <a:pt x="408930" y="748588"/>
                  </a:cubicBezTo>
                  <a:cubicBezTo>
                    <a:pt x="403180" y="748920"/>
                    <a:pt x="397209" y="749031"/>
                    <a:pt x="391460" y="749031"/>
                  </a:cubicBezTo>
                  <a:cubicBezTo>
                    <a:pt x="299904" y="749031"/>
                    <a:pt x="212661" y="713979"/>
                    <a:pt x="145542" y="650398"/>
                  </a:cubicBezTo>
                  <a:cubicBezTo>
                    <a:pt x="78313" y="586597"/>
                    <a:pt x="38838" y="500791"/>
                    <a:pt x="34304" y="408904"/>
                  </a:cubicBezTo>
                  <a:cubicBezTo>
                    <a:pt x="29660" y="313921"/>
                    <a:pt x="62611" y="222476"/>
                    <a:pt x="126966" y="151597"/>
                  </a:cubicBezTo>
                  <a:cubicBezTo>
                    <a:pt x="191320" y="80609"/>
                    <a:pt x="279116" y="39033"/>
                    <a:pt x="374099" y="34389"/>
                  </a:cubicBezTo>
                  <a:cubicBezTo>
                    <a:pt x="379960" y="34057"/>
                    <a:pt x="385820" y="33946"/>
                    <a:pt x="391570" y="33946"/>
                  </a:cubicBezTo>
                  <a:moveTo>
                    <a:pt x="391570" y="0"/>
                  </a:moveTo>
                  <a:cubicBezTo>
                    <a:pt x="385267" y="0"/>
                    <a:pt x="378854" y="111"/>
                    <a:pt x="372441" y="442"/>
                  </a:cubicBezTo>
                  <a:cubicBezTo>
                    <a:pt x="157374" y="10947"/>
                    <a:pt x="-10036" y="195495"/>
                    <a:pt x="469" y="410673"/>
                  </a:cubicBezTo>
                  <a:cubicBezTo>
                    <a:pt x="10641" y="619327"/>
                    <a:pt x="184685" y="783198"/>
                    <a:pt x="391460" y="783198"/>
                  </a:cubicBezTo>
                  <a:cubicBezTo>
                    <a:pt x="397762" y="783198"/>
                    <a:pt x="404176" y="783088"/>
                    <a:pt x="410589" y="782756"/>
                  </a:cubicBezTo>
                  <a:cubicBezTo>
                    <a:pt x="625656" y="772251"/>
                    <a:pt x="793176" y="587703"/>
                    <a:pt x="782672" y="372636"/>
                  </a:cubicBezTo>
                  <a:cubicBezTo>
                    <a:pt x="772499" y="163761"/>
                    <a:pt x="598455" y="0"/>
                    <a:pt x="391681" y="0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Полилиния: фигура 309">
              <a:extLst>
                <a:ext uri="{FF2B5EF4-FFF2-40B4-BE49-F238E27FC236}">
                  <a16:creationId xmlns:a16="http://schemas.microsoft.com/office/drawing/2014/main" id="{3496513F-C5DA-B9DE-A9C3-5F0117B5D611}"/>
                </a:ext>
              </a:extLst>
            </p:cNvPr>
            <p:cNvSpPr/>
            <p:nvPr/>
          </p:nvSpPr>
          <p:spPr>
            <a:xfrm>
              <a:off x="4624337" y="2823342"/>
              <a:ext cx="138316" cy="146840"/>
            </a:xfrm>
            <a:custGeom>
              <a:avLst/>
              <a:gdLst>
                <a:gd name="connsiteX0" fmla="*/ 128898 w 138316"/>
                <a:gd name="connsiteY0" fmla="*/ 121518 h 146840"/>
                <a:gd name="connsiteX1" fmla="*/ 25622 w 138316"/>
                <a:gd name="connsiteY1" fmla="*/ 10834 h 146840"/>
                <a:gd name="connsiteX2" fmla="*/ 10805 w 138316"/>
                <a:gd name="connsiteY2" fmla="*/ 218 h 146840"/>
                <a:gd name="connsiteX3" fmla="*/ 190 w 138316"/>
                <a:gd name="connsiteY3" fmla="*/ 15035 h 146840"/>
                <a:gd name="connsiteX4" fmla="*/ 121601 w 138316"/>
                <a:gd name="connsiteY4" fmla="*/ 146287 h 146840"/>
                <a:gd name="connsiteX5" fmla="*/ 125360 w 138316"/>
                <a:gd name="connsiteY5" fmla="*/ 146840 h 146840"/>
                <a:gd name="connsiteX6" fmla="*/ 137744 w 138316"/>
                <a:gd name="connsiteY6" fmla="*/ 137662 h 146840"/>
                <a:gd name="connsiteX7" fmla="*/ 129120 w 138316"/>
                <a:gd name="connsiteY7" fmla="*/ 121518 h 14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16" h="146840">
                  <a:moveTo>
                    <a:pt x="128898" y="121518"/>
                  </a:moveTo>
                  <a:cubicBezTo>
                    <a:pt x="41102" y="95202"/>
                    <a:pt x="26285" y="14482"/>
                    <a:pt x="25622" y="10834"/>
                  </a:cubicBezTo>
                  <a:cubicBezTo>
                    <a:pt x="24406" y="3757"/>
                    <a:pt x="17882" y="-1108"/>
                    <a:pt x="10805" y="218"/>
                  </a:cubicBezTo>
                  <a:cubicBezTo>
                    <a:pt x="3728" y="1324"/>
                    <a:pt x="-1026" y="8069"/>
                    <a:pt x="190" y="15035"/>
                  </a:cubicBezTo>
                  <a:cubicBezTo>
                    <a:pt x="853" y="19127"/>
                    <a:pt x="17771" y="115216"/>
                    <a:pt x="121601" y="146287"/>
                  </a:cubicBezTo>
                  <a:cubicBezTo>
                    <a:pt x="122817" y="146619"/>
                    <a:pt x="124033" y="146840"/>
                    <a:pt x="125360" y="146840"/>
                  </a:cubicBezTo>
                  <a:cubicBezTo>
                    <a:pt x="130889" y="146840"/>
                    <a:pt x="136086" y="143191"/>
                    <a:pt x="137744" y="137662"/>
                  </a:cubicBezTo>
                  <a:cubicBezTo>
                    <a:pt x="139845" y="130807"/>
                    <a:pt x="135975" y="123619"/>
                    <a:pt x="129120" y="121518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Полилиния: фигура 310">
              <a:extLst>
                <a:ext uri="{FF2B5EF4-FFF2-40B4-BE49-F238E27FC236}">
                  <a16:creationId xmlns:a16="http://schemas.microsoft.com/office/drawing/2014/main" id="{069FF53F-49C3-FABB-36BA-E96A60148BBF}"/>
                </a:ext>
              </a:extLst>
            </p:cNvPr>
            <p:cNvSpPr/>
            <p:nvPr/>
          </p:nvSpPr>
          <p:spPr>
            <a:xfrm>
              <a:off x="4909210" y="2476965"/>
              <a:ext cx="101888" cy="177644"/>
            </a:xfrm>
            <a:custGeom>
              <a:avLst/>
              <a:gdLst>
                <a:gd name="connsiteX0" fmla="*/ 3806 w 101888"/>
                <a:gd name="connsiteY0" fmla="*/ 176864 h 177644"/>
                <a:gd name="connsiteX1" fmla="*/ 99232 w 101888"/>
                <a:gd name="connsiteY1" fmla="*/ 90173 h 177644"/>
                <a:gd name="connsiteX2" fmla="*/ 98015 w 101888"/>
                <a:gd name="connsiteY2" fmla="*/ 86193 h 177644"/>
                <a:gd name="connsiteX3" fmla="*/ 57656 w 101888"/>
                <a:gd name="connsiteY3" fmla="*/ 79448 h 177644"/>
                <a:gd name="connsiteX4" fmla="*/ 56218 w 101888"/>
                <a:gd name="connsiteY4" fmla="*/ 75799 h 177644"/>
                <a:gd name="connsiteX5" fmla="*/ 101443 w 101888"/>
                <a:gd name="connsiteY5" fmla="*/ 12771 h 177644"/>
                <a:gd name="connsiteX6" fmla="*/ 100116 w 101888"/>
                <a:gd name="connsiteY6" fmla="*/ 9233 h 177644"/>
                <a:gd name="connsiteX7" fmla="*/ 60199 w 101888"/>
                <a:gd name="connsiteY7" fmla="*/ 55 h 177644"/>
                <a:gd name="connsiteX8" fmla="*/ 57545 w 101888"/>
                <a:gd name="connsiteY8" fmla="*/ 1382 h 177644"/>
                <a:gd name="connsiteX9" fmla="*/ 9224 w 101888"/>
                <a:gd name="connsiteY9" fmla="*/ 96476 h 177644"/>
                <a:gd name="connsiteX10" fmla="*/ 11214 w 101888"/>
                <a:gd name="connsiteY10" fmla="*/ 99793 h 177644"/>
                <a:gd name="connsiteX11" fmla="*/ 41843 w 101888"/>
                <a:gd name="connsiteY11" fmla="*/ 100125 h 177644"/>
                <a:gd name="connsiteX12" fmla="*/ 43834 w 101888"/>
                <a:gd name="connsiteY12" fmla="*/ 103663 h 177644"/>
                <a:gd name="connsiteX13" fmla="*/ 378 w 101888"/>
                <a:gd name="connsiteY13" fmla="*/ 174099 h 177644"/>
                <a:gd name="connsiteX14" fmla="*/ 3916 w 101888"/>
                <a:gd name="connsiteY14" fmla="*/ 176974 h 17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888" h="177644">
                  <a:moveTo>
                    <a:pt x="3806" y="176864"/>
                  </a:moveTo>
                  <a:lnTo>
                    <a:pt x="99232" y="90173"/>
                  </a:lnTo>
                  <a:cubicBezTo>
                    <a:pt x="100669" y="88847"/>
                    <a:pt x="99895" y="86524"/>
                    <a:pt x="98015" y="86193"/>
                  </a:cubicBezTo>
                  <a:lnTo>
                    <a:pt x="57656" y="79448"/>
                  </a:lnTo>
                  <a:cubicBezTo>
                    <a:pt x="55997" y="79116"/>
                    <a:pt x="55223" y="77236"/>
                    <a:pt x="56218" y="75799"/>
                  </a:cubicBezTo>
                  <a:lnTo>
                    <a:pt x="101443" y="12771"/>
                  </a:lnTo>
                  <a:cubicBezTo>
                    <a:pt x="102438" y="11444"/>
                    <a:pt x="101664" y="9565"/>
                    <a:pt x="100116" y="9233"/>
                  </a:cubicBezTo>
                  <a:lnTo>
                    <a:pt x="60199" y="55"/>
                  </a:lnTo>
                  <a:cubicBezTo>
                    <a:pt x="59093" y="-166"/>
                    <a:pt x="57987" y="276"/>
                    <a:pt x="57545" y="1382"/>
                  </a:cubicBezTo>
                  <a:cubicBezTo>
                    <a:pt x="52348" y="13877"/>
                    <a:pt x="17406" y="80664"/>
                    <a:pt x="9224" y="96476"/>
                  </a:cubicBezTo>
                  <a:cubicBezTo>
                    <a:pt x="8450" y="98024"/>
                    <a:pt x="9556" y="99793"/>
                    <a:pt x="11214" y="99793"/>
                  </a:cubicBezTo>
                  <a:lnTo>
                    <a:pt x="41843" y="100125"/>
                  </a:lnTo>
                  <a:cubicBezTo>
                    <a:pt x="43613" y="100125"/>
                    <a:pt x="44718" y="102115"/>
                    <a:pt x="43834" y="103663"/>
                  </a:cubicBezTo>
                  <a:lnTo>
                    <a:pt x="378" y="174099"/>
                  </a:lnTo>
                  <a:cubicBezTo>
                    <a:pt x="-1059" y="176421"/>
                    <a:pt x="1926" y="178854"/>
                    <a:pt x="3916" y="176974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Полилиния: фигура 311">
              <a:extLst>
                <a:ext uri="{FF2B5EF4-FFF2-40B4-BE49-F238E27FC236}">
                  <a16:creationId xmlns:a16="http://schemas.microsoft.com/office/drawing/2014/main" id="{854535A2-CBD1-21FD-2029-25AA5C7FC645}"/>
                </a:ext>
              </a:extLst>
            </p:cNvPr>
            <p:cNvSpPr/>
            <p:nvPr/>
          </p:nvSpPr>
          <p:spPr>
            <a:xfrm>
              <a:off x="4950870" y="2724341"/>
              <a:ext cx="191479" cy="79473"/>
            </a:xfrm>
            <a:custGeom>
              <a:avLst/>
              <a:gdLst>
                <a:gd name="connsiteX0" fmla="*/ 112969 w 191479"/>
                <a:gd name="connsiteY0" fmla="*/ 35086 h 79473"/>
                <a:gd name="connsiteX1" fmla="*/ 188381 w 191479"/>
                <a:gd name="connsiteY1" fmla="*/ 43711 h 79473"/>
                <a:gd name="connsiteX2" fmla="*/ 191367 w 191479"/>
                <a:gd name="connsiteY2" fmla="*/ 40172 h 79473"/>
                <a:gd name="connsiteX3" fmla="*/ 180309 w 191479"/>
                <a:gd name="connsiteY3" fmla="*/ 2024 h 79473"/>
                <a:gd name="connsiteX4" fmla="*/ 177324 w 191479"/>
                <a:gd name="connsiteY4" fmla="*/ 34 h 79473"/>
                <a:gd name="connsiteX5" fmla="*/ 72057 w 191479"/>
                <a:gd name="connsiteY5" fmla="*/ 4015 h 79473"/>
                <a:gd name="connsiteX6" fmla="*/ 69735 w 191479"/>
                <a:gd name="connsiteY6" fmla="*/ 8216 h 79473"/>
                <a:gd name="connsiteX7" fmla="*/ 83557 w 191479"/>
                <a:gd name="connsiteY7" fmla="*/ 33538 h 79473"/>
                <a:gd name="connsiteX8" fmla="*/ 81013 w 191479"/>
                <a:gd name="connsiteY8" fmla="*/ 37740 h 79473"/>
                <a:gd name="connsiteX9" fmla="*/ 2948 w 191479"/>
                <a:gd name="connsiteY9" fmla="*/ 34201 h 79473"/>
                <a:gd name="connsiteX10" fmla="*/ 1953 w 191479"/>
                <a:gd name="connsiteY10" fmla="*/ 39619 h 79473"/>
                <a:gd name="connsiteX11" fmla="*/ 119604 w 191479"/>
                <a:gd name="connsiteY11" fmla="*/ 79316 h 79473"/>
                <a:gd name="connsiteX12" fmla="*/ 123142 w 191479"/>
                <a:gd name="connsiteY12" fmla="*/ 75667 h 79473"/>
                <a:gd name="connsiteX13" fmla="*/ 110094 w 191479"/>
                <a:gd name="connsiteY13" fmla="*/ 38956 h 79473"/>
                <a:gd name="connsiteX14" fmla="*/ 113080 w 191479"/>
                <a:gd name="connsiteY14" fmla="*/ 35197 h 7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479" h="79473">
                  <a:moveTo>
                    <a:pt x="112969" y="35086"/>
                  </a:moveTo>
                  <a:lnTo>
                    <a:pt x="188381" y="43711"/>
                  </a:lnTo>
                  <a:cubicBezTo>
                    <a:pt x="190371" y="43932"/>
                    <a:pt x="191919" y="42052"/>
                    <a:pt x="191367" y="40172"/>
                  </a:cubicBezTo>
                  <a:lnTo>
                    <a:pt x="180309" y="2024"/>
                  </a:lnTo>
                  <a:cubicBezTo>
                    <a:pt x="179977" y="697"/>
                    <a:pt x="178761" y="-187"/>
                    <a:pt x="177324" y="34"/>
                  </a:cubicBezTo>
                  <a:cubicBezTo>
                    <a:pt x="162949" y="1582"/>
                    <a:pt x="90965" y="3462"/>
                    <a:pt x="72057" y="4015"/>
                  </a:cubicBezTo>
                  <a:cubicBezTo>
                    <a:pt x="69956" y="4015"/>
                    <a:pt x="68740" y="6337"/>
                    <a:pt x="69735" y="8216"/>
                  </a:cubicBezTo>
                  <a:lnTo>
                    <a:pt x="83557" y="33538"/>
                  </a:lnTo>
                  <a:cubicBezTo>
                    <a:pt x="84662" y="35418"/>
                    <a:pt x="83114" y="37850"/>
                    <a:pt x="81013" y="37740"/>
                  </a:cubicBezTo>
                  <a:lnTo>
                    <a:pt x="2948" y="34201"/>
                  </a:lnTo>
                  <a:cubicBezTo>
                    <a:pt x="-369" y="34091"/>
                    <a:pt x="-1143" y="38624"/>
                    <a:pt x="1953" y="39619"/>
                  </a:cubicBezTo>
                  <a:lnTo>
                    <a:pt x="119604" y="79316"/>
                  </a:lnTo>
                  <a:cubicBezTo>
                    <a:pt x="121815" y="80090"/>
                    <a:pt x="123916" y="77878"/>
                    <a:pt x="123142" y="75667"/>
                  </a:cubicBezTo>
                  <a:lnTo>
                    <a:pt x="110094" y="38956"/>
                  </a:lnTo>
                  <a:cubicBezTo>
                    <a:pt x="109431" y="36966"/>
                    <a:pt x="110979" y="34975"/>
                    <a:pt x="113080" y="35197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Полилиния: фигура 312">
              <a:extLst>
                <a:ext uri="{FF2B5EF4-FFF2-40B4-BE49-F238E27FC236}">
                  <a16:creationId xmlns:a16="http://schemas.microsoft.com/office/drawing/2014/main" id="{4EA62DF9-50E4-C30A-E7D6-8F5BBC499E03}"/>
                </a:ext>
              </a:extLst>
            </p:cNvPr>
            <p:cNvSpPr/>
            <p:nvPr/>
          </p:nvSpPr>
          <p:spPr>
            <a:xfrm>
              <a:off x="4573682" y="2576328"/>
              <a:ext cx="669066" cy="473135"/>
            </a:xfrm>
            <a:custGeom>
              <a:avLst/>
              <a:gdLst>
                <a:gd name="connsiteX0" fmla="*/ 668956 w 669066"/>
                <a:gd name="connsiteY0" fmla="*/ 369085 h 473135"/>
                <a:gd name="connsiteX1" fmla="*/ 662432 w 669066"/>
                <a:gd name="connsiteY1" fmla="*/ 367095 h 473135"/>
                <a:gd name="connsiteX2" fmla="*/ 562031 w 669066"/>
                <a:gd name="connsiteY2" fmla="*/ 367095 h 473135"/>
                <a:gd name="connsiteX3" fmla="*/ 545113 w 669066"/>
                <a:gd name="connsiteY3" fmla="*/ 337903 h 473135"/>
                <a:gd name="connsiteX4" fmla="*/ 533171 w 669066"/>
                <a:gd name="connsiteY4" fmla="*/ 331490 h 473135"/>
                <a:gd name="connsiteX5" fmla="*/ 522003 w 669066"/>
                <a:gd name="connsiteY5" fmla="*/ 339119 h 473135"/>
                <a:gd name="connsiteX6" fmla="*/ 497677 w 669066"/>
                <a:gd name="connsiteY6" fmla="*/ 393301 h 473135"/>
                <a:gd name="connsiteX7" fmla="*/ 470365 w 669066"/>
                <a:gd name="connsiteY7" fmla="*/ 266583 h 473135"/>
                <a:gd name="connsiteX8" fmla="*/ 457649 w 669066"/>
                <a:gd name="connsiteY8" fmla="*/ 256299 h 473135"/>
                <a:gd name="connsiteX9" fmla="*/ 457649 w 669066"/>
                <a:gd name="connsiteY9" fmla="*/ 256299 h 473135"/>
                <a:gd name="connsiteX10" fmla="*/ 444933 w 669066"/>
                <a:gd name="connsiteY10" fmla="*/ 266472 h 473135"/>
                <a:gd name="connsiteX11" fmla="*/ 425693 w 669066"/>
                <a:gd name="connsiteY11" fmla="*/ 352278 h 473135"/>
                <a:gd name="connsiteX12" fmla="*/ 357468 w 669066"/>
                <a:gd name="connsiteY12" fmla="*/ 352278 h 473135"/>
                <a:gd name="connsiteX13" fmla="*/ 308042 w 669066"/>
                <a:gd name="connsiteY13" fmla="*/ 199353 h 473135"/>
                <a:gd name="connsiteX14" fmla="*/ 328719 w 669066"/>
                <a:gd name="connsiteY14" fmla="*/ 196810 h 473135"/>
                <a:gd name="connsiteX15" fmla="*/ 347738 w 669066"/>
                <a:gd name="connsiteY15" fmla="*/ 178455 h 473135"/>
                <a:gd name="connsiteX16" fmla="*/ 347406 w 669066"/>
                <a:gd name="connsiteY16" fmla="*/ 134557 h 473135"/>
                <a:gd name="connsiteX17" fmla="*/ 326397 w 669066"/>
                <a:gd name="connsiteY17" fmla="*/ 118413 h 473135"/>
                <a:gd name="connsiteX18" fmla="*/ 286369 w 669066"/>
                <a:gd name="connsiteY18" fmla="*/ 118413 h 473135"/>
                <a:gd name="connsiteX19" fmla="*/ 295104 w 669066"/>
                <a:gd name="connsiteY19" fmla="*/ 32165 h 473135"/>
                <a:gd name="connsiteX20" fmla="*/ 281504 w 669066"/>
                <a:gd name="connsiteY20" fmla="*/ 9718 h 473135"/>
                <a:gd name="connsiteX21" fmla="*/ 261379 w 669066"/>
                <a:gd name="connsiteY21" fmla="*/ 4079 h 473135"/>
                <a:gd name="connsiteX22" fmla="*/ 245125 w 669066"/>
                <a:gd name="connsiteY22" fmla="*/ 3194 h 473135"/>
                <a:gd name="connsiteX23" fmla="*/ 224779 w 669066"/>
                <a:gd name="connsiteY23" fmla="*/ 20333 h 473135"/>
                <a:gd name="connsiteX24" fmla="*/ 218476 w 669066"/>
                <a:gd name="connsiteY24" fmla="*/ 54611 h 473135"/>
                <a:gd name="connsiteX25" fmla="*/ 204765 w 669066"/>
                <a:gd name="connsiteY25" fmla="*/ 53063 h 473135"/>
                <a:gd name="connsiteX26" fmla="*/ 204765 w 669066"/>
                <a:gd name="connsiteY26" fmla="*/ 21660 h 473135"/>
                <a:gd name="connsiteX27" fmla="*/ 185304 w 669066"/>
                <a:gd name="connsiteY27" fmla="*/ 541 h 473135"/>
                <a:gd name="connsiteX28" fmla="*/ 164737 w 669066"/>
                <a:gd name="connsiteY28" fmla="*/ 209 h 473135"/>
                <a:gd name="connsiteX29" fmla="*/ 148704 w 669066"/>
                <a:gd name="connsiteY29" fmla="*/ 2531 h 473135"/>
                <a:gd name="connsiteX30" fmla="*/ 131454 w 669066"/>
                <a:gd name="connsiteY30" fmla="*/ 22877 h 473135"/>
                <a:gd name="connsiteX31" fmla="*/ 129132 w 669066"/>
                <a:gd name="connsiteY31" fmla="*/ 72303 h 473135"/>
                <a:gd name="connsiteX32" fmla="*/ 105912 w 669066"/>
                <a:gd name="connsiteY32" fmla="*/ 100058 h 473135"/>
                <a:gd name="connsiteX33" fmla="*/ 101820 w 669066"/>
                <a:gd name="connsiteY33" fmla="*/ 86015 h 473135"/>
                <a:gd name="connsiteX34" fmla="*/ 78821 w 669066"/>
                <a:gd name="connsiteY34" fmla="*/ 70202 h 473135"/>
                <a:gd name="connsiteX35" fmla="*/ 58807 w 669066"/>
                <a:gd name="connsiteY35" fmla="*/ 74073 h 473135"/>
                <a:gd name="connsiteX36" fmla="*/ 46975 w 669066"/>
                <a:gd name="connsiteY36" fmla="*/ 78938 h 473135"/>
                <a:gd name="connsiteX37" fmla="*/ 33928 w 669066"/>
                <a:gd name="connsiteY37" fmla="*/ 102269 h 473135"/>
                <a:gd name="connsiteX38" fmla="*/ 39678 w 669066"/>
                <a:gd name="connsiteY38" fmla="*/ 147273 h 473135"/>
                <a:gd name="connsiteX39" fmla="*/ 13803 w 669066"/>
                <a:gd name="connsiteY39" fmla="*/ 321096 h 473135"/>
                <a:gd name="connsiteX40" fmla="*/ 263370 w 669066"/>
                <a:gd name="connsiteY40" fmla="*/ 472361 h 473135"/>
                <a:gd name="connsiteX41" fmla="*/ 275533 w 669066"/>
                <a:gd name="connsiteY41" fmla="*/ 473135 h 473135"/>
                <a:gd name="connsiteX42" fmla="*/ 340550 w 669066"/>
                <a:gd name="connsiteY42" fmla="*/ 435872 h 473135"/>
                <a:gd name="connsiteX43" fmla="*/ 354593 w 669066"/>
                <a:gd name="connsiteY43" fmla="*/ 378594 h 473135"/>
                <a:gd name="connsiteX44" fmla="*/ 436087 w 669066"/>
                <a:gd name="connsiteY44" fmla="*/ 378594 h 473135"/>
                <a:gd name="connsiteX45" fmla="*/ 448803 w 669066"/>
                <a:gd name="connsiteY45" fmla="*/ 368422 h 473135"/>
                <a:gd name="connsiteX46" fmla="*/ 457317 w 669066"/>
                <a:gd name="connsiteY46" fmla="*/ 330273 h 473135"/>
                <a:gd name="connsiteX47" fmla="*/ 480538 w 669066"/>
                <a:gd name="connsiteY47" fmla="*/ 437862 h 473135"/>
                <a:gd name="connsiteX48" fmla="*/ 491927 w 669066"/>
                <a:gd name="connsiteY48" fmla="*/ 448035 h 473135"/>
                <a:gd name="connsiteX49" fmla="*/ 493254 w 669066"/>
                <a:gd name="connsiteY49" fmla="*/ 448035 h 473135"/>
                <a:gd name="connsiteX50" fmla="*/ 505196 w 669066"/>
                <a:gd name="connsiteY50" fmla="*/ 440295 h 473135"/>
                <a:gd name="connsiteX51" fmla="*/ 535382 w 669066"/>
                <a:gd name="connsiteY51" fmla="*/ 373066 h 473135"/>
                <a:gd name="connsiteX52" fmla="*/ 543344 w 669066"/>
                <a:gd name="connsiteY52" fmla="*/ 386777 h 473135"/>
                <a:gd name="connsiteX53" fmla="*/ 554622 w 669066"/>
                <a:gd name="connsiteY53" fmla="*/ 393301 h 473135"/>
                <a:gd name="connsiteX54" fmla="*/ 655909 w 669066"/>
                <a:gd name="connsiteY54" fmla="*/ 393301 h 473135"/>
                <a:gd name="connsiteX55" fmla="*/ 669067 w 669066"/>
                <a:gd name="connsiteY55" fmla="*/ 369196 h 473135"/>
                <a:gd name="connsiteX56" fmla="*/ 316335 w 669066"/>
                <a:gd name="connsiteY56" fmla="*/ 426805 h 473135"/>
                <a:gd name="connsiteX57" fmla="*/ 267129 w 669066"/>
                <a:gd name="connsiteY57" fmla="*/ 446819 h 473135"/>
                <a:gd name="connsiteX58" fmla="*/ 37798 w 669066"/>
                <a:gd name="connsiteY58" fmla="*/ 311255 h 473135"/>
                <a:gd name="connsiteX59" fmla="*/ 62566 w 669066"/>
                <a:gd name="connsiteY59" fmla="*/ 160763 h 473135"/>
                <a:gd name="connsiteX60" fmla="*/ 66215 w 669066"/>
                <a:gd name="connsiteY60" fmla="*/ 150037 h 473135"/>
                <a:gd name="connsiteX61" fmla="*/ 60023 w 669066"/>
                <a:gd name="connsiteY61" fmla="*/ 101606 h 473135"/>
                <a:gd name="connsiteX62" fmla="*/ 67763 w 669066"/>
                <a:gd name="connsiteY62" fmla="*/ 98509 h 473135"/>
                <a:gd name="connsiteX63" fmla="*/ 77936 w 669066"/>
                <a:gd name="connsiteY63" fmla="*/ 96409 h 473135"/>
                <a:gd name="connsiteX64" fmla="*/ 89215 w 669066"/>
                <a:gd name="connsiteY64" fmla="*/ 134667 h 473135"/>
                <a:gd name="connsiteX65" fmla="*/ 100162 w 669066"/>
                <a:gd name="connsiteY65" fmla="*/ 143845 h 473135"/>
                <a:gd name="connsiteX66" fmla="*/ 112878 w 669066"/>
                <a:gd name="connsiteY66" fmla="*/ 137432 h 473135"/>
                <a:gd name="connsiteX67" fmla="*/ 150473 w 669066"/>
                <a:gd name="connsiteY67" fmla="*/ 87784 h 473135"/>
                <a:gd name="connsiteX68" fmla="*/ 154786 w 669066"/>
                <a:gd name="connsiteY68" fmla="*/ 78717 h 473135"/>
                <a:gd name="connsiteX69" fmla="*/ 157218 w 669066"/>
                <a:gd name="connsiteY69" fmla="*/ 27300 h 473135"/>
                <a:gd name="connsiteX70" fmla="*/ 166949 w 669066"/>
                <a:gd name="connsiteY70" fmla="*/ 26083 h 473135"/>
                <a:gd name="connsiteX71" fmla="*/ 179112 w 669066"/>
                <a:gd name="connsiteY71" fmla="*/ 26083 h 473135"/>
                <a:gd name="connsiteX72" fmla="*/ 179112 w 669066"/>
                <a:gd name="connsiteY72" fmla="*/ 64674 h 473135"/>
                <a:gd name="connsiteX73" fmla="*/ 190501 w 669066"/>
                <a:gd name="connsiteY73" fmla="*/ 77611 h 473135"/>
                <a:gd name="connsiteX74" fmla="*/ 227654 w 669066"/>
                <a:gd name="connsiteY74" fmla="*/ 81702 h 473135"/>
                <a:gd name="connsiteX75" fmla="*/ 241808 w 669066"/>
                <a:gd name="connsiteY75" fmla="*/ 71198 h 473135"/>
                <a:gd name="connsiteX76" fmla="*/ 249658 w 669066"/>
                <a:gd name="connsiteY76" fmla="*/ 29179 h 473135"/>
                <a:gd name="connsiteX77" fmla="*/ 258173 w 669066"/>
                <a:gd name="connsiteY77" fmla="*/ 29843 h 473135"/>
                <a:gd name="connsiteX78" fmla="*/ 269230 w 669066"/>
                <a:gd name="connsiteY78" fmla="*/ 32828 h 473135"/>
                <a:gd name="connsiteX79" fmla="*/ 259389 w 669066"/>
                <a:gd name="connsiteY79" fmla="*/ 130244 h 473135"/>
                <a:gd name="connsiteX80" fmla="*/ 262706 w 669066"/>
                <a:gd name="connsiteY80" fmla="*/ 140196 h 473135"/>
                <a:gd name="connsiteX81" fmla="*/ 272326 w 669066"/>
                <a:gd name="connsiteY81" fmla="*/ 144508 h 473135"/>
                <a:gd name="connsiteX82" fmla="*/ 323190 w 669066"/>
                <a:gd name="connsiteY82" fmla="*/ 144508 h 473135"/>
                <a:gd name="connsiteX83" fmla="*/ 322748 w 669066"/>
                <a:gd name="connsiteY83" fmla="*/ 171820 h 473135"/>
                <a:gd name="connsiteX84" fmla="*/ 271773 w 669066"/>
                <a:gd name="connsiteY84" fmla="*/ 178234 h 473135"/>
                <a:gd name="connsiteX85" fmla="*/ 260605 w 669066"/>
                <a:gd name="connsiteY85" fmla="*/ 188738 h 473135"/>
                <a:gd name="connsiteX86" fmla="*/ 267240 w 669066"/>
                <a:gd name="connsiteY86" fmla="*/ 202449 h 473135"/>
                <a:gd name="connsiteX87" fmla="*/ 316445 w 669066"/>
                <a:gd name="connsiteY87" fmla="*/ 427026 h 47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669066" h="473135">
                  <a:moveTo>
                    <a:pt x="668956" y="369085"/>
                  </a:moveTo>
                  <a:cubicBezTo>
                    <a:pt x="667077" y="367979"/>
                    <a:pt x="664865" y="367095"/>
                    <a:pt x="662432" y="367095"/>
                  </a:cubicBezTo>
                  <a:lnTo>
                    <a:pt x="562031" y="367095"/>
                  </a:lnTo>
                  <a:lnTo>
                    <a:pt x="545113" y="337903"/>
                  </a:lnTo>
                  <a:cubicBezTo>
                    <a:pt x="542680" y="333701"/>
                    <a:pt x="538147" y="331269"/>
                    <a:pt x="533171" y="331490"/>
                  </a:cubicBezTo>
                  <a:cubicBezTo>
                    <a:pt x="528306" y="331711"/>
                    <a:pt x="523993" y="334696"/>
                    <a:pt x="522003" y="339119"/>
                  </a:cubicBezTo>
                  <a:lnTo>
                    <a:pt x="497677" y="393301"/>
                  </a:lnTo>
                  <a:lnTo>
                    <a:pt x="470365" y="266583"/>
                  </a:lnTo>
                  <a:cubicBezTo>
                    <a:pt x="469038" y="260612"/>
                    <a:pt x="463841" y="256299"/>
                    <a:pt x="457649" y="256299"/>
                  </a:cubicBezTo>
                  <a:lnTo>
                    <a:pt x="457649" y="256299"/>
                  </a:lnTo>
                  <a:cubicBezTo>
                    <a:pt x="451567" y="256299"/>
                    <a:pt x="446260" y="260501"/>
                    <a:pt x="444933" y="266472"/>
                  </a:cubicBezTo>
                  <a:lnTo>
                    <a:pt x="425693" y="352278"/>
                  </a:lnTo>
                  <a:lnTo>
                    <a:pt x="357468" y="352278"/>
                  </a:lnTo>
                  <a:cubicBezTo>
                    <a:pt x="361007" y="300087"/>
                    <a:pt x="352161" y="239381"/>
                    <a:pt x="308042" y="199353"/>
                  </a:cubicBezTo>
                  <a:lnTo>
                    <a:pt x="328719" y="196810"/>
                  </a:lnTo>
                  <a:cubicBezTo>
                    <a:pt x="338450" y="195594"/>
                    <a:pt x="346190" y="188075"/>
                    <a:pt x="347738" y="178455"/>
                  </a:cubicBezTo>
                  <a:cubicBezTo>
                    <a:pt x="349618" y="166402"/>
                    <a:pt x="351166" y="149042"/>
                    <a:pt x="347406" y="134557"/>
                  </a:cubicBezTo>
                  <a:cubicBezTo>
                    <a:pt x="344973" y="125047"/>
                    <a:pt x="336349" y="118413"/>
                    <a:pt x="326397" y="118413"/>
                  </a:cubicBezTo>
                  <a:lnTo>
                    <a:pt x="286369" y="118413"/>
                  </a:lnTo>
                  <a:lnTo>
                    <a:pt x="295104" y="32165"/>
                  </a:lnTo>
                  <a:cubicBezTo>
                    <a:pt x="296100" y="22545"/>
                    <a:pt x="290460" y="13257"/>
                    <a:pt x="281504" y="9718"/>
                  </a:cubicBezTo>
                  <a:cubicBezTo>
                    <a:pt x="273985" y="6733"/>
                    <a:pt x="267240" y="4853"/>
                    <a:pt x="261379" y="4079"/>
                  </a:cubicBezTo>
                  <a:cubicBezTo>
                    <a:pt x="255076" y="3305"/>
                    <a:pt x="249105" y="3194"/>
                    <a:pt x="245125" y="3194"/>
                  </a:cubicBezTo>
                  <a:cubicBezTo>
                    <a:pt x="235173" y="3305"/>
                    <a:pt x="226548" y="10492"/>
                    <a:pt x="224779" y="20333"/>
                  </a:cubicBezTo>
                  <a:lnTo>
                    <a:pt x="218476" y="54611"/>
                  </a:lnTo>
                  <a:lnTo>
                    <a:pt x="204765" y="53063"/>
                  </a:lnTo>
                  <a:lnTo>
                    <a:pt x="204765" y="21660"/>
                  </a:lnTo>
                  <a:cubicBezTo>
                    <a:pt x="204876" y="10603"/>
                    <a:pt x="196251" y="1315"/>
                    <a:pt x="185304" y="541"/>
                  </a:cubicBezTo>
                  <a:cubicBezTo>
                    <a:pt x="179444" y="98"/>
                    <a:pt x="171261" y="-233"/>
                    <a:pt x="164737" y="209"/>
                  </a:cubicBezTo>
                  <a:cubicBezTo>
                    <a:pt x="159208" y="651"/>
                    <a:pt x="153901" y="1425"/>
                    <a:pt x="148704" y="2531"/>
                  </a:cubicBezTo>
                  <a:cubicBezTo>
                    <a:pt x="138973" y="4632"/>
                    <a:pt x="131897" y="12925"/>
                    <a:pt x="131454" y="22877"/>
                  </a:cubicBezTo>
                  <a:lnTo>
                    <a:pt x="129132" y="72303"/>
                  </a:lnTo>
                  <a:cubicBezTo>
                    <a:pt x="124267" y="77169"/>
                    <a:pt x="115642" y="86567"/>
                    <a:pt x="105912" y="100058"/>
                  </a:cubicBezTo>
                  <a:lnTo>
                    <a:pt x="101820" y="86015"/>
                  </a:lnTo>
                  <a:cubicBezTo>
                    <a:pt x="98945" y="75952"/>
                    <a:pt x="89325" y="69207"/>
                    <a:pt x="78821" y="70202"/>
                  </a:cubicBezTo>
                  <a:cubicBezTo>
                    <a:pt x="70749" y="70866"/>
                    <a:pt x="64004" y="72193"/>
                    <a:pt x="58807" y="74073"/>
                  </a:cubicBezTo>
                  <a:cubicBezTo>
                    <a:pt x="54384" y="75621"/>
                    <a:pt x="50293" y="77390"/>
                    <a:pt x="46975" y="78938"/>
                  </a:cubicBezTo>
                  <a:cubicBezTo>
                    <a:pt x="37908" y="83140"/>
                    <a:pt x="32711" y="92428"/>
                    <a:pt x="33928" y="102269"/>
                  </a:cubicBezTo>
                  <a:lnTo>
                    <a:pt x="39678" y="147273"/>
                  </a:lnTo>
                  <a:cubicBezTo>
                    <a:pt x="24308" y="165407"/>
                    <a:pt x="-23239" y="231862"/>
                    <a:pt x="13803" y="321096"/>
                  </a:cubicBezTo>
                  <a:cubicBezTo>
                    <a:pt x="50846" y="410219"/>
                    <a:pt x="118517" y="451242"/>
                    <a:pt x="263370" y="472361"/>
                  </a:cubicBezTo>
                  <a:cubicBezTo>
                    <a:pt x="264033" y="472361"/>
                    <a:pt x="268677" y="473135"/>
                    <a:pt x="275533" y="473135"/>
                  </a:cubicBezTo>
                  <a:cubicBezTo>
                    <a:pt x="294109" y="473135"/>
                    <a:pt x="328387" y="468491"/>
                    <a:pt x="340550" y="435872"/>
                  </a:cubicBezTo>
                  <a:cubicBezTo>
                    <a:pt x="345637" y="422271"/>
                    <a:pt x="351055" y="402036"/>
                    <a:pt x="354593" y="378594"/>
                  </a:cubicBezTo>
                  <a:lnTo>
                    <a:pt x="436087" y="378594"/>
                  </a:lnTo>
                  <a:cubicBezTo>
                    <a:pt x="442168" y="378594"/>
                    <a:pt x="447476" y="374393"/>
                    <a:pt x="448803" y="368422"/>
                  </a:cubicBezTo>
                  <a:lnTo>
                    <a:pt x="457317" y="330273"/>
                  </a:lnTo>
                  <a:lnTo>
                    <a:pt x="480538" y="437862"/>
                  </a:lnTo>
                  <a:cubicBezTo>
                    <a:pt x="481754" y="443391"/>
                    <a:pt x="486287" y="447482"/>
                    <a:pt x="491927" y="448035"/>
                  </a:cubicBezTo>
                  <a:cubicBezTo>
                    <a:pt x="492369" y="448035"/>
                    <a:pt x="492811" y="448035"/>
                    <a:pt x="493254" y="448035"/>
                  </a:cubicBezTo>
                  <a:cubicBezTo>
                    <a:pt x="498340" y="448035"/>
                    <a:pt x="502984" y="445050"/>
                    <a:pt x="505196" y="440295"/>
                  </a:cubicBezTo>
                  <a:lnTo>
                    <a:pt x="535382" y="373066"/>
                  </a:lnTo>
                  <a:lnTo>
                    <a:pt x="543344" y="386777"/>
                  </a:lnTo>
                  <a:cubicBezTo>
                    <a:pt x="545666" y="390758"/>
                    <a:pt x="549978" y="393301"/>
                    <a:pt x="554622" y="393301"/>
                  </a:cubicBezTo>
                  <a:lnTo>
                    <a:pt x="655909" y="393301"/>
                  </a:lnTo>
                  <a:cubicBezTo>
                    <a:pt x="661437" y="383791"/>
                    <a:pt x="666745" y="373618"/>
                    <a:pt x="669067" y="369196"/>
                  </a:cubicBezTo>
                  <a:moveTo>
                    <a:pt x="316335" y="426805"/>
                  </a:moveTo>
                  <a:cubicBezTo>
                    <a:pt x="307046" y="451905"/>
                    <a:pt x="267461" y="446819"/>
                    <a:pt x="267129" y="446819"/>
                  </a:cubicBezTo>
                  <a:cubicBezTo>
                    <a:pt x="131123" y="427026"/>
                    <a:pt x="71191" y="391532"/>
                    <a:pt x="37798" y="311255"/>
                  </a:cubicBezTo>
                  <a:cubicBezTo>
                    <a:pt x="1751" y="224564"/>
                    <a:pt x="60134" y="163195"/>
                    <a:pt x="62566" y="160763"/>
                  </a:cubicBezTo>
                  <a:cubicBezTo>
                    <a:pt x="65331" y="157888"/>
                    <a:pt x="66658" y="154018"/>
                    <a:pt x="66215" y="150037"/>
                  </a:cubicBezTo>
                  <a:lnTo>
                    <a:pt x="60023" y="101606"/>
                  </a:lnTo>
                  <a:cubicBezTo>
                    <a:pt x="62345" y="100610"/>
                    <a:pt x="64999" y="99505"/>
                    <a:pt x="67763" y="98509"/>
                  </a:cubicBezTo>
                  <a:cubicBezTo>
                    <a:pt x="70196" y="97625"/>
                    <a:pt x="73734" y="96961"/>
                    <a:pt x="77936" y="96409"/>
                  </a:cubicBezTo>
                  <a:lnTo>
                    <a:pt x="89215" y="134667"/>
                  </a:lnTo>
                  <a:cubicBezTo>
                    <a:pt x="90652" y="139643"/>
                    <a:pt x="94965" y="143292"/>
                    <a:pt x="100162" y="143845"/>
                  </a:cubicBezTo>
                  <a:cubicBezTo>
                    <a:pt x="105359" y="144398"/>
                    <a:pt x="110335" y="141855"/>
                    <a:pt x="112878" y="137432"/>
                  </a:cubicBezTo>
                  <a:cubicBezTo>
                    <a:pt x="130791" y="105807"/>
                    <a:pt x="150363" y="88005"/>
                    <a:pt x="150473" y="87784"/>
                  </a:cubicBezTo>
                  <a:cubicBezTo>
                    <a:pt x="153016" y="85462"/>
                    <a:pt x="154675" y="82255"/>
                    <a:pt x="154786" y="78717"/>
                  </a:cubicBezTo>
                  <a:lnTo>
                    <a:pt x="157218" y="27300"/>
                  </a:lnTo>
                  <a:cubicBezTo>
                    <a:pt x="160314" y="26747"/>
                    <a:pt x="163631" y="26304"/>
                    <a:pt x="166949" y="26083"/>
                  </a:cubicBezTo>
                  <a:cubicBezTo>
                    <a:pt x="169824" y="25862"/>
                    <a:pt x="174136" y="25862"/>
                    <a:pt x="179112" y="26083"/>
                  </a:cubicBezTo>
                  <a:lnTo>
                    <a:pt x="179112" y="64674"/>
                  </a:lnTo>
                  <a:cubicBezTo>
                    <a:pt x="178891" y="71308"/>
                    <a:pt x="183867" y="76837"/>
                    <a:pt x="190501" y="77611"/>
                  </a:cubicBezTo>
                  <a:lnTo>
                    <a:pt x="227654" y="81702"/>
                  </a:lnTo>
                  <a:cubicBezTo>
                    <a:pt x="234510" y="82476"/>
                    <a:pt x="240591" y="77832"/>
                    <a:pt x="241808" y="71198"/>
                  </a:cubicBezTo>
                  <a:lnTo>
                    <a:pt x="249658" y="29179"/>
                  </a:lnTo>
                  <a:cubicBezTo>
                    <a:pt x="252202" y="29179"/>
                    <a:pt x="255187" y="29401"/>
                    <a:pt x="258173" y="29843"/>
                  </a:cubicBezTo>
                  <a:cubicBezTo>
                    <a:pt x="261158" y="30285"/>
                    <a:pt x="265028" y="31280"/>
                    <a:pt x="269230" y="32828"/>
                  </a:cubicBezTo>
                  <a:lnTo>
                    <a:pt x="259389" y="130244"/>
                  </a:lnTo>
                  <a:cubicBezTo>
                    <a:pt x="259057" y="133893"/>
                    <a:pt x="260163" y="137542"/>
                    <a:pt x="262706" y="140196"/>
                  </a:cubicBezTo>
                  <a:cubicBezTo>
                    <a:pt x="265249" y="142850"/>
                    <a:pt x="268677" y="144508"/>
                    <a:pt x="272326" y="144508"/>
                  </a:cubicBezTo>
                  <a:lnTo>
                    <a:pt x="323190" y="144508"/>
                  </a:lnTo>
                  <a:cubicBezTo>
                    <a:pt x="324407" y="151585"/>
                    <a:pt x="324185" y="161205"/>
                    <a:pt x="322748" y="171820"/>
                  </a:cubicBezTo>
                  <a:lnTo>
                    <a:pt x="271773" y="178234"/>
                  </a:lnTo>
                  <a:cubicBezTo>
                    <a:pt x="266134" y="178897"/>
                    <a:pt x="261711" y="183209"/>
                    <a:pt x="260605" y="188738"/>
                  </a:cubicBezTo>
                  <a:cubicBezTo>
                    <a:pt x="259610" y="194267"/>
                    <a:pt x="262264" y="199796"/>
                    <a:pt x="267240" y="202449"/>
                  </a:cubicBezTo>
                  <a:cubicBezTo>
                    <a:pt x="374828" y="260169"/>
                    <a:pt x="317109" y="425367"/>
                    <a:pt x="316445" y="427026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Полилиния: фигура 313">
              <a:extLst>
                <a:ext uri="{FF2B5EF4-FFF2-40B4-BE49-F238E27FC236}">
                  <a16:creationId xmlns:a16="http://schemas.microsoft.com/office/drawing/2014/main" id="{A5A2EBBF-3C4C-7DB4-5103-3883C0DEEF2D}"/>
                </a:ext>
              </a:extLst>
            </p:cNvPr>
            <p:cNvSpPr/>
            <p:nvPr/>
          </p:nvSpPr>
          <p:spPr>
            <a:xfrm>
              <a:off x="4958317" y="2494048"/>
              <a:ext cx="258999" cy="199327"/>
            </a:xfrm>
            <a:custGeom>
              <a:avLst/>
              <a:gdLst>
                <a:gd name="connsiteX0" fmla="*/ 155281 w 258999"/>
                <a:gd name="connsiteY0" fmla="*/ 105599 h 199327"/>
                <a:gd name="connsiteX1" fmla="*/ 155834 w 258999"/>
                <a:gd name="connsiteY1" fmla="*/ 101176 h 199327"/>
                <a:gd name="connsiteX2" fmla="*/ 259000 w 258999"/>
                <a:gd name="connsiteY2" fmla="*/ 52523 h 199327"/>
                <a:gd name="connsiteX3" fmla="*/ 215876 w 258999"/>
                <a:gd name="connsiteY3" fmla="*/ 0 h 199327"/>
                <a:gd name="connsiteX4" fmla="*/ 215765 w 258999"/>
                <a:gd name="connsiteY4" fmla="*/ 0 h 199327"/>
                <a:gd name="connsiteX5" fmla="*/ 76552 w 258999"/>
                <a:gd name="connsiteY5" fmla="*/ 93656 h 199327"/>
                <a:gd name="connsiteX6" fmla="*/ 76773 w 258999"/>
                <a:gd name="connsiteY6" fmla="*/ 98079 h 199327"/>
                <a:gd name="connsiteX7" fmla="*/ 120892 w 258999"/>
                <a:gd name="connsiteY7" fmla="*/ 123180 h 199327"/>
                <a:gd name="connsiteX8" fmla="*/ 120892 w 258999"/>
                <a:gd name="connsiteY8" fmla="*/ 127713 h 199327"/>
                <a:gd name="connsiteX9" fmla="*/ 1361 w 258999"/>
                <a:gd name="connsiteY9" fmla="*/ 194390 h 199327"/>
                <a:gd name="connsiteX10" fmla="*/ 3241 w 258999"/>
                <a:gd name="connsiteY10" fmla="*/ 199255 h 199327"/>
                <a:gd name="connsiteX11" fmla="*/ 206587 w 258999"/>
                <a:gd name="connsiteY11" fmla="*/ 151819 h 199327"/>
                <a:gd name="connsiteX12" fmla="*/ 207693 w 258999"/>
                <a:gd name="connsiteY12" fmla="*/ 147174 h 199327"/>
                <a:gd name="connsiteX13" fmla="*/ 155392 w 258999"/>
                <a:gd name="connsiteY13" fmla="*/ 105377 h 19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8999" h="199327">
                  <a:moveTo>
                    <a:pt x="155281" y="105599"/>
                  </a:moveTo>
                  <a:cubicBezTo>
                    <a:pt x="153733" y="104382"/>
                    <a:pt x="154065" y="102060"/>
                    <a:pt x="155834" y="101176"/>
                  </a:cubicBezTo>
                  <a:lnTo>
                    <a:pt x="259000" y="52523"/>
                  </a:lnTo>
                  <a:cubicBezTo>
                    <a:pt x="236774" y="20567"/>
                    <a:pt x="222731" y="7408"/>
                    <a:pt x="215876" y="0"/>
                  </a:cubicBezTo>
                  <a:cubicBezTo>
                    <a:pt x="215876" y="0"/>
                    <a:pt x="215876" y="0"/>
                    <a:pt x="215765" y="0"/>
                  </a:cubicBezTo>
                  <a:cubicBezTo>
                    <a:pt x="200838" y="12163"/>
                    <a:pt x="97119" y="80166"/>
                    <a:pt x="76552" y="93656"/>
                  </a:cubicBezTo>
                  <a:cubicBezTo>
                    <a:pt x="74893" y="94762"/>
                    <a:pt x="75115" y="97084"/>
                    <a:pt x="76773" y="98079"/>
                  </a:cubicBezTo>
                  <a:lnTo>
                    <a:pt x="120892" y="123180"/>
                  </a:lnTo>
                  <a:cubicBezTo>
                    <a:pt x="122662" y="124175"/>
                    <a:pt x="122662" y="126718"/>
                    <a:pt x="120892" y="127713"/>
                  </a:cubicBezTo>
                  <a:lnTo>
                    <a:pt x="1361" y="194390"/>
                  </a:lnTo>
                  <a:cubicBezTo>
                    <a:pt x="-1292" y="195827"/>
                    <a:pt x="256" y="199918"/>
                    <a:pt x="3241" y="199255"/>
                  </a:cubicBezTo>
                  <a:lnTo>
                    <a:pt x="206587" y="151819"/>
                  </a:lnTo>
                  <a:cubicBezTo>
                    <a:pt x="208688" y="151376"/>
                    <a:pt x="209352" y="148612"/>
                    <a:pt x="207693" y="147174"/>
                  </a:cubicBezTo>
                  <a:lnTo>
                    <a:pt x="155392" y="105377"/>
                  </a:lnTo>
                  <a:close/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2AFD92E5-B24D-E5D9-F352-88D4804222FC}"/>
              </a:ext>
            </a:extLst>
          </p:cNvPr>
          <p:cNvSpPr txBox="1"/>
          <p:nvPr/>
        </p:nvSpPr>
        <p:spPr>
          <a:xfrm>
            <a:off x="4121715" y="281047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EE7F61"/>
                    </a:gs>
                    <a:gs pos="67000">
                      <a:srgbClr val="F08150"/>
                    </a:gs>
                    <a:gs pos="100000">
                      <a:srgbClr val="FAA81C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0E91B6B5-8D8B-1B48-A191-5443B5F5F383}"/>
              </a:ext>
            </a:extLst>
          </p:cNvPr>
          <p:cNvSpPr txBox="1"/>
          <p:nvPr/>
        </p:nvSpPr>
        <p:spPr>
          <a:xfrm>
            <a:off x="4421537" y="2923440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EE7F61"/>
                    </a:gs>
                    <a:gs pos="67000">
                      <a:srgbClr val="F08150"/>
                    </a:gs>
                    <a:gs pos="100000">
                      <a:srgbClr val="FAA81C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Х</a:t>
            </a:r>
          </a:p>
        </p:txBody>
      </p:sp>
      <p:grpSp>
        <p:nvGrpSpPr>
          <p:cNvPr id="317" name="Группа 316">
            <a:extLst>
              <a:ext uri="{FF2B5EF4-FFF2-40B4-BE49-F238E27FC236}">
                <a16:creationId xmlns:a16="http://schemas.microsoft.com/office/drawing/2014/main" id="{B3BCF1B2-130A-587B-7443-79A9A373E32B}"/>
              </a:ext>
            </a:extLst>
          </p:cNvPr>
          <p:cNvGrpSpPr/>
          <p:nvPr/>
        </p:nvGrpSpPr>
        <p:grpSpPr>
          <a:xfrm>
            <a:off x="3887003" y="2973177"/>
            <a:ext cx="263717" cy="263737"/>
            <a:chOff x="4502869" y="2375845"/>
            <a:chExt cx="783139" cy="783198"/>
          </a:xfrm>
        </p:grpSpPr>
        <p:sp>
          <p:nvSpPr>
            <p:cNvPr id="318" name="Полилиния: фигура 317">
              <a:extLst>
                <a:ext uri="{FF2B5EF4-FFF2-40B4-BE49-F238E27FC236}">
                  <a16:creationId xmlns:a16="http://schemas.microsoft.com/office/drawing/2014/main" id="{72EA364E-191F-83A0-587D-E249A0D18ECA}"/>
                </a:ext>
              </a:extLst>
            </p:cNvPr>
            <p:cNvSpPr/>
            <p:nvPr/>
          </p:nvSpPr>
          <p:spPr>
            <a:xfrm>
              <a:off x="4519815" y="2392873"/>
              <a:ext cx="749259" cy="749251"/>
            </a:xfrm>
            <a:custGeom>
              <a:avLst/>
              <a:gdLst>
                <a:gd name="connsiteX0" fmla="*/ 374514 w 749259"/>
                <a:gd name="connsiteY0" fmla="*/ 749141 h 749251"/>
                <a:gd name="connsiteX1" fmla="*/ 441 w 749259"/>
                <a:gd name="connsiteY1" fmla="*/ 392760 h 749251"/>
                <a:gd name="connsiteX2" fmla="*/ 356380 w 749259"/>
                <a:gd name="connsiteY2" fmla="*/ 442 h 749251"/>
                <a:gd name="connsiteX3" fmla="*/ 374735 w 749259"/>
                <a:gd name="connsiteY3" fmla="*/ 0 h 749251"/>
                <a:gd name="connsiteX4" fmla="*/ 748808 w 749259"/>
                <a:gd name="connsiteY4" fmla="*/ 356381 h 749251"/>
                <a:gd name="connsiteX5" fmla="*/ 392870 w 749259"/>
                <a:gd name="connsiteY5" fmla="*/ 748810 h 749251"/>
                <a:gd name="connsiteX6" fmla="*/ 374514 w 749259"/>
                <a:gd name="connsiteY6" fmla="*/ 749252 h 74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259" h="749251">
                  <a:moveTo>
                    <a:pt x="374514" y="749141"/>
                  </a:moveTo>
                  <a:cubicBezTo>
                    <a:pt x="174485" y="749141"/>
                    <a:pt x="10172" y="592568"/>
                    <a:pt x="441" y="392760"/>
                  </a:cubicBezTo>
                  <a:cubicBezTo>
                    <a:pt x="-9511" y="186539"/>
                    <a:pt x="150159" y="10505"/>
                    <a:pt x="356380" y="442"/>
                  </a:cubicBezTo>
                  <a:cubicBezTo>
                    <a:pt x="362462" y="111"/>
                    <a:pt x="368654" y="0"/>
                    <a:pt x="374735" y="0"/>
                  </a:cubicBezTo>
                  <a:cubicBezTo>
                    <a:pt x="574764" y="0"/>
                    <a:pt x="739078" y="156573"/>
                    <a:pt x="748808" y="356381"/>
                  </a:cubicBezTo>
                  <a:cubicBezTo>
                    <a:pt x="758871" y="562713"/>
                    <a:pt x="599201" y="738747"/>
                    <a:pt x="392870" y="748810"/>
                  </a:cubicBezTo>
                  <a:cubicBezTo>
                    <a:pt x="386788" y="749141"/>
                    <a:pt x="380596" y="749252"/>
                    <a:pt x="374514" y="749252"/>
                  </a:cubicBezTo>
                </a:path>
              </a:pathLst>
            </a:custGeom>
            <a:solidFill>
              <a:srgbClr val="FFFFFF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Полилиния: фигура 318">
              <a:extLst>
                <a:ext uri="{FF2B5EF4-FFF2-40B4-BE49-F238E27FC236}">
                  <a16:creationId xmlns:a16="http://schemas.microsoft.com/office/drawing/2014/main" id="{17B17D68-0E8C-A4EF-6ADF-EF299C952D38}"/>
                </a:ext>
              </a:extLst>
            </p:cNvPr>
            <p:cNvSpPr/>
            <p:nvPr/>
          </p:nvSpPr>
          <p:spPr>
            <a:xfrm>
              <a:off x="4502869" y="2375845"/>
              <a:ext cx="783139" cy="783198"/>
            </a:xfrm>
            <a:custGeom>
              <a:avLst/>
              <a:gdLst>
                <a:gd name="connsiteX0" fmla="*/ 391681 w 783139"/>
                <a:gd name="connsiteY0" fmla="*/ 33946 h 783198"/>
                <a:gd name="connsiteX1" fmla="*/ 637488 w 783139"/>
                <a:gd name="connsiteY1" fmla="*/ 132579 h 783198"/>
                <a:gd name="connsiteX2" fmla="*/ 748725 w 783139"/>
                <a:gd name="connsiteY2" fmla="*/ 374073 h 783198"/>
                <a:gd name="connsiteX3" fmla="*/ 656064 w 783139"/>
                <a:gd name="connsiteY3" fmla="*/ 631380 h 783198"/>
                <a:gd name="connsiteX4" fmla="*/ 408930 w 783139"/>
                <a:gd name="connsiteY4" fmla="*/ 748588 h 783198"/>
                <a:gd name="connsiteX5" fmla="*/ 391460 w 783139"/>
                <a:gd name="connsiteY5" fmla="*/ 749031 h 783198"/>
                <a:gd name="connsiteX6" fmla="*/ 145542 w 783139"/>
                <a:gd name="connsiteY6" fmla="*/ 650398 h 783198"/>
                <a:gd name="connsiteX7" fmla="*/ 34304 w 783139"/>
                <a:gd name="connsiteY7" fmla="*/ 408904 h 783198"/>
                <a:gd name="connsiteX8" fmla="*/ 126966 w 783139"/>
                <a:gd name="connsiteY8" fmla="*/ 151597 h 783198"/>
                <a:gd name="connsiteX9" fmla="*/ 374099 w 783139"/>
                <a:gd name="connsiteY9" fmla="*/ 34389 h 783198"/>
                <a:gd name="connsiteX10" fmla="*/ 391570 w 783139"/>
                <a:gd name="connsiteY10" fmla="*/ 33946 h 783198"/>
                <a:gd name="connsiteX11" fmla="*/ 391570 w 783139"/>
                <a:gd name="connsiteY11" fmla="*/ 0 h 783198"/>
                <a:gd name="connsiteX12" fmla="*/ 372441 w 783139"/>
                <a:gd name="connsiteY12" fmla="*/ 442 h 783198"/>
                <a:gd name="connsiteX13" fmla="*/ 469 w 783139"/>
                <a:gd name="connsiteY13" fmla="*/ 410673 h 783198"/>
                <a:gd name="connsiteX14" fmla="*/ 391460 w 783139"/>
                <a:gd name="connsiteY14" fmla="*/ 783198 h 783198"/>
                <a:gd name="connsiteX15" fmla="*/ 410589 w 783139"/>
                <a:gd name="connsiteY15" fmla="*/ 782756 h 783198"/>
                <a:gd name="connsiteX16" fmla="*/ 782672 w 783139"/>
                <a:gd name="connsiteY16" fmla="*/ 372636 h 783198"/>
                <a:gd name="connsiteX17" fmla="*/ 391681 w 783139"/>
                <a:gd name="connsiteY17" fmla="*/ 0 h 78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139" h="783198">
                  <a:moveTo>
                    <a:pt x="391681" y="33946"/>
                  </a:moveTo>
                  <a:cubicBezTo>
                    <a:pt x="483236" y="33946"/>
                    <a:pt x="570479" y="68998"/>
                    <a:pt x="637488" y="132579"/>
                  </a:cubicBezTo>
                  <a:cubicBezTo>
                    <a:pt x="704717" y="196380"/>
                    <a:pt x="744302" y="282186"/>
                    <a:pt x="748725" y="374073"/>
                  </a:cubicBezTo>
                  <a:cubicBezTo>
                    <a:pt x="753369" y="469056"/>
                    <a:pt x="720418" y="560391"/>
                    <a:pt x="656064" y="631380"/>
                  </a:cubicBezTo>
                  <a:cubicBezTo>
                    <a:pt x="591710" y="702368"/>
                    <a:pt x="503914" y="743944"/>
                    <a:pt x="408930" y="748588"/>
                  </a:cubicBezTo>
                  <a:cubicBezTo>
                    <a:pt x="403180" y="748920"/>
                    <a:pt x="397209" y="749031"/>
                    <a:pt x="391460" y="749031"/>
                  </a:cubicBezTo>
                  <a:cubicBezTo>
                    <a:pt x="299904" y="749031"/>
                    <a:pt x="212661" y="713979"/>
                    <a:pt x="145542" y="650398"/>
                  </a:cubicBezTo>
                  <a:cubicBezTo>
                    <a:pt x="78313" y="586597"/>
                    <a:pt x="38838" y="500791"/>
                    <a:pt x="34304" y="408904"/>
                  </a:cubicBezTo>
                  <a:cubicBezTo>
                    <a:pt x="29660" y="313921"/>
                    <a:pt x="62611" y="222476"/>
                    <a:pt x="126966" y="151597"/>
                  </a:cubicBezTo>
                  <a:cubicBezTo>
                    <a:pt x="191320" y="80609"/>
                    <a:pt x="279116" y="39033"/>
                    <a:pt x="374099" y="34389"/>
                  </a:cubicBezTo>
                  <a:cubicBezTo>
                    <a:pt x="379960" y="34057"/>
                    <a:pt x="385820" y="33946"/>
                    <a:pt x="391570" y="33946"/>
                  </a:cubicBezTo>
                  <a:moveTo>
                    <a:pt x="391570" y="0"/>
                  </a:moveTo>
                  <a:cubicBezTo>
                    <a:pt x="385267" y="0"/>
                    <a:pt x="378854" y="111"/>
                    <a:pt x="372441" y="442"/>
                  </a:cubicBezTo>
                  <a:cubicBezTo>
                    <a:pt x="157374" y="10947"/>
                    <a:pt x="-10036" y="195495"/>
                    <a:pt x="469" y="410673"/>
                  </a:cubicBezTo>
                  <a:cubicBezTo>
                    <a:pt x="10641" y="619327"/>
                    <a:pt x="184685" y="783198"/>
                    <a:pt x="391460" y="783198"/>
                  </a:cubicBezTo>
                  <a:cubicBezTo>
                    <a:pt x="397762" y="783198"/>
                    <a:pt x="404176" y="783088"/>
                    <a:pt x="410589" y="782756"/>
                  </a:cubicBezTo>
                  <a:cubicBezTo>
                    <a:pt x="625656" y="772251"/>
                    <a:pt x="793176" y="587703"/>
                    <a:pt x="782672" y="372636"/>
                  </a:cubicBezTo>
                  <a:cubicBezTo>
                    <a:pt x="772499" y="163761"/>
                    <a:pt x="598455" y="0"/>
                    <a:pt x="391681" y="0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Полилиния: фигура 319">
              <a:extLst>
                <a:ext uri="{FF2B5EF4-FFF2-40B4-BE49-F238E27FC236}">
                  <a16:creationId xmlns:a16="http://schemas.microsoft.com/office/drawing/2014/main" id="{52F5F7F4-1DE6-240F-2A2E-F1F7C8A7DA0F}"/>
                </a:ext>
              </a:extLst>
            </p:cNvPr>
            <p:cNvSpPr/>
            <p:nvPr/>
          </p:nvSpPr>
          <p:spPr>
            <a:xfrm>
              <a:off x="4624337" y="2823342"/>
              <a:ext cx="138316" cy="146840"/>
            </a:xfrm>
            <a:custGeom>
              <a:avLst/>
              <a:gdLst>
                <a:gd name="connsiteX0" fmla="*/ 128898 w 138316"/>
                <a:gd name="connsiteY0" fmla="*/ 121518 h 146840"/>
                <a:gd name="connsiteX1" fmla="*/ 25622 w 138316"/>
                <a:gd name="connsiteY1" fmla="*/ 10834 h 146840"/>
                <a:gd name="connsiteX2" fmla="*/ 10805 w 138316"/>
                <a:gd name="connsiteY2" fmla="*/ 218 h 146840"/>
                <a:gd name="connsiteX3" fmla="*/ 190 w 138316"/>
                <a:gd name="connsiteY3" fmla="*/ 15035 h 146840"/>
                <a:gd name="connsiteX4" fmla="*/ 121601 w 138316"/>
                <a:gd name="connsiteY4" fmla="*/ 146287 h 146840"/>
                <a:gd name="connsiteX5" fmla="*/ 125360 w 138316"/>
                <a:gd name="connsiteY5" fmla="*/ 146840 h 146840"/>
                <a:gd name="connsiteX6" fmla="*/ 137744 w 138316"/>
                <a:gd name="connsiteY6" fmla="*/ 137662 h 146840"/>
                <a:gd name="connsiteX7" fmla="*/ 129120 w 138316"/>
                <a:gd name="connsiteY7" fmla="*/ 121518 h 14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16" h="146840">
                  <a:moveTo>
                    <a:pt x="128898" y="121518"/>
                  </a:moveTo>
                  <a:cubicBezTo>
                    <a:pt x="41102" y="95202"/>
                    <a:pt x="26285" y="14482"/>
                    <a:pt x="25622" y="10834"/>
                  </a:cubicBezTo>
                  <a:cubicBezTo>
                    <a:pt x="24406" y="3757"/>
                    <a:pt x="17882" y="-1108"/>
                    <a:pt x="10805" y="218"/>
                  </a:cubicBezTo>
                  <a:cubicBezTo>
                    <a:pt x="3728" y="1324"/>
                    <a:pt x="-1026" y="8069"/>
                    <a:pt x="190" y="15035"/>
                  </a:cubicBezTo>
                  <a:cubicBezTo>
                    <a:pt x="853" y="19127"/>
                    <a:pt x="17771" y="115216"/>
                    <a:pt x="121601" y="146287"/>
                  </a:cubicBezTo>
                  <a:cubicBezTo>
                    <a:pt x="122817" y="146619"/>
                    <a:pt x="124033" y="146840"/>
                    <a:pt x="125360" y="146840"/>
                  </a:cubicBezTo>
                  <a:cubicBezTo>
                    <a:pt x="130889" y="146840"/>
                    <a:pt x="136086" y="143191"/>
                    <a:pt x="137744" y="137662"/>
                  </a:cubicBezTo>
                  <a:cubicBezTo>
                    <a:pt x="139845" y="130807"/>
                    <a:pt x="135975" y="123619"/>
                    <a:pt x="129120" y="121518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Полилиния: фигура 320">
              <a:extLst>
                <a:ext uri="{FF2B5EF4-FFF2-40B4-BE49-F238E27FC236}">
                  <a16:creationId xmlns:a16="http://schemas.microsoft.com/office/drawing/2014/main" id="{868D8AAF-DCCF-10CA-017D-F68264ACB62E}"/>
                </a:ext>
              </a:extLst>
            </p:cNvPr>
            <p:cNvSpPr/>
            <p:nvPr/>
          </p:nvSpPr>
          <p:spPr>
            <a:xfrm>
              <a:off x="4909210" y="2476965"/>
              <a:ext cx="101888" cy="177644"/>
            </a:xfrm>
            <a:custGeom>
              <a:avLst/>
              <a:gdLst>
                <a:gd name="connsiteX0" fmla="*/ 3806 w 101888"/>
                <a:gd name="connsiteY0" fmla="*/ 176864 h 177644"/>
                <a:gd name="connsiteX1" fmla="*/ 99232 w 101888"/>
                <a:gd name="connsiteY1" fmla="*/ 90173 h 177644"/>
                <a:gd name="connsiteX2" fmla="*/ 98015 w 101888"/>
                <a:gd name="connsiteY2" fmla="*/ 86193 h 177644"/>
                <a:gd name="connsiteX3" fmla="*/ 57656 w 101888"/>
                <a:gd name="connsiteY3" fmla="*/ 79448 h 177644"/>
                <a:gd name="connsiteX4" fmla="*/ 56218 w 101888"/>
                <a:gd name="connsiteY4" fmla="*/ 75799 h 177644"/>
                <a:gd name="connsiteX5" fmla="*/ 101443 w 101888"/>
                <a:gd name="connsiteY5" fmla="*/ 12771 h 177644"/>
                <a:gd name="connsiteX6" fmla="*/ 100116 w 101888"/>
                <a:gd name="connsiteY6" fmla="*/ 9233 h 177644"/>
                <a:gd name="connsiteX7" fmla="*/ 60199 w 101888"/>
                <a:gd name="connsiteY7" fmla="*/ 55 h 177644"/>
                <a:gd name="connsiteX8" fmla="*/ 57545 w 101888"/>
                <a:gd name="connsiteY8" fmla="*/ 1382 h 177644"/>
                <a:gd name="connsiteX9" fmla="*/ 9224 w 101888"/>
                <a:gd name="connsiteY9" fmla="*/ 96476 h 177644"/>
                <a:gd name="connsiteX10" fmla="*/ 11214 w 101888"/>
                <a:gd name="connsiteY10" fmla="*/ 99793 h 177644"/>
                <a:gd name="connsiteX11" fmla="*/ 41843 w 101888"/>
                <a:gd name="connsiteY11" fmla="*/ 100125 h 177644"/>
                <a:gd name="connsiteX12" fmla="*/ 43834 w 101888"/>
                <a:gd name="connsiteY12" fmla="*/ 103663 h 177644"/>
                <a:gd name="connsiteX13" fmla="*/ 378 w 101888"/>
                <a:gd name="connsiteY13" fmla="*/ 174099 h 177644"/>
                <a:gd name="connsiteX14" fmla="*/ 3916 w 101888"/>
                <a:gd name="connsiteY14" fmla="*/ 176974 h 17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888" h="177644">
                  <a:moveTo>
                    <a:pt x="3806" y="176864"/>
                  </a:moveTo>
                  <a:lnTo>
                    <a:pt x="99232" y="90173"/>
                  </a:lnTo>
                  <a:cubicBezTo>
                    <a:pt x="100669" y="88847"/>
                    <a:pt x="99895" y="86524"/>
                    <a:pt x="98015" y="86193"/>
                  </a:cubicBezTo>
                  <a:lnTo>
                    <a:pt x="57656" y="79448"/>
                  </a:lnTo>
                  <a:cubicBezTo>
                    <a:pt x="55997" y="79116"/>
                    <a:pt x="55223" y="77236"/>
                    <a:pt x="56218" y="75799"/>
                  </a:cubicBezTo>
                  <a:lnTo>
                    <a:pt x="101443" y="12771"/>
                  </a:lnTo>
                  <a:cubicBezTo>
                    <a:pt x="102438" y="11444"/>
                    <a:pt x="101664" y="9565"/>
                    <a:pt x="100116" y="9233"/>
                  </a:cubicBezTo>
                  <a:lnTo>
                    <a:pt x="60199" y="55"/>
                  </a:lnTo>
                  <a:cubicBezTo>
                    <a:pt x="59093" y="-166"/>
                    <a:pt x="57987" y="276"/>
                    <a:pt x="57545" y="1382"/>
                  </a:cubicBezTo>
                  <a:cubicBezTo>
                    <a:pt x="52348" y="13877"/>
                    <a:pt x="17406" y="80664"/>
                    <a:pt x="9224" y="96476"/>
                  </a:cubicBezTo>
                  <a:cubicBezTo>
                    <a:pt x="8450" y="98024"/>
                    <a:pt x="9556" y="99793"/>
                    <a:pt x="11214" y="99793"/>
                  </a:cubicBezTo>
                  <a:lnTo>
                    <a:pt x="41843" y="100125"/>
                  </a:lnTo>
                  <a:cubicBezTo>
                    <a:pt x="43613" y="100125"/>
                    <a:pt x="44718" y="102115"/>
                    <a:pt x="43834" y="103663"/>
                  </a:cubicBezTo>
                  <a:lnTo>
                    <a:pt x="378" y="174099"/>
                  </a:lnTo>
                  <a:cubicBezTo>
                    <a:pt x="-1059" y="176421"/>
                    <a:pt x="1926" y="178854"/>
                    <a:pt x="3916" y="176974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Полилиния: фигура 321">
              <a:extLst>
                <a:ext uri="{FF2B5EF4-FFF2-40B4-BE49-F238E27FC236}">
                  <a16:creationId xmlns:a16="http://schemas.microsoft.com/office/drawing/2014/main" id="{61722DC7-1077-309F-5204-3431B57AF223}"/>
                </a:ext>
              </a:extLst>
            </p:cNvPr>
            <p:cNvSpPr/>
            <p:nvPr/>
          </p:nvSpPr>
          <p:spPr>
            <a:xfrm>
              <a:off x="4950870" y="2724341"/>
              <a:ext cx="191479" cy="79473"/>
            </a:xfrm>
            <a:custGeom>
              <a:avLst/>
              <a:gdLst>
                <a:gd name="connsiteX0" fmla="*/ 112969 w 191479"/>
                <a:gd name="connsiteY0" fmla="*/ 35086 h 79473"/>
                <a:gd name="connsiteX1" fmla="*/ 188381 w 191479"/>
                <a:gd name="connsiteY1" fmla="*/ 43711 h 79473"/>
                <a:gd name="connsiteX2" fmla="*/ 191367 w 191479"/>
                <a:gd name="connsiteY2" fmla="*/ 40172 h 79473"/>
                <a:gd name="connsiteX3" fmla="*/ 180309 w 191479"/>
                <a:gd name="connsiteY3" fmla="*/ 2024 h 79473"/>
                <a:gd name="connsiteX4" fmla="*/ 177324 w 191479"/>
                <a:gd name="connsiteY4" fmla="*/ 34 h 79473"/>
                <a:gd name="connsiteX5" fmla="*/ 72057 w 191479"/>
                <a:gd name="connsiteY5" fmla="*/ 4015 h 79473"/>
                <a:gd name="connsiteX6" fmla="*/ 69735 w 191479"/>
                <a:gd name="connsiteY6" fmla="*/ 8216 h 79473"/>
                <a:gd name="connsiteX7" fmla="*/ 83557 w 191479"/>
                <a:gd name="connsiteY7" fmla="*/ 33538 h 79473"/>
                <a:gd name="connsiteX8" fmla="*/ 81013 w 191479"/>
                <a:gd name="connsiteY8" fmla="*/ 37740 h 79473"/>
                <a:gd name="connsiteX9" fmla="*/ 2948 w 191479"/>
                <a:gd name="connsiteY9" fmla="*/ 34201 h 79473"/>
                <a:gd name="connsiteX10" fmla="*/ 1953 w 191479"/>
                <a:gd name="connsiteY10" fmla="*/ 39619 h 79473"/>
                <a:gd name="connsiteX11" fmla="*/ 119604 w 191479"/>
                <a:gd name="connsiteY11" fmla="*/ 79316 h 79473"/>
                <a:gd name="connsiteX12" fmla="*/ 123142 w 191479"/>
                <a:gd name="connsiteY12" fmla="*/ 75667 h 79473"/>
                <a:gd name="connsiteX13" fmla="*/ 110094 w 191479"/>
                <a:gd name="connsiteY13" fmla="*/ 38956 h 79473"/>
                <a:gd name="connsiteX14" fmla="*/ 113080 w 191479"/>
                <a:gd name="connsiteY14" fmla="*/ 35197 h 7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479" h="79473">
                  <a:moveTo>
                    <a:pt x="112969" y="35086"/>
                  </a:moveTo>
                  <a:lnTo>
                    <a:pt x="188381" y="43711"/>
                  </a:lnTo>
                  <a:cubicBezTo>
                    <a:pt x="190371" y="43932"/>
                    <a:pt x="191919" y="42052"/>
                    <a:pt x="191367" y="40172"/>
                  </a:cubicBezTo>
                  <a:lnTo>
                    <a:pt x="180309" y="2024"/>
                  </a:lnTo>
                  <a:cubicBezTo>
                    <a:pt x="179977" y="697"/>
                    <a:pt x="178761" y="-187"/>
                    <a:pt x="177324" y="34"/>
                  </a:cubicBezTo>
                  <a:cubicBezTo>
                    <a:pt x="162949" y="1582"/>
                    <a:pt x="90965" y="3462"/>
                    <a:pt x="72057" y="4015"/>
                  </a:cubicBezTo>
                  <a:cubicBezTo>
                    <a:pt x="69956" y="4015"/>
                    <a:pt x="68740" y="6337"/>
                    <a:pt x="69735" y="8216"/>
                  </a:cubicBezTo>
                  <a:lnTo>
                    <a:pt x="83557" y="33538"/>
                  </a:lnTo>
                  <a:cubicBezTo>
                    <a:pt x="84662" y="35418"/>
                    <a:pt x="83114" y="37850"/>
                    <a:pt x="81013" y="37740"/>
                  </a:cubicBezTo>
                  <a:lnTo>
                    <a:pt x="2948" y="34201"/>
                  </a:lnTo>
                  <a:cubicBezTo>
                    <a:pt x="-369" y="34091"/>
                    <a:pt x="-1143" y="38624"/>
                    <a:pt x="1953" y="39619"/>
                  </a:cubicBezTo>
                  <a:lnTo>
                    <a:pt x="119604" y="79316"/>
                  </a:lnTo>
                  <a:cubicBezTo>
                    <a:pt x="121815" y="80090"/>
                    <a:pt x="123916" y="77878"/>
                    <a:pt x="123142" y="75667"/>
                  </a:cubicBezTo>
                  <a:lnTo>
                    <a:pt x="110094" y="38956"/>
                  </a:lnTo>
                  <a:cubicBezTo>
                    <a:pt x="109431" y="36966"/>
                    <a:pt x="110979" y="34975"/>
                    <a:pt x="113080" y="35197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Полилиния: фигура 322">
              <a:extLst>
                <a:ext uri="{FF2B5EF4-FFF2-40B4-BE49-F238E27FC236}">
                  <a16:creationId xmlns:a16="http://schemas.microsoft.com/office/drawing/2014/main" id="{7920E104-F28A-C198-8DBF-DE23B22D2B5A}"/>
                </a:ext>
              </a:extLst>
            </p:cNvPr>
            <p:cNvSpPr/>
            <p:nvPr/>
          </p:nvSpPr>
          <p:spPr>
            <a:xfrm>
              <a:off x="4573682" y="2576328"/>
              <a:ext cx="669066" cy="473135"/>
            </a:xfrm>
            <a:custGeom>
              <a:avLst/>
              <a:gdLst>
                <a:gd name="connsiteX0" fmla="*/ 668956 w 669066"/>
                <a:gd name="connsiteY0" fmla="*/ 369085 h 473135"/>
                <a:gd name="connsiteX1" fmla="*/ 662432 w 669066"/>
                <a:gd name="connsiteY1" fmla="*/ 367095 h 473135"/>
                <a:gd name="connsiteX2" fmla="*/ 562031 w 669066"/>
                <a:gd name="connsiteY2" fmla="*/ 367095 h 473135"/>
                <a:gd name="connsiteX3" fmla="*/ 545113 w 669066"/>
                <a:gd name="connsiteY3" fmla="*/ 337903 h 473135"/>
                <a:gd name="connsiteX4" fmla="*/ 533171 w 669066"/>
                <a:gd name="connsiteY4" fmla="*/ 331490 h 473135"/>
                <a:gd name="connsiteX5" fmla="*/ 522003 w 669066"/>
                <a:gd name="connsiteY5" fmla="*/ 339119 h 473135"/>
                <a:gd name="connsiteX6" fmla="*/ 497677 w 669066"/>
                <a:gd name="connsiteY6" fmla="*/ 393301 h 473135"/>
                <a:gd name="connsiteX7" fmla="*/ 470365 w 669066"/>
                <a:gd name="connsiteY7" fmla="*/ 266583 h 473135"/>
                <a:gd name="connsiteX8" fmla="*/ 457649 w 669066"/>
                <a:gd name="connsiteY8" fmla="*/ 256299 h 473135"/>
                <a:gd name="connsiteX9" fmla="*/ 457649 w 669066"/>
                <a:gd name="connsiteY9" fmla="*/ 256299 h 473135"/>
                <a:gd name="connsiteX10" fmla="*/ 444933 w 669066"/>
                <a:gd name="connsiteY10" fmla="*/ 266472 h 473135"/>
                <a:gd name="connsiteX11" fmla="*/ 425693 w 669066"/>
                <a:gd name="connsiteY11" fmla="*/ 352278 h 473135"/>
                <a:gd name="connsiteX12" fmla="*/ 357468 w 669066"/>
                <a:gd name="connsiteY12" fmla="*/ 352278 h 473135"/>
                <a:gd name="connsiteX13" fmla="*/ 308042 w 669066"/>
                <a:gd name="connsiteY13" fmla="*/ 199353 h 473135"/>
                <a:gd name="connsiteX14" fmla="*/ 328719 w 669066"/>
                <a:gd name="connsiteY14" fmla="*/ 196810 h 473135"/>
                <a:gd name="connsiteX15" fmla="*/ 347738 w 669066"/>
                <a:gd name="connsiteY15" fmla="*/ 178455 h 473135"/>
                <a:gd name="connsiteX16" fmla="*/ 347406 w 669066"/>
                <a:gd name="connsiteY16" fmla="*/ 134557 h 473135"/>
                <a:gd name="connsiteX17" fmla="*/ 326397 w 669066"/>
                <a:gd name="connsiteY17" fmla="*/ 118413 h 473135"/>
                <a:gd name="connsiteX18" fmla="*/ 286369 w 669066"/>
                <a:gd name="connsiteY18" fmla="*/ 118413 h 473135"/>
                <a:gd name="connsiteX19" fmla="*/ 295104 w 669066"/>
                <a:gd name="connsiteY19" fmla="*/ 32165 h 473135"/>
                <a:gd name="connsiteX20" fmla="*/ 281504 w 669066"/>
                <a:gd name="connsiteY20" fmla="*/ 9718 h 473135"/>
                <a:gd name="connsiteX21" fmla="*/ 261379 w 669066"/>
                <a:gd name="connsiteY21" fmla="*/ 4079 h 473135"/>
                <a:gd name="connsiteX22" fmla="*/ 245125 w 669066"/>
                <a:gd name="connsiteY22" fmla="*/ 3194 h 473135"/>
                <a:gd name="connsiteX23" fmla="*/ 224779 w 669066"/>
                <a:gd name="connsiteY23" fmla="*/ 20333 h 473135"/>
                <a:gd name="connsiteX24" fmla="*/ 218476 w 669066"/>
                <a:gd name="connsiteY24" fmla="*/ 54611 h 473135"/>
                <a:gd name="connsiteX25" fmla="*/ 204765 w 669066"/>
                <a:gd name="connsiteY25" fmla="*/ 53063 h 473135"/>
                <a:gd name="connsiteX26" fmla="*/ 204765 w 669066"/>
                <a:gd name="connsiteY26" fmla="*/ 21660 h 473135"/>
                <a:gd name="connsiteX27" fmla="*/ 185304 w 669066"/>
                <a:gd name="connsiteY27" fmla="*/ 541 h 473135"/>
                <a:gd name="connsiteX28" fmla="*/ 164737 w 669066"/>
                <a:gd name="connsiteY28" fmla="*/ 209 h 473135"/>
                <a:gd name="connsiteX29" fmla="*/ 148704 w 669066"/>
                <a:gd name="connsiteY29" fmla="*/ 2531 h 473135"/>
                <a:gd name="connsiteX30" fmla="*/ 131454 w 669066"/>
                <a:gd name="connsiteY30" fmla="*/ 22877 h 473135"/>
                <a:gd name="connsiteX31" fmla="*/ 129132 w 669066"/>
                <a:gd name="connsiteY31" fmla="*/ 72303 h 473135"/>
                <a:gd name="connsiteX32" fmla="*/ 105912 w 669066"/>
                <a:gd name="connsiteY32" fmla="*/ 100058 h 473135"/>
                <a:gd name="connsiteX33" fmla="*/ 101820 w 669066"/>
                <a:gd name="connsiteY33" fmla="*/ 86015 h 473135"/>
                <a:gd name="connsiteX34" fmla="*/ 78821 w 669066"/>
                <a:gd name="connsiteY34" fmla="*/ 70202 h 473135"/>
                <a:gd name="connsiteX35" fmla="*/ 58807 w 669066"/>
                <a:gd name="connsiteY35" fmla="*/ 74073 h 473135"/>
                <a:gd name="connsiteX36" fmla="*/ 46975 w 669066"/>
                <a:gd name="connsiteY36" fmla="*/ 78938 h 473135"/>
                <a:gd name="connsiteX37" fmla="*/ 33928 w 669066"/>
                <a:gd name="connsiteY37" fmla="*/ 102269 h 473135"/>
                <a:gd name="connsiteX38" fmla="*/ 39678 w 669066"/>
                <a:gd name="connsiteY38" fmla="*/ 147273 h 473135"/>
                <a:gd name="connsiteX39" fmla="*/ 13803 w 669066"/>
                <a:gd name="connsiteY39" fmla="*/ 321096 h 473135"/>
                <a:gd name="connsiteX40" fmla="*/ 263370 w 669066"/>
                <a:gd name="connsiteY40" fmla="*/ 472361 h 473135"/>
                <a:gd name="connsiteX41" fmla="*/ 275533 w 669066"/>
                <a:gd name="connsiteY41" fmla="*/ 473135 h 473135"/>
                <a:gd name="connsiteX42" fmla="*/ 340550 w 669066"/>
                <a:gd name="connsiteY42" fmla="*/ 435872 h 473135"/>
                <a:gd name="connsiteX43" fmla="*/ 354593 w 669066"/>
                <a:gd name="connsiteY43" fmla="*/ 378594 h 473135"/>
                <a:gd name="connsiteX44" fmla="*/ 436087 w 669066"/>
                <a:gd name="connsiteY44" fmla="*/ 378594 h 473135"/>
                <a:gd name="connsiteX45" fmla="*/ 448803 w 669066"/>
                <a:gd name="connsiteY45" fmla="*/ 368422 h 473135"/>
                <a:gd name="connsiteX46" fmla="*/ 457317 w 669066"/>
                <a:gd name="connsiteY46" fmla="*/ 330273 h 473135"/>
                <a:gd name="connsiteX47" fmla="*/ 480538 w 669066"/>
                <a:gd name="connsiteY47" fmla="*/ 437862 h 473135"/>
                <a:gd name="connsiteX48" fmla="*/ 491927 w 669066"/>
                <a:gd name="connsiteY48" fmla="*/ 448035 h 473135"/>
                <a:gd name="connsiteX49" fmla="*/ 493254 w 669066"/>
                <a:gd name="connsiteY49" fmla="*/ 448035 h 473135"/>
                <a:gd name="connsiteX50" fmla="*/ 505196 w 669066"/>
                <a:gd name="connsiteY50" fmla="*/ 440295 h 473135"/>
                <a:gd name="connsiteX51" fmla="*/ 535382 w 669066"/>
                <a:gd name="connsiteY51" fmla="*/ 373066 h 473135"/>
                <a:gd name="connsiteX52" fmla="*/ 543344 w 669066"/>
                <a:gd name="connsiteY52" fmla="*/ 386777 h 473135"/>
                <a:gd name="connsiteX53" fmla="*/ 554622 w 669066"/>
                <a:gd name="connsiteY53" fmla="*/ 393301 h 473135"/>
                <a:gd name="connsiteX54" fmla="*/ 655909 w 669066"/>
                <a:gd name="connsiteY54" fmla="*/ 393301 h 473135"/>
                <a:gd name="connsiteX55" fmla="*/ 669067 w 669066"/>
                <a:gd name="connsiteY55" fmla="*/ 369196 h 473135"/>
                <a:gd name="connsiteX56" fmla="*/ 316335 w 669066"/>
                <a:gd name="connsiteY56" fmla="*/ 426805 h 473135"/>
                <a:gd name="connsiteX57" fmla="*/ 267129 w 669066"/>
                <a:gd name="connsiteY57" fmla="*/ 446819 h 473135"/>
                <a:gd name="connsiteX58" fmla="*/ 37798 w 669066"/>
                <a:gd name="connsiteY58" fmla="*/ 311255 h 473135"/>
                <a:gd name="connsiteX59" fmla="*/ 62566 w 669066"/>
                <a:gd name="connsiteY59" fmla="*/ 160763 h 473135"/>
                <a:gd name="connsiteX60" fmla="*/ 66215 w 669066"/>
                <a:gd name="connsiteY60" fmla="*/ 150037 h 473135"/>
                <a:gd name="connsiteX61" fmla="*/ 60023 w 669066"/>
                <a:gd name="connsiteY61" fmla="*/ 101606 h 473135"/>
                <a:gd name="connsiteX62" fmla="*/ 67763 w 669066"/>
                <a:gd name="connsiteY62" fmla="*/ 98509 h 473135"/>
                <a:gd name="connsiteX63" fmla="*/ 77936 w 669066"/>
                <a:gd name="connsiteY63" fmla="*/ 96409 h 473135"/>
                <a:gd name="connsiteX64" fmla="*/ 89215 w 669066"/>
                <a:gd name="connsiteY64" fmla="*/ 134667 h 473135"/>
                <a:gd name="connsiteX65" fmla="*/ 100162 w 669066"/>
                <a:gd name="connsiteY65" fmla="*/ 143845 h 473135"/>
                <a:gd name="connsiteX66" fmla="*/ 112878 w 669066"/>
                <a:gd name="connsiteY66" fmla="*/ 137432 h 473135"/>
                <a:gd name="connsiteX67" fmla="*/ 150473 w 669066"/>
                <a:gd name="connsiteY67" fmla="*/ 87784 h 473135"/>
                <a:gd name="connsiteX68" fmla="*/ 154786 w 669066"/>
                <a:gd name="connsiteY68" fmla="*/ 78717 h 473135"/>
                <a:gd name="connsiteX69" fmla="*/ 157218 w 669066"/>
                <a:gd name="connsiteY69" fmla="*/ 27300 h 473135"/>
                <a:gd name="connsiteX70" fmla="*/ 166949 w 669066"/>
                <a:gd name="connsiteY70" fmla="*/ 26083 h 473135"/>
                <a:gd name="connsiteX71" fmla="*/ 179112 w 669066"/>
                <a:gd name="connsiteY71" fmla="*/ 26083 h 473135"/>
                <a:gd name="connsiteX72" fmla="*/ 179112 w 669066"/>
                <a:gd name="connsiteY72" fmla="*/ 64674 h 473135"/>
                <a:gd name="connsiteX73" fmla="*/ 190501 w 669066"/>
                <a:gd name="connsiteY73" fmla="*/ 77611 h 473135"/>
                <a:gd name="connsiteX74" fmla="*/ 227654 w 669066"/>
                <a:gd name="connsiteY74" fmla="*/ 81702 h 473135"/>
                <a:gd name="connsiteX75" fmla="*/ 241808 w 669066"/>
                <a:gd name="connsiteY75" fmla="*/ 71198 h 473135"/>
                <a:gd name="connsiteX76" fmla="*/ 249658 w 669066"/>
                <a:gd name="connsiteY76" fmla="*/ 29179 h 473135"/>
                <a:gd name="connsiteX77" fmla="*/ 258173 w 669066"/>
                <a:gd name="connsiteY77" fmla="*/ 29843 h 473135"/>
                <a:gd name="connsiteX78" fmla="*/ 269230 w 669066"/>
                <a:gd name="connsiteY78" fmla="*/ 32828 h 473135"/>
                <a:gd name="connsiteX79" fmla="*/ 259389 w 669066"/>
                <a:gd name="connsiteY79" fmla="*/ 130244 h 473135"/>
                <a:gd name="connsiteX80" fmla="*/ 262706 w 669066"/>
                <a:gd name="connsiteY80" fmla="*/ 140196 h 473135"/>
                <a:gd name="connsiteX81" fmla="*/ 272326 w 669066"/>
                <a:gd name="connsiteY81" fmla="*/ 144508 h 473135"/>
                <a:gd name="connsiteX82" fmla="*/ 323190 w 669066"/>
                <a:gd name="connsiteY82" fmla="*/ 144508 h 473135"/>
                <a:gd name="connsiteX83" fmla="*/ 322748 w 669066"/>
                <a:gd name="connsiteY83" fmla="*/ 171820 h 473135"/>
                <a:gd name="connsiteX84" fmla="*/ 271773 w 669066"/>
                <a:gd name="connsiteY84" fmla="*/ 178234 h 473135"/>
                <a:gd name="connsiteX85" fmla="*/ 260605 w 669066"/>
                <a:gd name="connsiteY85" fmla="*/ 188738 h 473135"/>
                <a:gd name="connsiteX86" fmla="*/ 267240 w 669066"/>
                <a:gd name="connsiteY86" fmla="*/ 202449 h 473135"/>
                <a:gd name="connsiteX87" fmla="*/ 316445 w 669066"/>
                <a:gd name="connsiteY87" fmla="*/ 427026 h 47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669066" h="473135">
                  <a:moveTo>
                    <a:pt x="668956" y="369085"/>
                  </a:moveTo>
                  <a:cubicBezTo>
                    <a:pt x="667077" y="367979"/>
                    <a:pt x="664865" y="367095"/>
                    <a:pt x="662432" y="367095"/>
                  </a:cubicBezTo>
                  <a:lnTo>
                    <a:pt x="562031" y="367095"/>
                  </a:lnTo>
                  <a:lnTo>
                    <a:pt x="545113" y="337903"/>
                  </a:lnTo>
                  <a:cubicBezTo>
                    <a:pt x="542680" y="333701"/>
                    <a:pt x="538147" y="331269"/>
                    <a:pt x="533171" y="331490"/>
                  </a:cubicBezTo>
                  <a:cubicBezTo>
                    <a:pt x="528306" y="331711"/>
                    <a:pt x="523993" y="334696"/>
                    <a:pt x="522003" y="339119"/>
                  </a:cubicBezTo>
                  <a:lnTo>
                    <a:pt x="497677" y="393301"/>
                  </a:lnTo>
                  <a:lnTo>
                    <a:pt x="470365" y="266583"/>
                  </a:lnTo>
                  <a:cubicBezTo>
                    <a:pt x="469038" y="260612"/>
                    <a:pt x="463841" y="256299"/>
                    <a:pt x="457649" y="256299"/>
                  </a:cubicBezTo>
                  <a:lnTo>
                    <a:pt x="457649" y="256299"/>
                  </a:lnTo>
                  <a:cubicBezTo>
                    <a:pt x="451567" y="256299"/>
                    <a:pt x="446260" y="260501"/>
                    <a:pt x="444933" y="266472"/>
                  </a:cubicBezTo>
                  <a:lnTo>
                    <a:pt x="425693" y="352278"/>
                  </a:lnTo>
                  <a:lnTo>
                    <a:pt x="357468" y="352278"/>
                  </a:lnTo>
                  <a:cubicBezTo>
                    <a:pt x="361007" y="300087"/>
                    <a:pt x="352161" y="239381"/>
                    <a:pt x="308042" y="199353"/>
                  </a:cubicBezTo>
                  <a:lnTo>
                    <a:pt x="328719" y="196810"/>
                  </a:lnTo>
                  <a:cubicBezTo>
                    <a:pt x="338450" y="195594"/>
                    <a:pt x="346190" y="188075"/>
                    <a:pt x="347738" y="178455"/>
                  </a:cubicBezTo>
                  <a:cubicBezTo>
                    <a:pt x="349618" y="166402"/>
                    <a:pt x="351166" y="149042"/>
                    <a:pt x="347406" y="134557"/>
                  </a:cubicBezTo>
                  <a:cubicBezTo>
                    <a:pt x="344973" y="125047"/>
                    <a:pt x="336349" y="118413"/>
                    <a:pt x="326397" y="118413"/>
                  </a:cubicBezTo>
                  <a:lnTo>
                    <a:pt x="286369" y="118413"/>
                  </a:lnTo>
                  <a:lnTo>
                    <a:pt x="295104" y="32165"/>
                  </a:lnTo>
                  <a:cubicBezTo>
                    <a:pt x="296100" y="22545"/>
                    <a:pt x="290460" y="13257"/>
                    <a:pt x="281504" y="9718"/>
                  </a:cubicBezTo>
                  <a:cubicBezTo>
                    <a:pt x="273985" y="6733"/>
                    <a:pt x="267240" y="4853"/>
                    <a:pt x="261379" y="4079"/>
                  </a:cubicBezTo>
                  <a:cubicBezTo>
                    <a:pt x="255076" y="3305"/>
                    <a:pt x="249105" y="3194"/>
                    <a:pt x="245125" y="3194"/>
                  </a:cubicBezTo>
                  <a:cubicBezTo>
                    <a:pt x="235173" y="3305"/>
                    <a:pt x="226548" y="10492"/>
                    <a:pt x="224779" y="20333"/>
                  </a:cubicBezTo>
                  <a:lnTo>
                    <a:pt x="218476" y="54611"/>
                  </a:lnTo>
                  <a:lnTo>
                    <a:pt x="204765" y="53063"/>
                  </a:lnTo>
                  <a:lnTo>
                    <a:pt x="204765" y="21660"/>
                  </a:lnTo>
                  <a:cubicBezTo>
                    <a:pt x="204876" y="10603"/>
                    <a:pt x="196251" y="1315"/>
                    <a:pt x="185304" y="541"/>
                  </a:cubicBezTo>
                  <a:cubicBezTo>
                    <a:pt x="179444" y="98"/>
                    <a:pt x="171261" y="-233"/>
                    <a:pt x="164737" y="209"/>
                  </a:cubicBezTo>
                  <a:cubicBezTo>
                    <a:pt x="159208" y="651"/>
                    <a:pt x="153901" y="1425"/>
                    <a:pt x="148704" y="2531"/>
                  </a:cubicBezTo>
                  <a:cubicBezTo>
                    <a:pt x="138973" y="4632"/>
                    <a:pt x="131897" y="12925"/>
                    <a:pt x="131454" y="22877"/>
                  </a:cubicBezTo>
                  <a:lnTo>
                    <a:pt x="129132" y="72303"/>
                  </a:lnTo>
                  <a:cubicBezTo>
                    <a:pt x="124267" y="77169"/>
                    <a:pt x="115642" y="86567"/>
                    <a:pt x="105912" y="100058"/>
                  </a:cubicBezTo>
                  <a:lnTo>
                    <a:pt x="101820" y="86015"/>
                  </a:lnTo>
                  <a:cubicBezTo>
                    <a:pt x="98945" y="75952"/>
                    <a:pt x="89325" y="69207"/>
                    <a:pt x="78821" y="70202"/>
                  </a:cubicBezTo>
                  <a:cubicBezTo>
                    <a:pt x="70749" y="70866"/>
                    <a:pt x="64004" y="72193"/>
                    <a:pt x="58807" y="74073"/>
                  </a:cubicBezTo>
                  <a:cubicBezTo>
                    <a:pt x="54384" y="75621"/>
                    <a:pt x="50293" y="77390"/>
                    <a:pt x="46975" y="78938"/>
                  </a:cubicBezTo>
                  <a:cubicBezTo>
                    <a:pt x="37908" y="83140"/>
                    <a:pt x="32711" y="92428"/>
                    <a:pt x="33928" y="102269"/>
                  </a:cubicBezTo>
                  <a:lnTo>
                    <a:pt x="39678" y="147273"/>
                  </a:lnTo>
                  <a:cubicBezTo>
                    <a:pt x="24308" y="165407"/>
                    <a:pt x="-23239" y="231862"/>
                    <a:pt x="13803" y="321096"/>
                  </a:cubicBezTo>
                  <a:cubicBezTo>
                    <a:pt x="50846" y="410219"/>
                    <a:pt x="118517" y="451242"/>
                    <a:pt x="263370" y="472361"/>
                  </a:cubicBezTo>
                  <a:cubicBezTo>
                    <a:pt x="264033" y="472361"/>
                    <a:pt x="268677" y="473135"/>
                    <a:pt x="275533" y="473135"/>
                  </a:cubicBezTo>
                  <a:cubicBezTo>
                    <a:pt x="294109" y="473135"/>
                    <a:pt x="328387" y="468491"/>
                    <a:pt x="340550" y="435872"/>
                  </a:cubicBezTo>
                  <a:cubicBezTo>
                    <a:pt x="345637" y="422271"/>
                    <a:pt x="351055" y="402036"/>
                    <a:pt x="354593" y="378594"/>
                  </a:cubicBezTo>
                  <a:lnTo>
                    <a:pt x="436087" y="378594"/>
                  </a:lnTo>
                  <a:cubicBezTo>
                    <a:pt x="442168" y="378594"/>
                    <a:pt x="447476" y="374393"/>
                    <a:pt x="448803" y="368422"/>
                  </a:cubicBezTo>
                  <a:lnTo>
                    <a:pt x="457317" y="330273"/>
                  </a:lnTo>
                  <a:lnTo>
                    <a:pt x="480538" y="437862"/>
                  </a:lnTo>
                  <a:cubicBezTo>
                    <a:pt x="481754" y="443391"/>
                    <a:pt x="486287" y="447482"/>
                    <a:pt x="491927" y="448035"/>
                  </a:cubicBezTo>
                  <a:cubicBezTo>
                    <a:pt x="492369" y="448035"/>
                    <a:pt x="492811" y="448035"/>
                    <a:pt x="493254" y="448035"/>
                  </a:cubicBezTo>
                  <a:cubicBezTo>
                    <a:pt x="498340" y="448035"/>
                    <a:pt x="502984" y="445050"/>
                    <a:pt x="505196" y="440295"/>
                  </a:cubicBezTo>
                  <a:lnTo>
                    <a:pt x="535382" y="373066"/>
                  </a:lnTo>
                  <a:lnTo>
                    <a:pt x="543344" y="386777"/>
                  </a:lnTo>
                  <a:cubicBezTo>
                    <a:pt x="545666" y="390758"/>
                    <a:pt x="549978" y="393301"/>
                    <a:pt x="554622" y="393301"/>
                  </a:cubicBezTo>
                  <a:lnTo>
                    <a:pt x="655909" y="393301"/>
                  </a:lnTo>
                  <a:cubicBezTo>
                    <a:pt x="661437" y="383791"/>
                    <a:pt x="666745" y="373618"/>
                    <a:pt x="669067" y="369196"/>
                  </a:cubicBezTo>
                  <a:moveTo>
                    <a:pt x="316335" y="426805"/>
                  </a:moveTo>
                  <a:cubicBezTo>
                    <a:pt x="307046" y="451905"/>
                    <a:pt x="267461" y="446819"/>
                    <a:pt x="267129" y="446819"/>
                  </a:cubicBezTo>
                  <a:cubicBezTo>
                    <a:pt x="131123" y="427026"/>
                    <a:pt x="71191" y="391532"/>
                    <a:pt x="37798" y="311255"/>
                  </a:cubicBezTo>
                  <a:cubicBezTo>
                    <a:pt x="1751" y="224564"/>
                    <a:pt x="60134" y="163195"/>
                    <a:pt x="62566" y="160763"/>
                  </a:cubicBezTo>
                  <a:cubicBezTo>
                    <a:pt x="65331" y="157888"/>
                    <a:pt x="66658" y="154018"/>
                    <a:pt x="66215" y="150037"/>
                  </a:cubicBezTo>
                  <a:lnTo>
                    <a:pt x="60023" y="101606"/>
                  </a:lnTo>
                  <a:cubicBezTo>
                    <a:pt x="62345" y="100610"/>
                    <a:pt x="64999" y="99505"/>
                    <a:pt x="67763" y="98509"/>
                  </a:cubicBezTo>
                  <a:cubicBezTo>
                    <a:pt x="70196" y="97625"/>
                    <a:pt x="73734" y="96961"/>
                    <a:pt x="77936" y="96409"/>
                  </a:cubicBezTo>
                  <a:lnTo>
                    <a:pt x="89215" y="134667"/>
                  </a:lnTo>
                  <a:cubicBezTo>
                    <a:pt x="90652" y="139643"/>
                    <a:pt x="94965" y="143292"/>
                    <a:pt x="100162" y="143845"/>
                  </a:cubicBezTo>
                  <a:cubicBezTo>
                    <a:pt x="105359" y="144398"/>
                    <a:pt x="110335" y="141855"/>
                    <a:pt x="112878" y="137432"/>
                  </a:cubicBezTo>
                  <a:cubicBezTo>
                    <a:pt x="130791" y="105807"/>
                    <a:pt x="150363" y="88005"/>
                    <a:pt x="150473" y="87784"/>
                  </a:cubicBezTo>
                  <a:cubicBezTo>
                    <a:pt x="153016" y="85462"/>
                    <a:pt x="154675" y="82255"/>
                    <a:pt x="154786" y="78717"/>
                  </a:cubicBezTo>
                  <a:lnTo>
                    <a:pt x="157218" y="27300"/>
                  </a:lnTo>
                  <a:cubicBezTo>
                    <a:pt x="160314" y="26747"/>
                    <a:pt x="163631" y="26304"/>
                    <a:pt x="166949" y="26083"/>
                  </a:cubicBezTo>
                  <a:cubicBezTo>
                    <a:pt x="169824" y="25862"/>
                    <a:pt x="174136" y="25862"/>
                    <a:pt x="179112" y="26083"/>
                  </a:cubicBezTo>
                  <a:lnTo>
                    <a:pt x="179112" y="64674"/>
                  </a:lnTo>
                  <a:cubicBezTo>
                    <a:pt x="178891" y="71308"/>
                    <a:pt x="183867" y="76837"/>
                    <a:pt x="190501" y="77611"/>
                  </a:cubicBezTo>
                  <a:lnTo>
                    <a:pt x="227654" y="81702"/>
                  </a:lnTo>
                  <a:cubicBezTo>
                    <a:pt x="234510" y="82476"/>
                    <a:pt x="240591" y="77832"/>
                    <a:pt x="241808" y="71198"/>
                  </a:cubicBezTo>
                  <a:lnTo>
                    <a:pt x="249658" y="29179"/>
                  </a:lnTo>
                  <a:cubicBezTo>
                    <a:pt x="252202" y="29179"/>
                    <a:pt x="255187" y="29401"/>
                    <a:pt x="258173" y="29843"/>
                  </a:cubicBezTo>
                  <a:cubicBezTo>
                    <a:pt x="261158" y="30285"/>
                    <a:pt x="265028" y="31280"/>
                    <a:pt x="269230" y="32828"/>
                  </a:cubicBezTo>
                  <a:lnTo>
                    <a:pt x="259389" y="130244"/>
                  </a:lnTo>
                  <a:cubicBezTo>
                    <a:pt x="259057" y="133893"/>
                    <a:pt x="260163" y="137542"/>
                    <a:pt x="262706" y="140196"/>
                  </a:cubicBezTo>
                  <a:cubicBezTo>
                    <a:pt x="265249" y="142850"/>
                    <a:pt x="268677" y="144508"/>
                    <a:pt x="272326" y="144508"/>
                  </a:cubicBezTo>
                  <a:lnTo>
                    <a:pt x="323190" y="144508"/>
                  </a:lnTo>
                  <a:cubicBezTo>
                    <a:pt x="324407" y="151585"/>
                    <a:pt x="324185" y="161205"/>
                    <a:pt x="322748" y="171820"/>
                  </a:cubicBezTo>
                  <a:lnTo>
                    <a:pt x="271773" y="178234"/>
                  </a:lnTo>
                  <a:cubicBezTo>
                    <a:pt x="266134" y="178897"/>
                    <a:pt x="261711" y="183209"/>
                    <a:pt x="260605" y="188738"/>
                  </a:cubicBezTo>
                  <a:cubicBezTo>
                    <a:pt x="259610" y="194267"/>
                    <a:pt x="262264" y="199796"/>
                    <a:pt x="267240" y="202449"/>
                  </a:cubicBezTo>
                  <a:cubicBezTo>
                    <a:pt x="374828" y="260169"/>
                    <a:pt x="317109" y="425367"/>
                    <a:pt x="316445" y="427026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Полилиния: фигура 323">
              <a:extLst>
                <a:ext uri="{FF2B5EF4-FFF2-40B4-BE49-F238E27FC236}">
                  <a16:creationId xmlns:a16="http://schemas.microsoft.com/office/drawing/2014/main" id="{68530B12-CA59-D63E-150F-0AF1DAA7102B}"/>
                </a:ext>
              </a:extLst>
            </p:cNvPr>
            <p:cNvSpPr/>
            <p:nvPr/>
          </p:nvSpPr>
          <p:spPr>
            <a:xfrm>
              <a:off x="4958317" y="2494048"/>
              <a:ext cx="258999" cy="199327"/>
            </a:xfrm>
            <a:custGeom>
              <a:avLst/>
              <a:gdLst>
                <a:gd name="connsiteX0" fmla="*/ 155281 w 258999"/>
                <a:gd name="connsiteY0" fmla="*/ 105599 h 199327"/>
                <a:gd name="connsiteX1" fmla="*/ 155834 w 258999"/>
                <a:gd name="connsiteY1" fmla="*/ 101176 h 199327"/>
                <a:gd name="connsiteX2" fmla="*/ 259000 w 258999"/>
                <a:gd name="connsiteY2" fmla="*/ 52523 h 199327"/>
                <a:gd name="connsiteX3" fmla="*/ 215876 w 258999"/>
                <a:gd name="connsiteY3" fmla="*/ 0 h 199327"/>
                <a:gd name="connsiteX4" fmla="*/ 215765 w 258999"/>
                <a:gd name="connsiteY4" fmla="*/ 0 h 199327"/>
                <a:gd name="connsiteX5" fmla="*/ 76552 w 258999"/>
                <a:gd name="connsiteY5" fmla="*/ 93656 h 199327"/>
                <a:gd name="connsiteX6" fmla="*/ 76773 w 258999"/>
                <a:gd name="connsiteY6" fmla="*/ 98079 h 199327"/>
                <a:gd name="connsiteX7" fmla="*/ 120892 w 258999"/>
                <a:gd name="connsiteY7" fmla="*/ 123180 h 199327"/>
                <a:gd name="connsiteX8" fmla="*/ 120892 w 258999"/>
                <a:gd name="connsiteY8" fmla="*/ 127713 h 199327"/>
                <a:gd name="connsiteX9" fmla="*/ 1361 w 258999"/>
                <a:gd name="connsiteY9" fmla="*/ 194390 h 199327"/>
                <a:gd name="connsiteX10" fmla="*/ 3241 w 258999"/>
                <a:gd name="connsiteY10" fmla="*/ 199255 h 199327"/>
                <a:gd name="connsiteX11" fmla="*/ 206587 w 258999"/>
                <a:gd name="connsiteY11" fmla="*/ 151819 h 199327"/>
                <a:gd name="connsiteX12" fmla="*/ 207693 w 258999"/>
                <a:gd name="connsiteY12" fmla="*/ 147174 h 199327"/>
                <a:gd name="connsiteX13" fmla="*/ 155392 w 258999"/>
                <a:gd name="connsiteY13" fmla="*/ 105377 h 19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8999" h="199327">
                  <a:moveTo>
                    <a:pt x="155281" y="105599"/>
                  </a:moveTo>
                  <a:cubicBezTo>
                    <a:pt x="153733" y="104382"/>
                    <a:pt x="154065" y="102060"/>
                    <a:pt x="155834" y="101176"/>
                  </a:cubicBezTo>
                  <a:lnTo>
                    <a:pt x="259000" y="52523"/>
                  </a:lnTo>
                  <a:cubicBezTo>
                    <a:pt x="236774" y="20567"/>
                    <a:pt x="222731" y="7408"/>
                    <a:pt x="215876" y="0"/>
                  </a:cubicBezTo>
                  <a:cubicBezTo>
                    <a:pt x="215876" y="0"/>
                    <a:pt x="215876" y="0"/>
                    <a:pt x="215765" y="0"/>
                  </a:cubicBezTo>
                  <a:cubicBezTo>
                    <a:pt x="200838" y="12163"/>
                    <a:pt x="97119" y="80166"/>
                    <a:pt x="76552" y="93656"/>
                  </a:cubicBezTo>
                  <a:cubicBezTo>
                    <a:pt x="74893" y="94762"/>
                    <a:pt x="75115" y="97084"/>
                    <a:pt x="76773" y="98079"/>
                  </a:cubicBezTo>
                  <a:lnTo>
                    <a:pt x="120892" y="123180"/>
                  </a:lnTo>
                  <a:cubicBezTo>
                    <a:pt x="122662" y="124175"/>
                    <a:pt x="122662" y="126718"/>
                    <a:pt x="120892" y="127713"/>
                  </a:cubicBezTo>
                  <a:lnTo>
                    <a:pt x="1361" y="194390"/>
                  </a:lnTo>
                  <a:cubicBezTo>
                    <a:pt x="-1292" y="195827"/>
                    <a:pt x="256" y="199918"/>
                    <a:pt x="3241" y="199255"/>
                  </a:cubicBezTo>
                  <a:lnTo>
                    <a:pt x="206587" y="151819"/>
                  </a:lnTo>
                  <a:cubicBezTo>
                    <a:pt x="208688" y="151376"/>
                    <a:pt x="209352" y="148612"/>
                    <a:pt x="207693" y="147174"/>
                  </a:cubicBezTo>
                  <a:lnTo>
                    <a:pt x="155392" y="105377"/>
                  </a:lnTo>
                  <a:close/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5" name="TextBox 324">
            <a:extLst>
              <a:ext uri="{FF2B5EF4-FFF2-40B4-BE49-F238E27FC236}">
                <a16:creationId xmlns:a16="http://schemas.microsoft.com/office/drawing/2014/main" id="{8725A2E1-B999-B3B6-48D3-24D63043EFF3}"/>
              </a:ext>
            </a:extLst>
          </p:cNvPr>
          <p:cNvSpPr txBox="1"/>
          <p:nvPr/>
        </p:nvSpPr>
        <p:spPr>
          <a:xfrm>
            <a:off x="4684491" y="325727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EE7F61"/>
                    </a:gs>
                    <a:gs pos="67000">
                      <a:srgbClr val="F08150"/>
                    </a:gs>
                    <a:gs pos="100000">
                      <a:srgbClr val="FAA81C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2770597E-E3A0-5D21-4C00-937B569ADE9F}"/>
              </a:ext>
            </a:extLst>
          </p:cNvPr>
          <p:cNvSpPr txBox="1"/>
          <p:nvPr/>
        </p:nvSpPr>
        <p:spPr>
          <a:xfrm>
            <a:off x="5012888" y="339880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EE7F61"/>
                    </a:gs>
                    <a:gs pos="67000">
                      <a:srgbClr val="F08150"/>
                    </a:gs>
                    <a:gs pos="100000">
                      <a:srgbClr val="FAA81C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Х</a:t>
            </a:r>
          </a:p>
        </p:txBody>
      </p:sp>
      <p:grpSp>
        <p:nvGrpSpPr>
          <p:cNvPr id="327" name="Группа 326">
            <a:extLst>
              <a:ext uri="{FF2B5EF4-FFF2-40B4-BE49-F238E27FC236}">
                <a16:creationId xmlns:a16="http://schemas.microsoft.com/office/drawing/2014/main" id="{3C5414AC-BABB-4379-15C1-C733588549B0}"/>
              </a:ext>
            </a:extLst>
          </p:cNvPr>
          <p:cNvGrpSpPr/>
          <p:nvPr/>
        </p:nvGrpSpPr>
        <p:grpSpPr>
          <a:xfrm>
            <a:off x="4449779" y="3448544"/>
            <a:ext cx="263717" cy="263737"/>
            <a:chOff x="4502869" y="2375845"/>
            <a:chExt cx="783139" cy="783198"/>
          </a:xfrm>
        </p:grpSpPr>
        <p:sp>
          <p:nvSpPr>
            <p:cNvPr id="328" name="Полилиния: фигура 327">
              <a:extLst>
                <a:ext uri="{FF2B5EF4-FFF2-40B4-BE49-F238E27FC236}">
                  <a16:creationId xmlns:a16="http://schemas.microsoft.com/office/drawing/2014/main" id="{61226213-4613-875D-C0F8-F8A040365E8B}"/>
                </a:ext>
              </a:extLst>
            </p:cNvPr>
            <p:cNvSpPr/>
            <p:nvPr/>
          </p:nvSpPr>
          <p:spPr>
            <a:xfrm>
              <a:off x="4519815" y="2392873"/>
              <a:ext cx="749259" cy="749251"/>
            </a:xfrm>
            <a:custGeom>
              <a:avLst/>
              <a:gdLst>
                <a:gd name="connsiteX0" fmla="*/ 374514 w 749259"/>
                <a:gd name="connsiteY0" fmla="*/ 749141 h 749251"/>
                <a:gd name="connsiteX1" fmla="*/ 441 w 749259"/>
                <a:gd name="connsiteY1" fmla="*/ 392760 h 749251"/>
                <a:gd name="connsiteX2" fmla="*/ 356380 w 749259"/>
                <a:gd name="connsiteY2" fmla="*/ 442 h 749251"/>
                <a:gd name="connsiteX3" fmla="*/ 374735 w 749259"/>
                <a:gd name="connsiteY3" fmla="*/ 0 h 749251"/>
                <a:gd name="connsiteX4" fmla="*/ 748808 w 749259"/>
                <a:gd name="connsiteY4" fmla="*/ 356381 h 749251"/>
                <a:gd name="connsiteX5" fmla="*/ 392870 w 749259"/>
                <a:gd name="connsiteY5" fmla="*/ 748810 h 749251"/>
                <a:gd name="connsiteX6" fmla="*/ 374514 w 749259"/>
                <a:gd name="connsiteY6" fmla="*/ 749252 h 74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259" h="749251">
                  <a:moveTo>
                    <a:pt x="374514" y="749141"/>
                  </a:moveTo>
                  <a:cubicBezTo>
                    <a:pt x="174485" y="749141"/>
                    <a:pt x="10172" y="592568"/>
                    <a:pt x="441" y="392760"/>
                  </a:cubicBezTo>
                  <a:cubicBezTo>
                    <a:pt x="-9511" y="186539"/>
                    <a:pt x="150159" y="10505"/>
                    <a:pt x="356380" y="442"/>
                  </a:cubicBezTo>
                  <a:cubicBezTo>
                    <a:pt x="362462" y="111"/>
                    <a:pt x="368654" y="0"/>
                    <a:pt x="374735" y="0"/>
                  </a:cubicBezTo>
                  <a:cubicBezTo>
                    <a:pt x="574764" y="0"/>
                    <a:pt x="739078" y="156573"/>
                    <a:pt x="748808" y="356381"/>
                  </a:cubicBezTo>
                  <a:cubicBezTo>
                    <a:pt x="758871" y="562713"/>
                    <a:pt x="599201" y="738747"/>
                    <a:pt x="392870" y="748810"/>
                  </a:cubicBezTo>
                  <a:cubicBezTo>
                    <a:pt x="386788" y="749141"/>
                    <a:pt x="380596" y="749252"/>
                    <a:pt x="374514" y="749252"/>
                  </a:cubicBezTo>
                </a:path>
              </a:pathLst>
            </a:custGeom>
            <a:solidFill>
              <a:srgbClr val="FFFFFF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Полилиния: фигура 328">
              <a:extLst>
                <a:ext uri="{FF2B5EF4-FFF2-40B4-BE49-F238E27FC236}">
                  <a16:creationId xmlns:a16="http://schemas.microsoft.com/office/drawing/2014/main" id="{27585EEF-B0EA-43C2-93FE-25979021E6CB}"/>
                </a:ext>
              </a:extLst>
            </p:cNvPr>
            <p:cNvSpPr/>
            <p:nvPr/>
          </p:nvSpPr>
          <p:spPr>
            <a:xfrm>
              <a:off x="4502869" y="2375845"/>
              <a:ext cx="783139" cy="783198"/>
            </a:xfrm>
            <a:custGeom>
              <a:avLst/>
              <a:gdLst>
                <a:gd name="connsiteX0" fmla="*/ 391681 w 783139"/>
                <a:gd name="connsiteY0" fmla="*/ 33946 h 783198"/>
                <a:gd name="connsiteX1" fmla="*/ 637488 w 783139"/>
                <a:gd name="connsiteY1" fmla="*/ 132579 h 783198"/>
                <a:gd name="connsiteX2" fmla="*/ 748725 w 783139"/>
                <a:gd name="connsiteY2" fmla="*/ 374073 h 783198"/>
                <a:gd name="connsiteX3" fmla="*/ 656064 w 783139"/>
                <a:gd name="connsiteY3" fmla="*/ 631380 h 783198"/>
                <a:gd name="connsiteX4" fmla="*/ 408930 w 783139"/>
                <a:gd name="connsiteY4" fmla="*/ 748588 h 783198"/>
                <a:gd name="connsiteX5" fmla="*/ 391460 w 783139"/>
                <a:gd name="connsiteY5" fmla="*/ 749031 h 783198"/>
                <a:gd name="connsiteX6" fmla="*/ 145542 w 783139"/>
                <a:gd name="connsiteY6" fmla="*/ 650398 h 783198"/>
                <a:gd name="connsiteX7" fmla="*/ 34304 w 783139"/>
                <a:gd name="connsiteY7" fmla="*/ 408904 h 783198"/>
                <a:gd name="connsiteX8" fmla="*/ 126966 w 783139"/>
                <a:gd name="connsiteY8" fmla="*/ 151597 h 783198"/>
                <a:gd name="connsiteX9" fmla="*/ 374099 w 783139"/>
                <a:gd name="connsiteY9" fmla="*/ 34389 h 783198"/>
                <a:gd name="connsiteX10" fmla="*/ 391570 w 783139"/>
                <a:gd name="connsiteY10" fmla="*/ 33946 h 783198"/>
                <a:gd name="connsiteX11" fmla="*/ 391570 w 783139"/>
                <a:gd name="connsiteY11" fmla="*/ 0 h 783198"/>
                <a:gd name="connsiteX12" fmla="*/ 372441 w 783139"/>
                <a:gd name="connsiteY12" fmla="*/ 442 h 783198"/>
                <a:gd name="connsiteX13" fmla="*/ 469 w 783139"/>
                <a:gd name="connsiteY13" fmla="*/ 410673 h 783198"/>
                <a:gd name="connsiteX14" fmla="*/ 391460 w 783139"/>
                <a:gd name="connsiteY14" fmla="*/ 783198 h 783198"/>
                <a:gd name="connsiteX15" fmla="*/ 410589 w 783139"/>
                <a:gd name="connsiteY15" fmla="*/ 782756 h 783198"/>
                <a:gd name="connsiteX16" fmla="*/ 782672 w 783139"/>
                <a:gd name="connsiteY16" fmla="*/ 372636 h 783198"/>
                <a:gd name="connsiteX17" fmla="*/ 391681 w 783139"/>
                <a:gd name="connsiteY17" fmla="*/ 0 h 78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139" h="783198">
                  <a:moveTo>
                    <a:pt x="391681" y="33946"/>
                  </a:moveTo>
                  <a:cubicBezTo>
                    <a:pt x="483236" y="33946"/>
                    <a:pt x="570479" y="68998"/>
                    <a:pt x="637488" y="132579"/>
                  </a:cubicBezTo>
                  <a:cubicBezTo>
                    <a:pt x="704717" y="196380"/>
                    <a:pt x="744302" y="282186"/>
                    <a:pt x="748725" y="374073"/>
                  </a:cubicBezTo>
                  <a:cubicBezTo>
                    <a:pt x="753369" y="469056"/>
                    <a:pt x="720418" y="560391"/>
                    <a:pt x="656064" y="631380"/>
                  </a:cubicBezTo>
                  <a:cubicBezTo>
                    <a:pt x="591710" y="702368"/>
                    <a:pt x="503914" y="743944"/>
                    <a:pt x="408930" y="748588"/>
                  </a:cubicBezTo>
                  <a:cubicBezTo>
                    <a:pt x="403180" y="748920"/>
                    <a:pt x="397209" y="749031"/>
                    <a:pt x="391460" y="749031"/>
                  </a:cubicBezTo>
                  <a:cubicBezTo>
                    <a:pt x="299904" y="749031"/>
                    <a:pt x="212661" y="713979"/>
                    <a:pt x="145542" y="650398"/>
                  </a:cubicBezTo>
                  <a:cubicBezTo>
                    <a:pt x="78313" y="586597"/>
                    <a:pt x="38838" y="500791"/>
                    <a:pt x="34304" y="408904"/>
                  </a:cubicBezTo>
                  <a:cubicBezTo>
                    <a:pt x="29660" y="313921"/>
                    <a:pt x="62611" y="222476"/>
                    <a:pt x="126966" y="151597"/>
                  </a:cubicBezTo>
                  <a:cubicBezTo>
                    <a:pt x="191320" y="80609"/>
                    <a:pt x="279116" y="39033"/>
                    <a:pt x="374099" y="34389"/>
                  </a:cubicBezTo>
                  <a:cubicBezTo>
                    <a:pt x="379960" y="34057"/>
                    <a:pt x="385820" y="33946"/>
                    <a:pt x="391570" y="33946"/>
                  </a:cubicBezTo>
                  <a:moveTo>
                    <a:pt x="391570" y="0"/>
                  </a:moveTo>
                  <a:cubicBezTo>
                    <a:pt x="385267" y="0"/>
                    <a:pt x="378854" y="111"/>
                    <a:pt x="372441" y="442"/>
                  </a:cubicBezTo>
                  <a:cubicBezTo>
                    <a:pt x="157374" y="10947"/>
                    <a:pt x="-10036" y="195495"/>
                    <a:pt x="469" y="410673"/>
                  </a:cubicBezTo>
                  <a:cubicBezTo>
                    <a:pt x="10641" y="619327"/>
                    <a:pt x="184685" y="783198"/>
                    <a:pt x="391460" y="783198"/>
                  </a:cubicBezTo>
                  <a:cubicBezTo>
                    <a:pt x="397762" y="783198"/>
                    <a:pt x="404176" y="783088"/>
                    <a:pt x="410589" y="782756"/>
                  </a:cubicBezTo>
                  <a:cubicBezTo>
                    <a:pt x="625656" y="772251"/>
                    <a:pt x="793176" y="587703"/>
                    <a:pt x="782672" y="372636"/>
                  </a:cubicBezTo>
                  <a:cubicBezTo>
                    <a:pt x="772499" y="163761"/>
                    <a:pt x="598455" y="0"/>
                    <a:pt x="391681" y="0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Полилиния: фигура 329">
              <a:extLst>
                <a:ext uri="{FF2B5EF4-FFF2-40B4-BE49-F238E27FC236}">
                  <a16:creationId xmlns:a16="http://schemas.microsoft.com/office/drawing/2014/main" id="{29729EA7-89BE-3F3B-070F-D51120CCBCAA}"/>
                </a:ext>
              </a:extLst>
            </p:cNvPr>
            <p:cNvSpPr/>
            <p:nvPr/>
          </p:nvSpPr>
          <p:spPr>
            <a:xfrm>
              <a:off x="4624337" y="2823342"/>
              <a:ext cx="138316" cy="146840"/>
            </a:xfrm>
            <a:custGeom>
              <a:avLst/>
              <a:gdLst>
                <a:gd name="connsiteX0" fmla="*/ 128898 w 138316"/>
                <a:gd name="connsiteY0" fmla="*/ 121518 h 146840"/>
                <a:gd name="connsiteX1" fmla="*/ 25622 w 138316"/>
                <a:gd name="connsiteY1" fmla="*/ 10834 h 146840"/>
                <a:gd name="connsiteX2" fmla="*/ 10805 w 138316"/>
                <a:gd name="connsiteY2" fmla="*/ 218 h 146840"/>
                <a:gd name="connsiteX3" fmla="*/ 190 w 138316"/>
                <a:gd name="connsiteY3" fmla="*/ 15035 h 146840"/>
                <a:gd name="connsiteX4" fmla="*/ 121601 w 138316"/>
                <a:gd name="connsiteY4" fmla="*/ 146287 h 146840"/>
                <a:gd name="connsiteX5" fmla="*/ 125360 w 138316"/>
                <a:gd name="connsiteY5" fmla="*/ 146840 h 146840"/>
                <a:gd name="connsiteX6" fmla="*/ 137744 w 138316"/>
                <a:gd name="connsiteY6" fmla="*/ 137662 h 146840"/>
                <a:gd name="connsiteX7" fmla="*/ 129120 w 138316"/>
                <a:gd name="connsiteY7" fmla="*/ 121518 h 14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16" h="146840">
                  <a:moveTo>
                    <a:pt x="128898" y="121518"/>
                  </a:moveTo>
                  <a:cubicBezTo>
                    <a:pt x="41102" y="95202"/>
                    <a:pt x="26285" y="14482"/>
                    <a:pt x="25622" y="10834"/>
                  </a:cubicBezTo>
                  <a:cubicBezTo>
                    <a:pt x="24406" y="3757"/>
                    <a:pt x="17882" y="-1108"/>
                    <a:pt x="10805" y="218"/>
                  </a:cubicBezTo>
                  <a:cubicBezTo>
                    <a:pt x="3728" y="1324"/>
                    <a:pt x="-1026" y="8069"/>
                    <a:pt x="190" y="15035"/>
                  </a:cubicBezTo>
                  <a:cubicBezTo>
                    <a:pt x="853" y="19127"/>
                    <a:pt x="17771" y="115216"/>
                    <a:pt x="121601" y="146287"/>
                  </a:cubicBezTo>
                  <a:cubicBezTo>
                    <a:pt x="122817" y="146619"/>
                    <a:pt x="124033" y="146840"/>
                    <a:pt x="125360" y="146840"/>
                  </a:cubicBezTo>
                  <a:cubicBezTo>
                    <a:pt x="130889" y="146840"/>
                    <a:pt x="136086" y="143191"/>
                    <a:pt x="137744" y="137662"/>
                  </a:cubicBezTo>
                  <a:cubicBezTo>
                    <a:pt x="139845" y="130807"/>
                    <a:pt x="135975" y="123619"/>
                    <a:pt x="129120" y="121518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Полилиния: фигура 330">
              <a:extLst>
                <a:ext uri="{FF2B5EF4-FFF2-40B4-BE49-F238E27FC236}">
                  <a16:creationId xmlns:a16="http://schemas.microsoft.com/office/drawing/2014/main" id="{E9FC4D4D-96DB-1541-2900-F5BCD1C91D3A}"/>
                </a:ext>
              </a:extLst>
            </p:cNvPr>
            <p:cNvSpPr/>
            <p:nvPr/>
          </p:nvSpPr>
          <p:spPr>
            <a:xfrm>
              <a:off x="4909210" y="2476965"/>
              <a:ext cx="101888" cy="177644"/>
            </a:xfrm>
            <a:custGeom>
              <a:avLst/>
              <a:gdLst>
                <a:gd name="connsiteX0" fmla="*/ 3806 w 101888"/>
                <a:gd name="connsiteY0" fmla="*/ 176864 h 177644"/>
                <a:gd name="connsiteX1" fmla="*/ 99232 w 101888"/>
                <a:gd name="connsiteY1" fmla="*/ 90173 h 177644"/>
                <a:gd name="connsiteX2" fmla="*/ 98015 w 101888"/>
                <a:gd name="connsiteY2" fmla="*/ 86193 h 177644"/>
                <a:gd name="connsiteX3" fmla="*/ 57656 w 101888"/>
                <a:gd name="connsiteY3" fmla="*/ 79448 h 177644"/>
                <a:gd name="connsiteX4" fmla="*/ 56218 w 101888"/>
                <a:gd name="connsiteY4" fmla="*/ 75799 h 177644"/>
                <a:gd name="connsiteX5" fmla="*/ 101443 w 101888"/>
                <a:gd name="connsiteY5" fmla="*/ 12771 h 177644"/>
                <a:gd name="connsiteX6" fmla="*/ 100116 w 101888"/>
                <a:gd name="connsiteY6" fmla="*/ 9233 h 177644"/>
                <a:gd name="connsiteX7" fmla="*/ 60199 w 101888"/>
                <a:gd name="connsiteY7" fmla="*/ 55 h 177644"/>
                <a:gd name="connsiteX8" fmla="*/ 57545 w 101888"/>
                <a:gd name="connsiteY8" fmla="*/ 1382 h 177644"/>
                <a:gd name="connsiteX9" fmla="*/ 9224 w 101888"/>
                <a:gd name="connsiteY9" fmla="*/ 96476 h 177644"/>
                <a:gd name="connsiteX10" fmla="*/ 11214 w 101888"/>
                <a:gd name="connsiteY10" fmla="*/ 99793 h 177644"/>
                <a:gd name="connsiteX11" fmla="*/ 41843 w 101888"/>
                <a:gd name="connsiteY11" fmla="*/ 100125 h 177644"/>
                <a:gd name="connsiteX12" fmla="*/ 43834 w 101888"/>
                <a:gd name="connsiteY12" fmla="*/ 103663 h 177644"/>
                <a:gd name="connsiteX13" fmla="*/ 378 w 101888"/>
                <a:gd name="connsiteY13" fmla="*/ 174099 h 177644"/>
                <a:gd name="connsiteX14" fmla="*/ 3916 w 101888"/>
                <a:gd name="connsiteY14" fmla="*/ 176974 h 17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888" h="177644">
                  <a:moveTo>
                    <a:pt x="3806" y="176864"/>
                  </a:moveTo>
                  <a:lnTo>
                    <a:pt x="99232" y="90173"/>
                  </a:lnTo>
                  <a:cubicBezTo>
                    <a:pt x="100669" y="88847"/>
                    <a:pt x="99895" y="86524"/>
                    <a:pt x="98015" y="86193"/>
                  </a:cubicBezTo>
                  <a:lnTo>
                    <a:pt x="57656" y="79448"/>
                  </a:lnTo>
                  <a:cubicBezTo>
                    <a:pt x="55997" y="79116"/>
                    <a:pt x="55223" y="77236"/>
                    <a:pt x="56218" y="75799"/>
                  </a:cubicBezTo>
                  <a:lnTo>
                    <a:pt x="101443" y="12771"/>
                  </a:lnTo>
                  <a:cubicBezTo>
                    <a:pt x="102438" y="11444"/>
                    <a:pt x="101664" y="9565"/>
                    <a:pt x="100116" y="9233"/>
                  </a:cubicBezTo>
                  <a:lnTo>
                    <a:pt x="60199" y="55"/>
                  </a:lnTo>
                  <a:cubicBezTo>
                    <a:pt x="59093" y="-166"/>
                    <a:pt x="57987" y="276"/>
                    <a:pt x="57545" y="1382"/>
                  </a:cubicBezTo>
                  <a:cubicBezTo>
                    <a:pt x="52348" y="13877"/>
                    <a:pt x="17406" y="80664"/>
                    <a:pt x="9224" y="96476"/>
                  </a:cubicBezTo>
                  <a:cubicBezTo>
                    <a:pt x="8450" y="98024"/>
                    <a:pt x="9556" y="99793"/>
                    <a:pt x="11214" y="99793"/>
                  </a:cubicBezTo>
                  <a:lnTo>
                    <a:pt x="41843" y="100125"/>
                  </a:lnTo>
                  <a:cubicBezTo>
                    <a:pt x="43613" y="100125"/>
                    <a:pt x="44718" y="102115"/>
                    <a:pt x="43834" y="103663"/>
                  </a:cubicBezTo>
                  <a:lnTo>
                    <a:pt x="378" y="174099"/>
                  </a:lnTo>
                  <a:cubicBezTo>
                    <a:pt x="-1059" y="176421"/>
                    <a:pt x="1926" y="178854"/>
                    <a:pt x="3916" y="176974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Полилиния: фигура 331">
              <a:extLst>
                <a:ext uri="{FF2B5EF4-FFF2-40B4-BE49-F238E27FC236}">
                  <a16:creationId xmlns:a16="http://schemas.microsoft.com/office/drawing/2014/main" id="{C510E124-EE2C-7D5F-AD22-D3E585394FAC}"/>
                </a:ext>
              </a:extLst>
            </p:cNvPr>
            <p:cNvSpPr/>
            <p:nvPr/>
          </p:nvSpPr>
          <p:spPr>
            <a:xfrm>
              <a:off x="4950870" y="2724341"/>
              <a:ext cx="191479" cy="79473"/>
            </a:xfrm>
            <a:custGeom>
              <a:avLst/>
              <a:gdLst>
                <a:gd name="connsiteX0" fmla="*/ 112969 w 191479"/>
                <a:gd name="connsiteY0" fmla="*/ 35086 h 79473"/>
                <a:gd name="connsiteX1" fmla="*/ 188381 w 191479"/>
                <a:gd name="connsiteY1" fmla="*/ 43711 h 79473"/>
                <a:gd name="connsiteX2" fmla="*/ 191367 w 191479"/>
                <a:gd name="connsiteY2" fmla="*/ 40172 h 79473"/>
                <a:gd name="connsiteX3" fmla="*/ 180309 w 191479"/>
                <a:gd name="connsiteY3" fmla="*/ 2024 h 79473"/>
                <a:gd name="connsiteX4" fmla="*/ 177324 w 191479"/>
                <a:gd name="connsiteY4" fmla="*/ 34 h 79473"/>
                <a:gd name="connsiteX5" fmla="*/ 72057 w 191479"/>
                <a:gd name="connsiteY5" fmla="*/ 4015 h 79473"/>
                <a:gd name="connsiteX6" fmla="*/ 69735 w 191479"/>
                <a:gd name="connsiteY6" fmla="*/ 8216 h 79473"/>
                <a:gd name="connsiteX7" fmla="*/ 83557 w 191479"/>
                <a:gd name="connsiteY7" fmla="*/ 33538 h 79473"/>
                <a:gd name="connsiteX8" fmla="*/ 81013 w 191479"/>
                <a:gd name="connsiteY8" fmla="*/ 37740 h 79473"/>
                <a:gd name="connsiteX9" fmla="*/ 2948 w 191479"/>
                <a:gd name="connsiteY9" fmla="*/ 34201 h 79473"/>
                <a:gd name="connsiteX10" fmla="*/ 1953 w 191479"/>
                <a:gd name="connsiteY10" fmla="*/ 39619 h 79473"/>
                <a:gd name="connsiteX11" fmla="*/ 119604 w 191479"/>
                <a:gd name="connsiteY11" fmla="*/ 79316 h 79473"/>
                <a:gd name="connsiteX12" fmla="*/ 123142 w 191479"/>
                <a:gd name="connsiteY12" fmla="*/ 75667 h 79473"/>
                <a:gd name="connsiteX13" fmla="*/ 110094 w 191479"/>
                <a:gd name="connsiteY13" fmla="*/ 38956 h 79473"/>
                <a:gd name="connsiteX14" fmla="*/ 113080 w 191479"/>
                <a:gd name="connsiteY14" fmla="*/ 35197 h 7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479" h="79473">
                  <a:moveTo>
                    <a:pt x="112969" y="35086"/>
                  </a:moveTo>
                  <a:lnTo>
                    <a:pt x="188381" y="43711"/>
                  </a:lnTo>
                  <a:cubicBezTo>
                    <a:pt x="190371" y="43932"/>
                    <a:pt x="191919" y="42052"/>
                    <a:pt x="191367" y="40172"/>
                  </a:cubicBezTo>
                  <a:lnTo>
                    <a:pt x="180309" y="2024"/>
                  </a:lnTo>
                  <a:cubicBezTo>
                    <a:pt x="179977" y="697"/>
                    <a:pt x="178761" y="-187"/>
                    <a:pt x="177324" y="34"/>
                  </a:cubicBezTo>
                  <a:cubicBezTo>
                    <a:pt x="162949" y="1582"/>
                    <a:pt x="90965" y="3462"/>
                    <a:pt x="72057" y="4015"/>
                  </a:cubicBezTo>
                  <a:cubicBezTo>
                    <a:pt x="69956" y="4015"/>
                    <a:pt x="68740" y="6337"/>
                    <a:pt x="69735" y="8216"/>
                  </a:cubicBezTo>
                  <a:lnTo>
                    <a:pt x="83557" y="33538"/>
                  </a:lnTo>
                  <a:cubicBezTo>
                    <a:pt x="84662" y="35418"/>
                    <a:pt x="83114" y="37850"/>
                    <a:pt x="81013" y="37740"/>
                  </a:cubicBezTo>
                  <a:lnTo>
                    <a:pt x="2948" y="34201"/>
                  </a:lnTo>
                  <a:cubicBezTo>
                    <a:pt x="-369" y="34091"/>
                    <a:pt x="-1143" y="38624"/>
                    <a:pt x="1953" y="39619"/>
                  </a:cubicBezTo>
                  <a:lnTo>
                    <a:pt x="119604" y="79316"/>
                  </a:lnTo>
                  <a:cubicBezTo>
                    <a:pt x="121815" y="80090"/>
                    <a:pt x="123916" y="77878"/>
                    <a:pt x="123142" y="75667"/>
                  </a:cubicBezTo>
                  <a:lnTo>
                    <a:pt x="110094" y="38956"/>
                  </a:lnTo>
                  <a:cubicBezTo>
                    <a:pt x="109431" y="36966"/>
                    <a:pt x="110979" y="34975"/>
                    <a:pt x="113080" y="35197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Полилиния: фигура 332">
              <a:extLst>
                <a:ext uri="{FF2B5EF4-FFF2-40B4-BE49-F238E27FC236}">
                  <a16:creationId xmlns:a16="http://schemas.microsoft.com/office/drawing/2014/main" id="{438978E0-70EE-E6B9-0A69-DB79920D2A46}"/>
                </a:ext>
              </a:extLst>
            </p:cNvPr>
            <p:cNvSpPr/>
            <p:nvPr/>
          </p:nvSpPr>
          <p:spPr>
            <a:xfrm>
              <a:off x="4573682" y="2576328"/>
              <a:ext cx="669066" cy="473135"/>
            </a:xfrm>
            <a:custGeom>
              <a:avLst/>
              <a:gdLst>
                <a:gd name="connsiteX0" fmla="*/ 668956 w 669066"/>
                <a:gd name="connsiteY0" fmla="*/ 369085 h 473135"/>
                <a:gd name="connsiteX1" fmla="*/ 662432 w 669066"/>
                <a:gd name="connsiteY1" fmla="*/ 367095 h 473135"/>
                <a:gd name="connsiteX2" fmla="*/ 562031 w 669066"/>
                <a:gd name="connsiteY2" fmla="*/ 367095 h 473135"/>
                <a:gd name="connsiteX3" fmla="*/ 545113 w 669066"/>
                <a:gd name="connsiteY3" fmla="*/ 337903 h 473135"/>
                <a:gd name="connsiteX4" fmla="*/ 533171 w 669066"/>
                <a:gd name="connsiteY4" fmla="*/ 331490 h 473135"/>
                <a:gd name="connsiteX5" fmla="*/ 522003 w 669066"/>
                <a:gd name="connsiteY5" fmla="*/ 339119 h 473135"/>
                <a:gd name="connsiteX6" fmla="*/ 497677 w 669066"/>
                <a:gd name="connsiteY6" fmla="*/ 393301 h 473135"/>
                <a:gd name="connsiteX7" fmla="*/ 470365 w 669066"/>
                <a:gd name="connsiteY7" fmla="*/ 266583 h 473135"/>
                <a:gd name="connsiteX8" fmla="*/ 457649 w 669066"/>
                <a:gd name="connsiteY8" fmla="*/ 256299 h 473135"/>
                <a:gd name="connsiteX9" fmla="*/ 457649 w 669066"/>
                <a:gd name="connsiteY9" fmla="*/ 256299 h 473135"/>
                <a:gd name="connsiteX10" fmla="*/ 444933 w 669066"/>
                <a:gd name="connsiteY10" fmla="*/ 266472 h 473135"/>
                <a:gd name="connsiteX11" fmla="*/ 425693 w 669066"/>
                <a:gd name="connsiteY11" fmla="*/ 352278 h 473135"/>
                <a:gd name="connsiteX12" fmla="*/ 357468 w 669066"/>
                <a:gd name="connsiteY12" fmla="*/ 352278 h 473135"/>
                <a:gd name="connsiteX13" fmla="*/ 308042 w 669066"/>
                <a:gd name="connsiteY13" fmla="*/ 199353 h 473135"/>
                <a:gd name="connsiteX14" fmla="*/ 328719 w 669066"/>
                <a:gd name="connsiteY14" fmla="*/ 196810 h 473135"/>
                <a:gd name="connsiteX15" fmla="*/ 347738 w 669066"/>
                <a:gd name="connsiteY15" fmla="*/ 178455 h 473135"/>
                <a:gd name="connsiteX16" fmla="*/ 347406 w 669066"/>
                <a:gd name="connsiteY16" fmla="*/ 134557 h 473135"/>
                <a:gd name="connsiteX17" fmla="*/ 326397 w 669066"/>
                <a:gd name="connsiteY17" fmla="*/ 118413 h 473135"/>
                <a:gd name="connsiteX18" fmla="*/ 286369 w 669066"/>
                <a:gd name="connsiteY18" fmla="*/ 118413 h 473135"/>
                <a:gd name="connsiteX19" fmla="*/ 295104 w 669066"/>
                <a:gd name="connsiteY19" fmla="*/ 32165 h 473135"/>
                <a:gd name="connsiteX20" fmla="*/ 281504 w 669066"/>
                <a:gd name="connsiteY20" fmla="*/ 9718 h 473135"/>
                <a:gd name="connsiteX21" fmla="*/ 261379 w 669066"/>
                <a:gd name="connsiteY21" fmla="*/ 4079 h 473135"/>
                <a:gd name="connsiteX22" fmla="*/ 245125 w 669066"/>
                <a:gd name="connsiteY22" fmla="*/ 3194 h 473135"/>
                <a:gd name="connsiteX23" fmla="*/ 224779 w 669066"/>
                <a:gd name="connsiteY23" fmla="*/ 20333 h 473135"/>
                <a:gd name="connsiteX24" fmla="*/ 218476 w 669066"/>
                <a:gd name="connsiteY24" fmla="*/ 54611 h 473135"/>
                <a:gd name="connsiteX25" fmla="*/ 204765 w 669066"/>
                <a:gd name="connsiteY25" fmla="*/ 53063 h 473135"/>
                <a:gd name="connsiteX26" fmla="*/ 204765 w 669066"/>
                <a:gd name="connsiteY26" fmla="*/ 21660 h 473135"/>
                <a:gd name="connsiteX27" fmla="*/ 185304 w 669066"/>
                <a:gd name="connsiteY27" fmla="*/ 541 h 473135"/>
                <a:gd name="connsiteX28" fmla="*/ 164737 w 669066"/>
                <a:gd name="connsiteY28" fmla="*/ 209 h 473135"/>
                <a:gd name="connsiteX29" fmla="*/ 148704 w 669066"/>
                <a:gd name="connsiteY29" fmla="*/ 2531 h 473135"/>
                <a:gd name="connsiteX30" fmla="*/ 131454 w 669066"/>
                <a:gd name="connsiteY30" fmla="*/ 22877 h 473135"/>
                <a:gd name="connsiteX31" fmla="*/ 129132 w 669066"/>
                <a:gd name="connsiteY31" fmla="*/ 72303 h 473135"/>
                <a:gd name="connsiteX32" fmla="*/ 105912 w 669066"/>
                <a:gd name="connsiteY32" fmla="*/ 100058 h 473135"/>
                <a:gd name="connsiteX33" fmla="*/ 101820 w 669066"/>
                <a:gd name="connsiteY33" fmla="*/ 86015 h 473135"/>
                <a:gd name="connsiteX34" fmla="*/ 78821 w 669066"/>
                <a:gd name="connsiteY34" fmla="*/ 70202 h 473135"/>
                <a:gd name="connsiteX35" fmla="*/ 58807 w 669066"/>
                <a:gd name="connsiteY35" fmla="*/ 74073 h 473135"/>
                <a:gd name="connsiteX36" fmla="*/ 46975 w 669066"/>
                <a:gd name="connsiteY36" fmla="*/ 78938 h 473135"/>
                <a:gd name="connsiteX37" fmla="*/ 33928 w 669066"/>
                <a:gd name="connsiteY37" fmla="*/ 102269 h 473135"/>
                <a:gd name="connsiteX38" fmla="*/ 39678 w 669066"/>
                <a:gd name="connsiteY38" fmla="*/ 147273 h 473135"/>
                <a:gd name="connsiteX39" fmla="*/ 13803 w 669066"/>
                <a:gd name="connsiteY39" fmla="*/ 321096 h 473135"/>
                <a:gd name="connsiteX40" fmla="*/ 263370 w 669066"/>
                <a:gd name="connsiteY40" fmla="*/ 472361 h 473135"/>
                <a:gd name="connsiteX41" fmla="*/ 275533 w 669066"/>
                <a:gd name="connsiteY41" fmla="*/ 473135 h 473135"/>
                <a:gd name="connsiteX42" fmla="*/ 340550 w 669066"/>
                <a:gd name="connsiteY42" fmla="*/ 435872 h 473135"/>
                <a:gd name="connsiteX43" fmla="*/ 354593 w 669066"/>
                <a:gd name="connsiteY43" fmla="*/ 378594 h 473135"/>
                <a:gd name="connsiteX44" fmla="*/ 436087 w 669066"/>
                <a:gd name="connsiteY44" fmla="*/ 378594 h 473135"/>
                <a:gd name="connsiteX45" fmla="*/ 448803 w 669066"/>
                <a:gd name="connsiteY45" fmla="*/ 368422 h 473135"/>
                <a:gd name="connsiteX46" fmla="*/ 457317 w 669066"/>
                <a:gd name="connsiteY46" fmla="*/ 330273 h 473135"/>
                <a:gd name="connsiteX47" fmla="*/ 480538 w 669066"/>
                <a:gd name="connsiteY47" fmla="*/ 437862 h 473135"/>
                <a:gd name="connsiteX48" fmla="*/ 491927 w 669066"/>
                <a:gd name="connsiteY48" fmla="*/ 448035 h 473135"/>
                <a:gd name="connsiteX49" fmla="*/ 493254 w 669066"/>
                <a:gd name="connsiteY49" fmla="*/ 448035 h 473135"/>
                <a:gd name="connsiteX50" fmla="*/ 505196 w 669066"/>
                <a:gd name="connsiteY50" fmla="*/ 440295 h 473135"/>
                <a:gd name="connsiteX51" fmla="*/ 535382 w 669066"/>
                <a:gd name="connsiteY51" fmla="*/ 373066 h 473135"/>
                <a:gd name="connsiteX52" fmla="*/ 543344 w 669066"/>
                <a:gd name="connsiteY52" fmla="*/ 386777 h 473135"/>
                <a:gd name="connsiteX53" fmla="*/ 554622 w 669066"/>
                <a:gd name="connsiteY53" fmla="*/ 393301 h 473135"/>
                <a:gd name="connsiteX54" fmla="*/ 655909 w 669066"/>
                <a:gd name="connsiteY54" fmla="*/ 393301 h 473135"/>
                <a:gd name="connsiteX55" fmla="*/ 669067 w 669066"/>
                <a:gd name="connsiteY55" fmla="*/ 369196 h 473135"/>
                <a:gd name="connsiteX56" fmla="*/ 316335 w 669066"/>
                <a:gd name="connsiteY56" fmla="*/ 426805 h 473135"/>
                <a:gd name="connsiteX57" fmla="*/ 267129 w 669066"/>
                <a:gd name="connsiteY57" fmla="*/ 446819 h 473135"/>
                <a:gd name="connsiteX58" fmla="*/ 37798 w 669066"/>
                <a:gd name="connsiteY58" fmla="*/ 311255 h 473135"/>
                <a:gd name="connsiteX59" fmla="*/ 62566 w 669066"/>
                <a:gd name="connsiteY59" fmla="*/ 160763 h 473135"/>
                <a:gd name="connsiteX60" fmla="*/ 66215 w 669066"/>
                <a:gd name="connsiteY60" fmla="*/ 150037 h 473135"/>
                <a:gd name="connsiteX61" fmla="*/ 60023 w 669066"/>
                <a:gd name="connsiteY61" fmla="*/ 101606 h 473135"/>
                <a:gd name="connsiteX62" fmla="*/ 67763 w 669066"/>
                <a:gd name="connsiteY62" fmla="*/ 98509 h 473135"/>
                <a:gd name="connsiteX63" fmla="*/ 77936 w 669066"/>
                <a:gd name="connsiteY63" fmla="*/ 96409 h 473135"/>
                <a:gd name="connsiteX64" fmla="*/ 89215 w 669066"/>
                <a:gd name="connsiteY64" fmla="*/ 134667 h 473135"/>
                <a:gd name="connsiteX65" fmla="*/ 100162 w 669066"/>
                <a:gd name="connsiteY65" fmla="*/ 143845 h 473135"/>
                <a:gd name="connsiteX66" fmla="*/ 112878 w 669066"/>
                <a:gd name="connsiteY66" fmla="*/ 137432 h 473135"/>
                <a:gd name="connsiteX67" fmla="*/ 150473 w 669066"/>
                <a:gd name="connsiteY67" fmla="*/ 87784 h 473135"/>
                <a:gd name="connsiteX68" fmla="*/ 154786 w 669066"/>
                <a:gd name="connsiteY68" fmla="*/ 78717 h 473135"/>
                <a:gd name="connsiteX69" fmla="*/ 157218 w 669066"/>
                <a:gd name="connsiteY69" fmla="*/ 27300 h 473135"/>
                <a:gd name="connsiteX70" fmla="*/ 166949 w 669066"/>
                <a:gd name="connsiteY70" fmla="*/ 26083 h 473135"/>
                <a:gd name="connsiteX71" fmla="*/ 179112 w 669066"/>
                <a:gd name="connsiteY71" fmla="*/ 26083 h 473135"/>
                <a:gd name="connsiteX72" fmla="*/ 179112 w 669066"/>
                <a:gd name="connsiteY72" fmla="*/ 64674 h 473135"/>
                <a:gd name="connsiteX73" fmla="*/ 190501 w 669066"/>
                <a:gd name="connsiteY73" fmla="*/ 77611 h 473135"/>
                <a:gd name="connsiteX74" fmla="*/ 227654 w 669066"/>
                <a:gd name="connsiteY74" fmla="*/ 81702 h 473135"/>
                <a:gd name="connsiteX75" fmla="*/ 241808 w 669066"/>
                <a:gd name="connsiteY75" fmla="*/ 71198 h 473135"/>
                <a:gd name="connsiteX76" fmla="*/ 249658 w 669066"/>
                <a:gd name="connsiteY76" fmla="*/ 29179 h 473135"/>
                <a:gd name="connsiteX77" fmla="*/ 258173 w 669066"/>
                <a:gd name="connsiteY77" fmla="*/ 29843 h 473135"/>
                <a:gd name="connsiteX78" fmla="*/ 269230 w 669066"/>
                <a:gd name="connsiteY78" fmla="*/ 32828 h 473135"/>
                <a:gd name="connsiteX79" fmla="*/ 259389 w 669066"/>
                <a:gd name="connsiteY79" fmla="*/ 130244 h 473135"/>
                <a:gd name="connsiteX80" fmla="*/ 262706 w 669066"/>
                <a:gd name="connsiteY80" fmla="*/ 140196 h 473135"/>
                <a:gd name="connsiteX81" fmla="*/ 272326 w 669066"/>
                <a:gd name="connsiteY81" fmla="*/ 144508 h 473135"/>
                <a:gd name="connsiteX82" fmla="*/ 323190 w 669066"/>
                <a:gd name="connsiteY82" fmla="*/ 144508 h 473135"/>
                <a:gd name="connsiteX83" fmla="*/ 322748 w 669066"/>
                <a:gd name="connsiteY83" fmla="*/ 171820 h 473135"/>
                <a:gd name="connsiteX84" fmla="*/ 271773 w 669066"/>
                <a:gd name="connsiteY84" fmla="*/ 178234 h 473135"/>
                <a:gd name="connsiteX85" fmla="*/ 260605 w 669066"/>
                <a:gd name="connsiteY85" fmla="*/ 188738 h 473135"/>
                <a:gd name="connsiteX86" fmla="*/ 267240 w 669066"/>
                <a:gd name="connsiteY86" fmla="*/ 202449 h 473135"/>
                <a:gd name="connsiteX87" fmla="*/ 316445 w 669066"/>
                <a:gd name="connsiteY87" fmla="*/ 427026 h 47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669066" h="473135">
                  <a:moveTo>
                    <a:pt x="668956" y="369085"/>
                  </a:moveTo>
                  <a:cubicBezTo>
                    <a:pt x="667077" y="367979"/>
                    <a:pt x="664865" y="367095"/>
                    <a:pt x="662432" y="367095"/>
                  </a:cubicBezTo>
                  <a:lnTo>
                    <a:pt x="562031" y="367095"/>
                  </a:lnTo>
                  <a:lnTo>
                    <a:pt x="545113" y="337903"/>
                  </a:lnTo>
                  <a:cubicBezTo>
                    <a:pt x="542680" y="333701"/>
                    <a:pt x="538147" y="331269"/>
                    <a:pt x="533171" y="331490"/>
                  </a:cubicBezTo>
                  <a:cubicBezTo>
                    <a:pt x="528306" y="331711"/>
                    <a:pt x="523993" y="334696"/>
                    <a:pt x="522003" y="339119"/>
                  </a:cubicBezTo>
                  <a:lnTo>
                    <a:pt x="497677" y="393301"/>
                  </a:lnTo>
                  <a:lnTo>
                    <a:pt x="470365" y="266583"/>
                  </a:lnTo>
                  <a:cubicBezTo>
                    <a:pt x="469038" y="260612"/>
                    <a:pt x="463841" y="256299"/>
                    <a:pt x="457649" y="256299"/>
                  </a:cubicBezTo>
                  <a:lnTo>
                    <a:pt x="457649" y="256299"/>
                  </a:lnTo>
                  <a:cubicBezTo>
                    <a:pt x="451567" y="256299"/>
                    <a:pt x="446260" y="260501"/>
                    <a:pt x="444933" y="266472"/>
                  </a:cubicBezTo>
                  <a:lnTo>
                    <a:pt x="425693" y="352278"/>
                  </a:lnTo>
                  <a:lnTo>
                    <a:pt x="357468" y="352278"/>
                  </a:lnTo>
                  <a:cubicBezTo>
                    <a:pt x="361007" y="300087"/>
                    <a:pt x="352161" y="239381"/>
                    <a:pt x="308042" y="199353"/>
                  </a:cubicBezTo>
                  <a:lnTo>
                    <a:pt x="328719" y="196810"/>
                  </a:lnTo>
                  <a:cubicBezTo>
                    <a:pt x="338450" y="195594"/>
                    <a:pt x="346190" y="188075"/>
                    <a:pt x="347738" y="178455"/>
                  </a:cubicBezTo>
                  <a:cubicBezTo>
                    <a:pt x="349618" y="166402"/>
                    <a:pt x="351166" y="149042"/>
                    <a:pt x="347406" y="134557"/>
                  </a:cubicBezTo>
                  <a:cubicBezTo>
                    <a:pt x="344973" y="125047"/>
                    <a:pt x="336349" y="118413"/>
                    <a:pt x="326397" y="118413"/>
                  </a:cubicBezTo>
                  <a:lnTo>
                    <a:pt x="286369" y="118413"/>
                  </a:lnTo>
                  <a:lnTo>
                    <a:pt x="295104" y="32165"/>
                  </a:lnTo>
                  <a:cubicBezTo>
                    <a:pt x="296100" y="22545"/>
                    <a:pt x="290460" y="13257"/>
                    <a:pt x="281504" y="9718"/>
                  </a:cubicBezTo>
                  <a:cubicBezTo>
                    <a:pt x="273985" y="6733"/>
                    <a:pt x="267240" y="4853"/>
                    <a:pt x="261379" y="4079"/>
                  </a:cubicBezTo>
                  <a:cubicBezTo>
                    <a:pt x="255076" y="3305"/>
                    <a:pt x="249105" y="3194"/>
                    <a:pt x="245125" y="3194"/>
                  </a:cubicBezTo>
                  <a:cubicBezTo>
                    <a:pt x="235173" y="3305"/>
                    <a:pt x="226548" y="10492"/>
                    <a:pt x="224779" y="20333"/>
                  </a:cubicBezTo>
                  <a:lnTo>
                    <a:pt x="218476" y="54611"/>
                  </a:lnTo>
                  <a:lnTo>
                    <a:pt x="204765" y="53063"/>
                  </a:lnTo>
                  <a:lnTo>
                    <a:pt x="204765" y="21660"/>
                  </a:lnTo>
                  <a:cubicBezTo>
                    <a:pt x="204876" y="10603"/>
                    <a:pt x="196251" y="1315"/>
                    <a:pt x="185304" y="541"/>
                  </a:cubicBezTo>
                  <a:cubicBezTo>
                    <a:pt x="179444" y="98"/>
                    <a:pt x="171261" y="-233"/>
                    <a:pt x="164737" y="209"/>
                  </a:cubicBezTo>
                  <a:cubicBezTo>
                    <a:pt x="159208" y="651"/>
                    <a:pt x="153901" y="1425"/>
                    <a:pt x="148704" y="2531"/>
                  </a:cubicBezTo>
                  <a:cubicBezTo>
                    <a:pt x="138973" y="4632"/>
                    <a:pt x="131897" y="12925"/>
                    <a:pt x="131454" y="22877"/>
                  </a:cubicBezTo>
                  <a:lnTo>
                    <a:pt x="129132" y="72303"/>
                  </a:lnTo>
                  <a:cubicBezTo>
                    <a:pt x="124267" y="77169"/>
                    <a:pt x="115642" y="86567"/>
                    <a:pt x="105912" y="100058"/>
                  </a:cubicBezTo>
                  <a:lnTo>
                    <a:pt x="101820" y="86015"/>
                  </a:lnTo>
                  <a:cubicBezTo>
                    <a:pt x="98945" y="75952"/>
                    <a:pt x="89325" y="69207"/>
                    <a:pt x="78821" y="70202"/>
                  </a:cubicBezTo>
                  <a:cubicBezTo>
                    <a:pt x="70749" y="70866"/>
                    <a:pt x="64004" y="72193"/>
                    <a:pt x="58807" y="74073"/>
                  </a:cubicBezTo>
                  <a:cubicBezTo>
                    <a:pt x="54384" y="75621"/>
                    <a:pt x="50293" y="77390"/>
                    <a:pt x="46975" y="78938"/>
                  </a:cubicBezTo>
                  <a:cubicBezTo>
                    <a:pt x="37908" y="83140"/>
                    <a:pt x="32711" y="92428"/>
                    <a:pt x="33928" y="102269"/>
                  </a:cubicBezTo>
                  <a:lnTo>
                    <a:pt x="39678" y="147273"/>
                  </a:lnTo>
                  <a:cubicBezTo>
                    <a:pt x="24308" y="165407"/>
                    <a:pt x="-23239" y="231862"/>
                    <a:pt x="13803" y="321096"/>
                  </a:cubicBezTo>
                  <a:cubicBezTo>
                    <a:pt x="50846" y="410219"/>
                    <a:pt x="118517" y="451242"/>
                    <a:pt x="263370" y="472361"/>
                  </a:cubicBezTo>
                  <a:cubicBezTo>
                    <a:pt x="264033" y="472361"/>
                    <a:pt x="268677" y="473135"/>
                    <a:pt x="275533" y="473135"/>
                  </a:cubicBezTo>
                  <a:cubicBezTo>
                    <a:pt x="294109" y="473135"/>
                    <a:pt x="328387" y="468491"/>
                    <a:pt x="340550" y="435872"/>
                  </a:cubicBezTo>
                  <a:cubicBezTo>
                    <a:pt x="345637" y="422271"/>
                    <a:pt x="351055" y="402036"/>
                    <a:pt x="354593" y="378594"/>
                  </a:cubicBezTo>
                  <a:lnTo>
                    <a:pt x="436087" y="378594"/>
                  </a:lnTo>
                  <a:cubicBezTo>
                    <a:pt x="442168" y="378594"/>
                    <a:pt x="447476" y="374393"/>
                    <a:pt x="448803" y="368422"/>
                  </a:cubicBezTo>
                  <a:lnTo>
                    <a:pt x="457317" y="330273"/>
                  </a:lnTo>
                  <a:lnTo>
                    <a:pt x="480538" y="437862"/>
                  </a:lnTo>
                  <a:cubicBezTo>
                    <a:pt x="481754" y="443391"/>
                    <a:pt x="486287" y="447482"/>
                    <a:pt x="491927" y="448035"/>
                  </a:cubicBezTo>
                  <a:cubicBezTo>
                    <a:pt x="492369" y="448035"/>
                    <a:pt x="492811" y="448035"/>
                    <a:pt x="493254" y="448035"/>
                  </a:cubicBezTo>
                  <a:cubicBezTo>
                    <a:pt x="498340" y="448035"/>
                    <a:pt x="502984" y="445050"/>
                    <a:pt x="505196" y="440295"/>
                  </a:cubicBezTo>
                  <a:lnTo>
                    <a:pt x="535382" y="373066"/>
                  </a:lnTo>
                  <a:lnTo>
                    <a:pt x="543344" y="386777"/>
                  </a:lnTo>
                  <a:cubicBezTo>
                    <a:pt x="545666" y="390758"/>
                    <a:pt x="549978" y="393301"/>
                    <a:pt x="554622" y="393301"/>
                  </a:cubicBezTo>
                  <a:lnTo>
                    <a:pt x="655909" y="393301"/>
                  </a:lnTo>
                  <a:cubicBezTo>
                    <a:pt x="661437" y="383791"/>
                    <a:pt x="666745" y="373618"/>
                    <a:pt x="669067" y="369196"/>
                  </a:cubicBezTo>
                  <a:moveTo>
                    <a:pt x="316335" y="426805"/>
                  </a:moveTo>
                  <a:cubicBezTo>
                    <a:pt x="307046" y="451905"/>
                    <a:pt x="267461" y="446819"/>
                    <a:pt x="267129" y="446819"/>
                  </a:cubicBezTo>
                  <a:cubicBezTo>
                    <a:pt x="131123" y="427026"/>
                    <a:pt x="71191" y="391532"/>
                    <a:pt x="37798" y="311255"/>
                  </a:cubicBezTo>
                  <a:cubicBezTo>
                    <a:pt x="1751" y="224564"/>
                    <a:pt x="60134" y="163195"/>
                    <a:pt x="62566" y="160763"/>
                  </a:cubicBezTo>
                  <a:cubicBezTo>
                    <a:pt x="65331" y="157888"/>
                    <a:pt x="66658" y="154018"/>
                    <a:pt x="66215" y="150037"/>
                  </a:cubicBezTo>
                  <a:lnTo>
                    <a:pt x="60023" y="101606"/>
                  </a:lnTo>
                  <a:cubicBezTo>
                    <a:pt x="62345" y="100610"/>
                    <a:pt x="64999" y="99505"/>
                    <a:pt x="67763" y="98509"/>
                  </a:cubicBezTo>
                  <a:cubicBezTo>
                    <a:pt x="70196" y="97625"/>
                    <a:pt x="73734" y="96961"/>
                    <a:pt x="77936" y="96409"/>
                  </a:cubicBezTo>
                  <a:lnTo>
                    <a:pt x="89215" y="134667"/>
                  </a:lnTo>
                  <a:cubicBezTo>
                    <a:pt x="90652" y="139643"/>
                    <a:pt x="94965" y="143292"/>
                    <a:pt x="100162" y="143845"/>
                  </a:cubicBezTo>
                  <a:cubicBezTo>
                    <a:pt x="105359" y="144398"/>
                    <a:pt x="110335" y="141855"/>
                    <a:pt x="112878" y="137432"/>
                  </a:cubicBezTo>
                  <a:cubicBezTo>
                    <a:pt x="130791" y="105807"/>
                    <a:pt x="150363" y="88005"/>
                    <a:pt x="150473" y="87784"/>
                  </a:cubicBezTo>
                  <a:cubicBezTo>
                    <a:pt x="153016" y="85462"/>
                    <a:pt x="154675" y="82255"/>
                    <a:pt x="154786" y="78717"/>
                  </a:cubicBezTo>
                  <a:lnTo>
                    <a:pt x="157218" y="27300"/>
                  </a:lnTo>
                  <a:cubicBezTo>
                    <a:pt x="160314" y="26747"/>
                    <a:pt x="163631" y="26304"/>
                    <a:pt x="166949" y="26083"/>
                  </a:cubicBezTo>
                  <a:cubicBezTo>
                    <a:pt x="169824" y="25862"/>
                    <a:pt x="174136" y="25862"/>
                    <a:pt x="179112" y="26083"/>
                  </a:cubicBezTo>
                  <a:lnTo>
                    <a:pt x="179112" y="64674"/>
                  </a:lnTo>
                  <a:cubicBezTo>
                    <a:pt x="178891" y="71308"/>
                    <a:pt x="183867" y="76837"/>
                    <a:pt x="190501" y="77611"/>
                  </a:cubicBezTo>
                  <a:lnTo>
                    <a:pt x="227654" y="81702"/>
                  </a:lnTo>
                  <a:cubicBezTo>
                    <a:pt x="234510" y="82476"/>
                    <a:pt x="240591" y="77832"/>
                    <a:pt x="241808" y="71198"/>
                  </a:cubicBezTo>
                  <a:lnTo>
                    <a:pt x="249658" y="29179"/>
                  </a:lnTo>
                  <a:cubicBezTo>
                    <a:pt x="252202" y="29179"/>
                    <a:pt x="255187" y="29401"/>
                    <a:pt x="258173" y="29843"/>
                  </a:cubicBezTo>
                  <a:cubicBezTo>
                    <a:pt x="261158" y="30285"/>
                    <a:pt x="265028" y="31280"/>
                    <a:pt x="269230" y="32828"/>
                  </a:cubicBezTo>
                  <a:lnTo>
                    <a:pt x="259389" y="130244"/>
                  </a:lnTo>
                  <a:cubicBezTo>
                    <a:pt x="259057" y="133893"/>
                    <a:pt x="260163" y="137542"/>
                    <a:pt x="262706" y="140196"/>
                  </a:cubicBezTo>
                  <a:cubicBezTo>
                    <a:pt x="265249" y="142850"/>
                    <a:pt x="268677" y="144508"/>
                    <a:pt x="272326" y="144508"/>
                  </a:cubicBezTo>
                  <a:lnTo>
                    <a:pt x="323190" y="144508"/>
                  </a:lnTo>
                  <a:cubicBezTo>
                    <a:pt x="324407" y="151585"/>
                    <a:pt x="324185" y="161205"/>
                    <a:pt x="322748" y="171820"/>
                  </a:cubicBezTo>
                  <a:lnTo>
                    <a:pt x="271773" y="178234"/>
                  </a:lnTo>
                  <a:cubicBezTo>
                    <a:pt x="266134" y="178897"/>
                    <a:pt x="261711" y="183209"/>
                    <a:pt x="260605" y="188738"/>
                  </a:cubicBezTo>
                  <a:cubicBezTo>
                    <a:pt x="259610" y="194267"/>
                    <a:pt x="262264" y="199796"/>
                    <a:pt x="267240" y="202449"/>
                  </a:cubicBezTo>
                  <a:cubicBezTo>
                    <a:pt x="374828" y="260169"/>
                    <a:pt x="317109" y="425367"/>
                    <a:pt x="316445" y="427026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Полилиния: фигура 333">
              <a:extLst>
                <a:ext uri="{FF2B5EF4-FFF2-40B4-BE49-F238E27FC236}">
                  <a16:creationId xmlns:a16="http://schemas.microsoft.com/office/drawing/2014/main" id="{A0181CD4-7062-1929-BA43-C364535D12E0}"/>
                </a:ext>
              </a:extLst>
            </p:cNvPr>
            <p:cNvSpPr/>
            <p:nvPr/>
          </p:nvSpPr>
          <p:spPr>
            <a:xfrm>
              <a:off x="4958317" y="2494048"/>
              <a:ext cx="258999" cy="199327"/>
            </a:xfrm>
            <a:custGeom>
              <a:avLst/>
              <a:gdLst>
                <a:gd name="connsiteX0" fmla="*/ 155281 w 258999"/>
                <a:gd name="connsiteY0" fmla="*/ 105599 h 199327"/>
                <a:gd name="connsiteX1" fmla="*/ 155834 w 258999"/>
                <a:gd name="connsiteY1" fmla="*/ 101176 h 199327"/>
                <a:gd name="connsiteX2" fmla="*/ 259000 w 258999"/>
                <a:gd name="connsiteY2" fmla="*/ 52523 h 199327"/>
                <a:gd name="connsiteX3" fmla="*/ 215876 w 258999"/>
                <a:gd name="connsiteY3" fmla="*/ 0 h 199327"/>
                <a:gd name="connsiteX4" fmla="*/ 215765 w 258999"/>
                <a:gd name="connsiteY4" fmla="*/ 0 h 199327"/>
                <a:gd name="connsiteX5" fmla="*/ 76552 w 258999"/>
                <a:gd name="connsiteY5" fmla="*/ 93656 h 199327"/>
                <a:gd name="connsiteX6" fmla="*/ 76773 w 258999"/>
                <a:gd name="connsiteY6" fmla="*/ 98079 h 199327"/>
                <a:gd name="connsiteX7" fmla="*/ 120892 w 258999"/>
                <a:gd name="connsiteY7" fmla="*/ 123180 h 199327"/>
                <a:gd name="connsiteX8" fmla="*/ 120892 w 258999"/>
                <a:gd name="connsiteY8" fmla="*/ 127713 h 199327"/>
                <a:gd name="connsiteX9" fmla="*/ 1361 w 258999"/>
                <a:gd name="connsiteY9" fmla="*/ 194390 h 199327"/>
                <a:gd name="connsiteX10" fmla="*/ 3241 w 258999"/>
                <a:gd name="connsiteY10" fmla="*/ 199255 h 199327"/>
                <a:gd name="connsiteX11" fmla="*/ 206587 w 258999"/>
                <a:gd name="connsiteY11" fmla="*/ 151819 h 199327"/>
                <a:gd name="connsiteX12" fmla="*/ 207693 w 258999"/>
                <a:gd name="connsiteY12" fmla="*/ 147174 h 199327"/>
                <a:gd name="connsiteX13" fmla="*/ 155392 w 258999"/>
                <a:gd name="connsiteY13" fmla="*/ 105377 h 19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8999" h="199327">
                  <a:moveTo>
                    <a:pt x="155281" y="105599"/>
                  </a:moveTo>
                  <a:cubicBezTo>
                    <a:pt x="153733" y="104382"/>
                    <a:pt x="154065" y="102060"/>
                    <a:pt x="155834" y="101176"/>
                  </a:cubicBezTo>
                  <a:lnTo>
                    <a:pt x="259000" y="52523"/>
                  </a:lnTo>
                  <a:cubicBezTo>
                    <a:pt x="236774" y="20567"/>
                    <a:pt x="222731" y="7408"/>
                    <a:pt x="215876" y="0"/>
                  </a:cubicBezTo>
                  <a:cubicBezTo>
                    <a:pt x="215876" y="0"/>
                    <a:pt x="215876" y="0"/>
                    <a:pt x="215765" y="0"/>
                  </a:cubicBezTo>
                  <a:cubicBezTo>
                    <a:pt x="200838" y="12163"/>
                    <a:pt x="97119" y="80166"/>
                    <a:pt x="76552" y="93656"/>
                  </a:cubicBezTo>
                  <a:cubicBezTo>
                    <a:pt x="74893" y="94762"/>
                    <a:pt x="75115" y="97084"/>
                    <a:pt x="76773" y="98079"/>
                  </a:cubicBezTo>
                  <a:lnTo>
                    <a:pt x="120892" y="123180"/>
                  </a:lnTo>
                  <a:cubicBezTo>
                    <a:pt x="122662" y="124175"/>
                    <a:pt x="122662" y="126718"/>
                    <a:pt x="120892" y="127713"/>
                  </a:cubicBezTo>
                  <a:lnTo>
                    <a:pt x="1361" y="194390"/>
                  </a:lnTo>
                  <a:cubicBezTo>
                    <a:pt x="-1292" y="195827"/>
                    <a:pt x="256" y="199918"/>
                    <a:pt x="3241" y="199255"/>
                  </a:cubicBezTo>
                  <a:lnTo>
                    <a:pt x="206587" y="151819"/>
                  </a:lnTo>
                  <a:cubicBezTo>
                    <a:pt x="208688" y="151376"/>
                    <a:pt x="209352" y="148612"/>
                    <a:pt x="207693" y="147174"/>
                  </a:cubicBezTo>
                  <a:lnTo>
                    <a:pt x="155392" y="105377"/>
                  </a:lnTo>
                  <a:close/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5" name="TextBox 334">
            <a:extLst>
              <a:ext uri="{FF2B5EF4-FFF2-40B4-BE49-F238E27FC236}">
                <a16:creationId xmlns:a16="http://schemas.microsoft.com/office/drawing/2014/main" id="{B7BF436A-A173-FFDE-710D-2A38D3E7C6B7}"/>
              </a:ext>
            </a:extLst>
          </p:cNvPr>
          <p:cNvSpPr txBox="1"/>
          <p:nvPr/>
        </p:nvSpPr>
        <p:spPr>
          <a:xfrm>
            <a:off x="5275337" y="375999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EE7F61"/>
                    </a:gs>
                    <a:gs pos="67000">
                      <a:srgbClr val="F08150"/>
                    </a:gs>
                    <a:gs pos="100000">
                      <a:srgbClr val="FAA81C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F37FFF3D-3B69-7ADF-8E43-664784CFA48F}"/>
              </a:ext>
            </a:extLst>
          </p:cNvPr>
          <p:cNvSpPr txBox="1"/>
          <p:nvPr/>
        </p:nvSpPr>
        <p:spPr>
          <a:xfrm>
            <a:off x="5632309" y="3901527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EE7F61"/>
                    </a:gs>
                    <a:gs pos="67000">
                      <a:srgbClr val="F08150"/>
                    </a:gs>
                    <a:gs pos="100000">
                      <a:srgbClr val="FAA81C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Х</a:t>
            </a:r>
          </a:p>
        </p:txBody>
      </p:sp>
      <p:grpSp>
        <p:nvGrpSpPr>
          <p:cNvPr id="337" name="Группа 336">
            <a:extLst>
              <a:ext uri="{FF2B5EF4-FFF2-40B4-BE49-F238E27FC236}">
                <a16:creationId xmlns:a16="http://schemas.microsoft.com/office/drawing/2014/main" id="{5C6CED89-26E1-6C04-6435-6B8C7D74BC69}"/>
              </a:ext>
            </a:extLst>
          </p:cNvPr>
          <p:cNvGrpSpPr/>
          <p:nvPr/>
        </p:nvGrpSpPr>
        <p:grpSpPr>
          <a:xfrm>
            <a:off x="5050150" y="3970314"/>
            <a:ext cx="263717" cy="263737"/>
            <a:chOff x="4502869" y="2375845"/>
            <a:chExt cx="783139" cy="783198"/>
          </a:xfrm>
        </p:grpSpPr>
        <p:sp>
          <p:nvSpPr>
            <p:cNvPr id="338" name="Полилиния: фигура 337">
              <a:extLst>
                <a:ext uri="{FF2B5EF4-FFF2-40B4-BE49-F238E27FC236}">
                  <a16:creationId xmlns:a16="http://schemas.microsoft.com/office/drawing/2014/main" id="{C412FCEC-A6A2-FCD9-75D0-B91ECADAF499}"/>
                </a:ext>
              </a:extLst>
            </p:cNvPr>
            <p:cNvSpPr/>
            <p:nvPr/>
          </p:nvSpPr>
          <p:spPr>
            <a:xfrm>
              <a:off x="4519815" y="2392873"/>
              <a:ext cx="749259" cy="749251"/>
            </a:xfrm>
            <a:custGeom>
              <a:avLst/>
              <a:gdLst>
                <a:gd name="connsiteX0" fmla="*/ 374514 w 749259"/>
                <a:gd name="connsiteY0" fmla="*/ 749141 h 749251"/>
                <a:gd name="connsiteX1" fmla="*/ 441 w 749259"/>
                <a:gd name="connsiteY1" fmla="*/ 392760 h 749251"/>
                <a:gd name="connsiteX2" fmla="*/ 356380 w 749259"/>
                <a:gd name="connsiteY2" fmla="*/ 442 h 749251"/>
                <a:gd name="connsiteX3" fmla="*/ 374735 w 749259"/>
                <a:gd name="connsiteY3" fmla="*/ 0 h 749251"/>
                <a:gd name="connsiteX4" fmla="*/ 748808 w 749259"/>
                <a:gd name="connsiteY4" fmla="*/ 356381 h 749251"/>
                <a:gd name="connsiteX5" fmla="*/ 392870 w 749259"/>
                <a:gd name="connsiteY5" fmla="*/ 748810 h 749251"/>
                <a:gd name="connsiteX6" fmla="*/ 374514 w 749259"/>
                <a:gd name="connsiteY6" fmla="*/ 749252 h 74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259" h="749251">
                  <a:moveTo>
                    <a:pt x="374514" y="749141"/>
                  </a:moveTo>
                  <a:cubicBezTo>
                    <a:pt x="174485" y="749141"/>
                    <a:pt x="10172" y="592568"/>
                    <a:pt x="441" y="392760"/>
                  </a:cubicBezTo>
                  <a:cubicBezTo>
                    <a:pt x="-9511" y="186539"/>
                    <a:pt x="150159" y="10505"/>
                    <a:pt x="356380" y="442"/>
                  </a:cubicBezTo>
                  <a:cubicBezTo>
                    <a:pt x="362462" y="111"/>
                    <a:pt x="368654" y="0"/>
                    <a:pt x="374735" y="0"/>
                  </a:cubicBezTo>
                  <a:cubicBezTo>
                    <a:pt x="574764" y="0"/>
                    <a:pt x="739078" y="156573"/>
                    <a:pt x="748808" y="356381"/>
                  </a:cubicBezTo>
                  <a:cubicBezTo>
                    <a:pt x="758871" y="562713"/>
                    <a:pt x="599201" y="738747"/>
                    <a:pt x="392870" y="748810"/>
                  </a:cubicBezTo>
                  <a:cubicBezTo>
                    <a:pt x="386788" y="749141"/>
                    <a:pt x="380596" y="749252"/>
                    <a:pt x="374514" y="749252"/>
                  </a:cubicBezTo>
                </a:path>
              </a:pathLst>
            </a:custGeom>
            <a:solidFill>
              <a:srgbClr val="FFFFFF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Полилиния: фигура 338">
              <a:extLst>
                <a:ext uri="{FF2B5EF4-FFF2-40B4-BE49-F238E27FC236}">
                  <a16:creationId xmlns:a16="http://schemas.microsoft.com/office/drawing/2014/main" id="{AC3C21DA-179C-B901-0AA9-58AC4F654939}"/>
                </a:ext>
              </a:extLst>
            </p:cNvPr>
            <p:cNvSpPr/>
            <p:nvPr/>
          </p:nvSpPr>
          <p:spPr>
            <a:xfrm>
              <a:off x="4502869" y="2375845"/>
              <a:ext cx="783139" cy="783198"/>
            </a:xfrm>
            <a:custGeom>
              <a:avLst/>
              <a:gdLst>
                <a:gd name="connsiteX0" fmla="*/ 391681 w 783139"/>
                <a:gd name="connsiteY0" fmla="*/ 33946 h 783198"/>
                <a:gd name="connsiteX1" fmla="*/ 637488 w 783139"/>
                <a:gd name="connsiteY1" fmla="*/ 132579 h 783198"/>
                <a:gd name="connsiteX2" fmla="*/ 748725 w 783139"/>
                <a:gd name="connsiteY2" fmla="*/ 374073 h 783198"/>
                <a:gd name="connsiteX3" fmla="*/ 656064 w 783139"/>
                <a:gd name="connsiteY3" fmla="*/ 631380 h 783198"/>
                <a:gd name="connsiteX4" fmla="*/ 408930 w 783139"/>
                <a:gd name="connsiteY4" fmla="*/ 748588 h 783198"/>
                <a:gd name="connsiteX5" fmla="*/ 391460 w 783139"/>
                <a:gd name="connsiteY5" fmla="*/ 749031 h 783198"/>
                <a:gd name="connsiteX6" fmla="*/ 145542 w 783139"/>
                <a:gd name="connsiteY6" fmla="*/ 650398 h 783198"/>
                <a:gd name="connsiteX7" fmla="*/ 34304 w 783139"/>
                <a:gd name="connsiteY7" fmla="*/ 408904 h 783198"/>
                <a:gd name="connsiteX8" fmla="*/ 126966 w 783139"/>
                <a:gd name="connsiteY8" fmla="*/ 151597 h 783198"/>
                <a:gd name="connsiteX9" fmla="*/ 374099 w 783139"/>
                <a:gd name="connsiteY9" fmla="*/ 34389 h 783198"/>
                <a:gd name="connsiteX10" fmla="*/ 391570 w 783139"/>
                <a:gd name="connsiteY10" fmla="*/ 33946 h 783198"/>
                <a:gd name="connsiteX11" fmla="*/ 391570 w 783139"/>
                <a:gd name="connsiteY11" fmla="*/ 0 h 783198"/>
                <a:gd name="connsiteX12" fmla="*/ 372441 w 783139"/>
                <a:gd name="connsiteY12" fmla="*/ 442 h 783198"/>
                <a:gd name="connsiteX13" fmla="*/ 469 w 783139"/>
                <a:gd name="connsiteY13" fmla="*/ 410673 h 783198"/>
                <a:gd name="connsiteX14" fmla="*/ 391460 w 783139"/>
                <a:gd name="connsiteY14" fmla="*/ 783198 h 783198"/>
                <a:gd name="connsiteX15" fmla="*/ 410589 w 783139"/>
                <a:gd name="connsiteY15" fmla="*/ 782756 h 783198"/>
                <a:gd name="connsiteX16" fmla="*/ 782672 w 783139"/>
                <a:gd name="connsiteY16" fmla="*/ 372636 h 783198"/>
                <a:gd name="connsiteX17" fmla="*/ 391681 w 783139"/>
                <a:gd name="connsiteY17" fmla="*/ 0 h 78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139" h="783198">
                  <a:moveTo>
                    <a:pt x="391681" y="33946"/>
                  </a:moveTo>
                  <a:cubicBezTo>
                    <a:pt x="483236" y="33946"/>
                    <a:pt x="570479" y="68998"/>
                    <a:pt x="637488" y="132579"/>
                  </a:cubicBezTo>
                  <a:cubicBezTo>
                    <a:pt x="704717" y="196380"/>
                    <a:pt x="744302" y="282186"/>
                    <a:pt x="748725" y="374073"/>
                  </a:cubicBezTo>
                  <a:cubicBezTo>
                    <a:pt x="753369" y="469056"/>
                    <a:pt x="720418" y="560391"/>
                    <a:pt x="656064" y="631380"/>
                  </a:cubicBezTo>
                  <a:cubicBezTo>
                    <a:pt x="591710" y="702368"/>
                    <a:pt x="503914" y="743944"/>
                    <a:pt x="408930" y="748588"/>
                  </a:cubicBezTo>
                  <a:cubicBezTo>
                    <a:pt x="403180" y="748920"/>
                    <a:pt x="397209" y="749031"/>
                    <a:pt x="391460" y="749031"/>
                  </a:cubicBezTo>
                  <a:cubicBezTo>
                    <a:pt x="299904" y="749031"/>
                    <a:pt x="212661" y="713979"/>
                    <a:pt x="145542" y="650398"/>
                  </a:cubicBezTo>
                  <a:cubicBezTo>
                    <a:pt x="78313" y="586597"/>
                    <a:pt x="38838" y="500791"/>
                    <a:pt x="34304" y="408904"/>
                  </a:cubicBezTo>
                  <a:cubicBezTo>
                    <a:pt x="29660" y="313921"/>
                    <a:pt x="62611" y="222476"/>
                    <a:pt x="126966" y="151597"/>
                  </a:cubicBezTo>
                  <a:cubicBezTo>
                    <a:pt x="191320" y="80609"/>
                    <a:pt x="279116" y="39033"/>
                    <a:pt x="374099" y="34389"/>
                  </a:cubicBezTo>
                  <a:cubicBezTo>
                    <a:pt x="379960" y="34057"/>
                    <a:pt x="385820" y="33946"/>
                    <a:pt x="391570" y="33946"/>
                  </a:cubicBezTo>
                  <a:moveTo>
                    <a:pt x="391570" y="0"/>
                  </a:moveTo>
                  <a:cubicBezTo>
                    <a:pt x="385267" y="0"/>
                    <a:pt x="378854" y="111"/>
                    <a:pt x="372441" y="442"/>
                  </a:cubicBezTo>
                  <a:cubicBezTo>
                    <a:pt x="157374" y="10947"/>
                    <a:pt x="-10036" y="195495"/>
                    <a:pt x="469" y="410673"/>
                  </a:cubicBezTo>
                  <a:cubicBezTo>
                    <a:pt x="10641" y="619327"/>
                    <a:pt x="184685" y="783198"/>
                    <a:pt x="391460" y="783198"/>
                  </a:cubicBezTo>
                  <a:cubicBezTo>
                    <a:pt x="397762" y="783198"/>
                    <a:pt x="404176" y="783088"/>
                    <a:pt x="410589" y="782756"/>
                  </a:cubicBezTo>
                  <a:cubicBezTo>
                    <a:pt x="625656" y="772251"/>
                    <a:pt x="793176" y="587703"/>
                    <a:pt x="782672" y="372636"/>
                  </a:cubicBezTo>
                  <a:cubicBezTo>
                    <a:pt x="772499" y="163761"/>
                    <a:pt x="598455" y="0"/>
                    <a:pt x="391681" y="0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Полилиния: фигура 339">
              <a:extLst>
                <a:ext uri="{FF2B5EF4-FFF2-40B4-BE49-F238E27FC236}">
                  <a16:creationId xmlns:a16="http://schemas.microsoft.com/office/drawing/2014/main" id="{7092DA53-365A-22DB-CDFC-BD219F20E8BA}"/>
                </a:ext>
              </a:extLst>
            </p:cNvPr>
            <p:cNvSpPr/>
            <p:nvPr/>
          </p:nvSpPr>
          <p:spPr>
            <a:xfrm>
              <a:off x="4624337" y="2823342"/>
              <a:ext cx="138316" cy="146840"/>
            </a:xfrm>
            <a:custGeom>
              <a:avLst/>
              <a:gdLst>
                <a:gd name="connsiteX0" fmla="*/ 128898 w 138316"/>
                <a:gd name="connsiteY0" fmla="*/ 121518 h 146840"/>
                <a:gd name="connsiteX1" fmla="*/ 25622 w 138316"/>
                <a:gd name="connsiteY1" fmla="*/ 10834 h 146840"/>
                <a:gd name="connsiteX2" fmla="*/ 10805 w 138316"/>
                <a:gd name="connsiteY2" fmla="*/ 218 h 146840"/>
                <a:gd name="connsiteX3" fmla="*/ 190 w 138316"/>
                <a:gd name="connsiteY3" fmla="*/ 15035 h 146840"/>
                <a:gd name="connsiteX4" fmla="*/ 121601 w 138316"/>
                <a:gd name="connsiteY4" fmla="*/ 146287 h 146840"/>
                <a:gd name="connsiteX5" fmla="*/ 125360 w 138316"/>
                <a:gd name="connsiteY5" fmla="*/ 146840 h 146840"/>
                <a:gd name="connsiteX6" fmla="*/ 137744 w 138316"/>
                <a:gd name="connsiteY6" fmla="*/ 137662 h 146840"/>
                <a:gd name="connsiteX7" fmla="*/ 129120 w 138316"/>
                <a:gd name="connsiteY7" fmla="*/ 121518 h 14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16" h="146840">
                  <a:moveTo>
                    <a:pt x="128898" y="121518"/>
                  </a:moveTo>
                  <a:cubicBezTo>
                    <a:pt x="41102" y="95202"/>
                    <a:pt x="26285" y="14482"/>
                    <a:pt x="25622" y="10834"/>
                  </a:cubicBezTo>
                  <a:cubicBezTo>
                    <a:pt x="24406" y="3757"/>
                    <a:pt x="17882" y="-1108"/>
                    <a:pt x="10805" y="218"/>
                  </a:cubicBezTo>
                  <a:cubicBezTo>
                    <a:pt x="3728" y="1324"/>
                    <a:pt x="-1026" y="8069"/>
                    <a:pt x="190" y="15035"/>
                  </a:cubicBezTo>
                  <a:cubicBezTo>
                    <a:pt x="853" y="19127"/>
                    <a:pt x="17771" y="115216"/>
                    <a:pt x="121601" y="146287"/>
                  </a:cubicBezTo>
                  <a:cubicBezTo>
                    <a:pt x="122817" y="146619"/>
                    <a:pt x="124033" y="146840"/>
                    <a:pt x="125360" y="146840"/>
                  </a:cubicBezTo>
                  <a:cubicBezTo>
                    <a:pt x="130889" y="146840"/>
                    <a:pt x="136086" y="143191"/>
                    <a:pt x="137744" y="137662"/>
                  </a:cubicBezTo>
                  <a:cubicBezTo>
                    <a:pt x="139845" y="130807"/>
                    <a:pt x="135975" y="123619"/>
                    <a:pt x="129120" y="121518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Полилиния: фигура 340">
              <a:extLst>
                <a:ext uri="{FF2B5EF4-FFF2-40B4-BE49-F238E27FC236}">
                  <a16:creationId xmlns:a16="http://schemas.microsoft.com/office/drawing/2014/main" id="{CE391085-61F6-5B3C-01D6-2CC12BF6121E}"/>
                </a:ext>
              </a:extLst>
            </p:cNvPr>
            <p:cNvSpPr/>
            <p:nvPr/>
          </p:nvSpPr>
          <p:spPr>
            <a:xfrm>
              <a:off x="4909210" y="2476965"/>
              <a:ext cx="101888" cy="177644"/>
            </a:xfrm>
            <a:custGeom>
              <a:avLst/>
              <a:gdLst>
                <a:gd name="connsiteX0" fmla="*/ 3806 w 101888"/>
                <a:gd name="connsiteY0" fmla="*/ 176864 h 177644"/>
                <a:gd name="connsiteX1" fmla="*/ 99232 w 101888"/>
                <a:gd name="connsiteY1" fmla="*/ 90173 h 177644"/>
                <a:gd name="connsiteX2" fmla="*/ 98015 w 101888"/>
                <a:gd name="connsiteY2" fmla="*/ 86193 h 177644"/>
                <a:gd name="connsiteX3" fmla="*/ 57656 w 101888"/>
                <a:gd name="connsiteY3" fmla="*/ 79448 h 177644"/>
                <a:gd name="connsiteX4" fmla="*/ 56218 w 101888"/>
                <a:gd name="connsiteY4" fmla="*/ 75799 h 177644"/>
                <a:gd name="connsiteX5" fmla="*/ 101443 w 101888"/>
                <a:gd name="connsiteY5" fmla="*/ 12771 h 177644"/>
                <a:gd name="connsiteX6" fmla="*/ 100116 w 101888"/>
                <a:gd name="connsiteY6" fmla="*/ 9233 h 177644"/>
                <a:gd name="connsiteX7" fmla="*/ 60199 w 101888"/>
                <a:gd name="connsiteY7" fmla="*/ 55 h 177644"/>
                <a:gd name="connsiteX8" fmla="*/ 57545 w 101888"/>
                <a:gd name="connsiteY8" fmla="*/ 1382 h 177644"/>
                <a:gd name="connsiteX9" fmla="*/ 9224 w 101888"/>
                <a:gd name="connsiteY9" fmla="*/ 96476 h 177644"/>
                <a:gd name="connsiteX10" fmla="*/ 11214 w 101888"/>
                <a:gd name="connsiteY10" fmla="*/ 99793 h 177644"/>
                <a:gd name="connsiteX11" fmla="*/ 41843 w 101888"/>
                <a:gd name="connsiteY11" fmla="*/ 100125 h 177644"/>
                <a:gd name="connsiteX12" fmla="*/ 43834 w 101888"/>
                <a:gd name="connsiteY12" fmla="*/ 103663 h 177644"/>
                <a:gd name="connsiteX13" fmla="*/ 378 w 101888"/>
                <a:gd name="connsiteY13" fmla="*/ 174099 h 177644"/>
                <a:gd name="connsiteX14" fmla="*/ 3916 w 101888"/>
                <a:gd name="connsiteY14" fmla="*/ 176974 h 17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888" h="177644">
                  <a:moveTo>
                    <a:pt x="3806" y="176864"/>
                  </a:moveTo>
                  <a:lnTo>
                    <a:pt x="99232" y="90173"/>
                  </a:lnTo>
                  <a:cubicBezTo>
                    <a:pt x="100669" y="88847"/>
                    <a:pt x="99895" y="86524"/>
                    <a:pt x="98015" y="86193"/>
                  </a:cubicBezTo>
                  <a:lnTo>
                    <a:pt x="57656" y="79448"/>
                  </a:lnTo>
                  <a:cubicBezTo>
                    <a:pt x="55997" y="79116"/>
                    <a:pt x="55223" y="77236"/>
                    <a:pt x="56218" y="75799"/>
                  </a:cubicBezTo>
                  <a:lnTo>
                    <a:pt x="101443" y="12771"/>
                  </a:lnTo>
                  <a:cubicBezTo>
                    <a:pt x="102438" y="11444"/>
                    <a:pt x="101664" y="9565"/>
                    <a:pt x="100116" y="9233"/>
                  </a:cubicBezTo>
                  <a:lnTo>
                    <a:pt x="60199" y="55"/>
                  </a:lnTo>
                  <a:cubicBezTo>
                    <a:pt x="59093" y="-166"/>
                    <a:pt x="57987" y="276"/>
                    <a:pt x="57545" y="1382"/>
                  </a:cubicBezTo>
                  <a:cubicBezTo>
                    <a:pt x="52348" y="13877"/>
                    <a:pt x="17406" y="80664"/>
                    <a:pt x="9224" y="96476"/>
                  </a:cubicBezTo>
                  <a:cubicBezTo>
                    <a:pt x="8450" y="98024"/>
                    <a:pt x="9556" y="99793"/>
                    <a:pt x="11214" y="99793"/>
                  </a:cubicBezTo>
                  <a:lnTo>
                    <a:pt x="41843" y="100125"/>
                  </a:lnTo>
                  <a:cubicBezTo>
                    <a:pt x="43613" y="100125"/>
                    <a:pt x="44718" y="102115"/>
                    <a:pt x="43834" y="103663"/>
                  </a:cubicBezTo>
                  <a:lnTo>
                    <a:pt x="378" y="174099"/>
                  </a:lnTo>
                  <a:cubicBezTo>
                    <a:pt x="-1059" y="176421"/>
                    <a:pt x="1926" y="178854"/>
                    <a:pt x="3916" y="176974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Полилиния: фигура 341">
              <a:extLst>
                <a:ext uri="{FF2B5EF4-FFF2-40B4-BE49-F238E27FC236}">
                  <a16:creationId xmlns:a16="http://schemas.microsoft.com/office/drawing/2014/main" id="{0EE43E0F-09CA-5925-CF21-A4E869E37305}"/>
                </a:ext>
              </a:extLst>
            </p:cNvPr>
            <p:cNvSpPr/>
            <p:nvPr/>
          </p:nvSpPr>
          <p:spPr>
            <a:xfrm>
              <a:off x="4950870" y="2724341"/>
              <a:ext cx="191479" cy="79473"/>
            </a:xfrm>
            <a:custGeom>
              <a:avLst/>
              <a:gdLst>
                <a:gd name="connsiteX0" fmla="*/ 112969 w 191479"/>
                <a:gd name="connsiteY0" fmla="*/ 35086 h 79473"/>
                <a:gd name="connsiteX1" fmla="*/ 188381 w 191479"/>
                <a:gd name="connsiteY1" fmla="*/ 43711 h 79473"/>
                <a:gd name="connsiteX2" fmla="*/ 191367 w 191479"/>
                <a:gd name="connsiteY2" fmla="*/ 40172 h 79473"/>
                <a:gd name="connsiteX3" fmla="*/ 180309 w 191479"/>
                <a:gd name="connsiteY3" fmla="*/ 2024 h 79473"/>
                <a:gd name="connsiteX4" fmla="*/ 177324 w 191479"/>
                <a:gd name="connsiteY4" fmla="*/ 34 h 79473"/>
                <a:gd name="connsiteX5" fmla="*/ 72057 w 191479"/>
                <a:gd name="connsiteY5" fmla="*/ 4015 h 79473"/>
                <a:gd name="connsiteX6" fmla="*/ 69735 w 191479"/>
                <a:gd name="connsiteY6" fmla="*/ 8216 h 79473"/>
                <a:gd name="connsiteX7" fmla="*/ 83557 w 191479"/>
                <a:gd name="connsiteY7" fmla="*/ 33538 h 79473"/>
                <a:gd name="connsiteX8" fmla="*/ 81013 w 191479"/>
                <a:gd name="connsiteY8" fmla="*/ 37740 h 79473"/>
                <a:gd name="connsiteX9" fmla="*/ 2948 w 191479"/>
                <a:gd name="connsiteY9" fmla="*/ 34201 h 79473"/>
                <a:gd name="connsiteX10" fmla="*/ 1953 w 191479"/>
                <a:gd name="connsiteY10" fmla="*/ 39619 h 79473"/>
                <a:gd name="connsiteX11" fmla="*/ 119604 w 191479"/>
                <a:gd name="connsiteY11" fmla="*/ 79316 h 79473"/>
                <a:gd name="connsiteX12" fmla="*/ 123142 w 191479"/>
                <a:gd name="connsiteY12" fmla="*/ 75667 h 79473"/>
                <a:gd name="connsiteX13" fmla="*/ 110094 w 191479"/>
                <a:gd name="connsiteY13" fmla="*/ 38956 h 79473"/>
                <a:gd name="connsiteX14" fmla="*/ 113080 w 191479"/>
                <a:gd name="connsiteY14" fmla="*/ 35197 h 7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479" h="79473">
                  <a:moveTo>
                    <a:pt x="112969" y="35086"/>
                  </a:moveTo>
                  <a:lnTo>
                    <a:pt x="188381" y="43711"/>
                  </a:lnTo>
                  <a:cubicBezTo>
                    <a:pt x="190371" y="43932"/>
                    <a:pt x="191919" y="42052"/>
                    <a:pt x="191367" y="40172"/>
                  </a:cubicBezTo>
                  <a:lnTo>
                    <a:pt x="180309" y="2024"/>
                  </a:lnTo>
                  <a:cubicBezTo>
                    <a:pt x="179977" y="697"/>
                    <a:pt x="178761" y="-187"/>
                    <a:pt x="177324" y="34"/>
                  </a:cubicBezTo>
                  <a:cubicBezTo>
                    <a:pt x="162949" y="1582"/>
                    <a:pt x="90965" y="3462"/>
                    <a:pt x="72057" y="4015"/>
                  </a:cubicBezTo>
                  <a:cubicBezTo>
                    <a:pt x="69956" y="4015"/>
                    <a:pt x="68740" y="6337"/>
                    <a:pt x="69735" y="8216"/>
                  </a:cubicBezTo>
                  <a:lnTo>
                    <a:pt x="83557" y="33538"/>
                  </a:lnTo>
                  <a:cubicBezTo>
                    <a:pt x="84662" y="35418"/>
                    <a:pt x="83114" y="37850"/>
                    <a:pt x="81013" y="37740"/>
                  </a:cubicBezTo>
                  <a:lnTo>
                    <a:pt x="2948" y="34201"/>
                  </a:lnTo>
                  <a:cubicBezTo>
                    <a:pt x="-369" y="34091"/>
                    <a:pt x="-1143" y="38624"/>
                    <a:pt x="1953" y="39619"/>
                  </a:cubicBezTo>
                  <a:lnTo>
                    <a:pt x="119604" y="79316"/>
                  </a:lnTo>
                  <a:cubicBezTo>
                    <a:pt x="121815" y="80090"/>
                    <a:pt x="123916" y="77878"/>
                    <a:pt x="123142" y="75667"/>
                  </a:cubicBezTo>
                  <a:lnTo>
                    <a:pt x="110094" y="38956"/>
                  </a:lnTo>
                  <a:cubicBezTo>
                    <a:pt x="109431" y="36966"/>
                    <a:pt x="110979" y="34975"/>
                    <a:pt x="113080" y="35197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Полилиния: фигура 342">
              <a:extLst>
                <a:ext uri="{FF2B5EF4-FFF2-40B4-BE49-F238E27FC236}">
                  <a16:creationId xmlns:a16="http://schemas.microsoft.com/office/drawing/2014/main" id="{F5946755-B97B-0504-4013-0E4C7ABEA488}"/>
                </a:ext>
              </a:extLst>
            </p:cNvPr>
            <p:cNvSpPr/>
            <p:nvPr/>
          </p:nvSpPr>
          <p:spPr>
            <a:xfrm>
              <a:off x="4573682" y="2576328"/>
              <a:ext cx="669066" cy="473135"/>
            </a:xfrm>
            <a:custGeom>
              <a:avLst/>
              <a:gdLst>
                <a:gd name="connsiteX0" fmla="*/ 668956 w 669066"/>
                <a:gd name="connsiteY0" fmla="*/ 369085 h 473135"/>
                <a:gd name="connsiteX1" fmla="*/ 662432 w 669066"/>
                <a:gd name="connsiteY1" fmla="*/ 367095 h 473135"/>
                <a:gd name="connsiteX2" fmla="*/ 562031 w 669066"/>
                <a:gd name="connsiteY2" fmla="*/ 367095 h 473135"/>
                <a:gd name="connsiteX3" fmla="*/ 545113 w 669066"/>
                <a:gd name="connsiteY3" fmla="*/ 337903 h 473135"/>
                <a:gd name="connsiteX4" fmla="*/ 533171 w 669066"/>
                <a:gd name="connsiteY4" fmla="*/ 331490 h 473135"/>
                <a:gd name="connsiteX5" fmla="*/ 522003 w 669066"/>
                <a:gd name="connsiteY5" fmla="*/ 339119 h 473135"/>
                <a:gd name="connsiteX6" fmla="*/ 497677 w 669066"/>
                <a:gd name="connsiteY6" fmla="*/ 393301 h 473135"/>
                <a:gd name="connsiteX7" fmla="*/ 470365 w 669066"/>
                <a:gd name="connsiteY7" fmla="*/ 266583 h 473135"/>
                <a:gd name="connsiteX8" fmla="*/ 457649 w 669066"/>
                <a:gd name="connsiteY8" fmla="*/ 256299 h 473135"/>
                <a:gd name="connsiteX9" fmla="*/ 457649 w 669066"/>
                <a:gd name="connsiteY9" fmla="*/ 256299 h 473135"/>
                <a:gd name="connsiteX10" fmla="*/ 444933 w 669066"/>
                <a:gd name="connsiteY10" fmla="*/ 266472 h 473135"/>
                <a:gd name="connsiteX11" fmla="*/ 425693 w 669066"/>
                <a:gd name="connsiteY11" fmla="*/ 352278 h 473135"/>
                <a:gd name="connsiteX12" fmla="*/ 357468 w 669066"/>
                <a:gd name="connsiteY12" fmla="*/ 352278 h 473135"/>
                <a:gd name="connsiteX13" fmla="*/ 308042 w 669066"/>
                <a:gd name="connsiteY13" fmla="*/ 199353 h 473135"/>
                <a:gd name="connsiteX14" fmla="*/ 328719 w 669066"/>
                <a:gd name="connsiteY14" fmla="*/ 196810 h 473135"/>
                <a:gd name="connsiteX15" fmla="*/ 347738 w 669066"/>
                <a:gd name="connsiteY15" fmla="*/ 178455 h 473135"/>
                <a:gd name="connsiteX16" fmla="*/ 347406 w 669066"/>
                <a:gd name="connsiteY16" fmla="*/ 134557 h 473135"/>
                <a:gd name="connsiteX17" fmla="*/ 326397 w 669066"/>
                <a:gd name="connsiteY17" fmla="*/ 118413 h 473135"/>
                <a:gd name="connsiteX18" fmla="*/ 286369 w 669066"/>
                <a:gd name="connsiteY18" fmla="*/ 118413 h 473135"/>
                <a:gd name="connsiteX19" fmla="*/ 295104 w 669066"/>
                <a:gd name="connsiteY19" fmla="*/ 32165 h 473135"/>
                <a:gd name="connsiteX20" fmla="*/ 281504 w 669066"/>
                <a:gd name="connsiteY20" fmla="*/ 9718 h 473135"/>
                <a:gd name="connsiteX21" fmla="*/ 261379 w 669066"/>
                <a:gd name="connsiteY21" fmla="*/ 4079 h 473135"/>
                <a:gd name="connsiteX22" fmla="*/ 245125 w 669066"/>
                <a:gd name="connsiteY22" fmla="*/ 3194 h 473135"/>
                <a:gd name="connsiteX23" fmla="*/ 224779 w 669066"/>
                <a:gd name="connsiteY23" fmla="*/ 20333 h 473135"/>
                <a:gd name="connsiteX24" fmla="*/ 218476 w 669066"/>
                <a:gd name="connsiteY24" fmla="*/ 54611 h 473135"/>
                <a:gd name="connsiteX25" fmla="*/ 204765 w 669066"/>
                <a:gd name="connsiteY25" fmla="*/ 53063 h 473135"/>
                <a:gd name="connsiteX26" fmla="*/ 204765 w 669066"/>
                <a:gd name="connsiteY26" fmla="*/ 21660 h 473135"/>
                <a:gd name="connsiteX27" fmla="*/ 185304 w 669066"/>
                <a:gd name="connsiteY27" fmla="*/ 541 h 473135"/>
                <a:gd name="connsiteX28" fmla="*/ 164737 w 669066"/>
                <a:gd name="connsiteY28" fmla="*/ 209 h 473135"/>
                <a:gd name="connsiteX29" fmla="*/ 148704 w 669066"/>
                <a:gd name="connsiteY29" fmla="*/ 2531 h 473135"/>
                <a:gd name="connsiteX30" fmla="*/ 131454 w 669066"/>
                <a:gd name="connsiteY30" fmla="*/ 22877 h 473135"/>
                <a:gd name="connsiteX31" fmla="*/ 129132 w 669066"/>
                <a:gd name="connsiteY31" fmla="*/ 72303 h 473135"/>
                <a:gd name="connsiteX32" fmla="*/ 105912 w 669066"/>
                <a:gd name="connsiteY32" fmla="*/ 100058 h 473135"/>
                <a:gd name="connsiteX33" fmla="*/ 101820 w 669066"/>
                <a:gd name="connsiteY33" fmla="*/ 86015 h 473135"/>
                <a:gd name="connsiteX34" fmla="*/ 78821 w 669066"/>
                <a:gd name="connsiteY34" fmla="*/ 70202 h 473135"/>
                <a:gd name="connsiteX35" fmla="*/ 58807 w 669066"/>
                <a:gd name="connsiteY35" fmla="*/ 74073 h 473135"/>
                <a:gd name="connsiteX36" fmla="*/ 46975 w 669066"/>
                <a:gd name="connsiteY36" fmla="*/ 78938 h 473135"/>
                <a:gd name="connsiteX37" fmla="*/ 33928 w 669066"/>
                <a:gd name="connsiteY37" fmla="*/ 102269 h 473135"/>
                <a:gd name="connsiteX38" fmla="*/ 39678 w 669066"/>
                <a:gd name="connsiteY38" fmla="*/ 147273 h 473135"/>
                <a:gd name="connsiteX39" fmla="*/ 13803 w 669066"/>
                <a:gd name="connsiteY39" fmla="*/ 321096 h 473135"/>
                <a:gd name="connsiteX40" fmla="*/ 263370 w 669066"/>
                <a:gd name="connsiteY40" fmla="*/ 472361 h 473135"/>
                <a:gd name="connsiteX41" fmla="*/ 275533 w 669066"/>
                <a:gd name="connsiteY41" fmla="*/ 473135 h 473135"/>
                <a:gd name="connsiteX42" fmla="*/ 340550 w 669066"/>
                <a:gd name="connsiteY42" fmla="*/ 435872 h 473135"/>
                <a:gd name="connsiteX43" fmla="*/ 354593 w 669066"/>
                <a:gd name="connsiteY43" fmla="*/ 378594 h 473135"/>
                <a:gd name="connsiteX44" fmla="*/ 436087 w 669066"/>
                <a:gd name="connsiteY44" fmla="*/ 378594 h 473135"/>
                <a:gd name="connsiteX45" fmla="*/ 448803 w 669066"/>
                <a:gd name="connsiteY45" fmla="*/ 368422 h 473135"/>
                <a:gd name="connsiteX46" fmla="*/ 457317 w 669066"/>
                <a:gd name="connsiteY46" fmla="*/ 330273 h 473135"/>
                <a:gd name="connsiteX47" fmla="*/ 480538 w 669066"/>
                <a:gd name="connsiteY47" fmla="*/ 437862 h 473135"/>
                <a:gd name="connsiteX48" fmla="*/ 491927 w 669066"/>
                <a:gd name="connsiteY48" fmla="*/ 448035 h 473135"/>
                <a:gd name="connsiteX49" fmla="*/ 493254 w 669066"/>
                <a:gd name="connsiteY49" fmla="*/ 448035 h 473135"/>
                <a:gd name="connsiteX50" fmla="*/ 505196 w 669066"/>
                <a:gd name="connsiteY50" fmla="*/ 440295 h 473135"/>
                <a:gd name="connsiteX51" fmla="*/ 535382 w 669066"/>
                <a:gd name="connsiteY51" fmla="*/ 373066 h 473135"/>
                <a:gd name="connsiteX52" fmla="*/ 543344 w 669066"/>
                <a:gd name="connsiteY52" fmla="*/ 386777 h 473135"/>
                <a:gd name="connsiteX53" fmla="*/ 554622 w 669066"/>
                <a:gd name="connsiteY53" fmla="*/ 393301 h 473135"/>
                <a:gd name="connsiteX54" fmla="*/ 655909 w 669066"/>
                <a:gd name="connsiteY54" fmla="*/ 393301 h 473135"/>
                <a:gd name="connsiteX55" fmla="*/ 669067 w 669066"/>
                <a:gd name="connsiteY55" fmla="*/ 369196 h 473135"/>
                <a:gd name="connsiteX56" fmla="*/ 316335 w 669066"/>
                <a:gd name="connsiteY56" fmla="*/ 426805 h 473135"/>
                <a:gd name="connsiteX57" fmla="*/ 267129 w 669066"/>
                <a:gd name="connsiteY57" fmla="*/ 446819 h 473135"/>
                <a:gd name="connsiteX58" fmla="*/ 37798 w 669066"/>
                <a:gd name="connsiteY58" fmla="*/ 311255 h 473135"/>
                <a:gd name="connsiteX59" fmla="*/ 62566 w 669066"/>
                <a:gd name="connsiteY59" fmla="*/ 160763 h 473135"/>
                <a:gd name="connsiteX60" fmla="*/ 66215 w 669066"/>
                <a:gd name="connsiteY60" fmla="*/ 150037 h 473135"/>
                <a:gd name="connsiteX61" fmla="*/ 60023 w 669066"/>
                <a:gd name="connsiteY61" fmla="*/ 101606 h 473135"/>
                <a:gd name="connsiteX62" fmla="*/ 67763 w 669066"/>
                <a:gd name="connsiteY62" fmla="*/ 98509 h 473135"/>
                <a:gd name="connsiteX63" fmla="*/ 77936 w 669066"/>
                <a:gd name="connsiteY63" fmla="*/ 96409 h 473135"/>
                <a:gd name="connsiteX64" fmla="*/ 89215 w 669066"/>
                <a:gd name="connsiteY64" fmla="*/ 134667 h 473135"/>
                <a:gd name="connsiteX65" fmla="*/ 100162 w 669066"/>
                <a:gd name="connsiteY65" fmla="*/ 143845 h 473135"/>
                <a:gd name="connsiteX66" fmla="*/ 112878 w 669066"/>
                <a:gd name="connsiteY66" fmla="*/ 137432 h 473135"/>
                <a:gd name="connsiteX67" fmla="*/ 150473 w 669066"/>
                <a:gd name="connsiteY67" fmla="*/ 87784 h 473135"/>
                <a:gd name="connsiteX68" fmla="*/ 154786 w 669066"/>
                <a:gd name="connsiteY68" fmla="*/ 78717 h 473135"/>
                <a:gd name="connsiteX69" fmla="*/ 157218 w 669066"/>
                <a:gd name="connsiteY69" fmla="*/ 27300 h 473135"/>
                <a:gd name="connsiteX70" fmla="*/ 166949 w 669066"/>
                <a:gd name="connsiteY70" fmla="*/ 26083 h 473135"/>
                <a:gd name="connsiteX71" fmla="*/ 179112 w 669066"/>
                <a:gd name="connsiteY71" fmla="*/ 26083 h 473135"/>
                <a:gd name="connsiteX72" fmla="*/ 179112 w 669066"/>
                <a:gd name="connsiteY72" fmla="*/ 64674 h 473135"/>
                <a:gd name="connsiteX73" fmla="*/ 190501 w 669066"/>
                <a:gd name="connsiteY73" fmla="*/ 77611 h 473135"/>
                <a:gd name="connsiteX74" fmla="*/ 227654 w 669066"/>
                <a:gd name="connsiteY74" fmla="*/ 81702 h 473135"/>
                <a:gd name="connsiteX75" fmla="*/ 241808 w 669066"/>
                <a:gd name="connsiteY75" fmla="*/ 71198 h 473135"/>
                <a:gd name="connsiteX76" fmla="*/ 249658 w 669066"/>
                <a:gd name="connsiteY76" fmla="*/ 29179 h 473135"/>
                <a:gd name="connsiteX77" fmla="*/ 258173 w 669066"/>
                <a:gd name="connsiteY77" fmla="*/ 29843 h 473135"/>
                <a:gd name="connsiteX78" fmla="*/ 269230 w 669066"/>
                <a:gd name="connsiteY78" fmla="*/ 32828 h 473135"/>
                <a:gd name="connsiteX79" fmla="*/ 259389 w 669066"/>
                <a:gd name="connsiteY79" fmla="*/ 130244 h 473135"/>
                <a:gd name="connsiteX80" fmla="*/ 262706 w 669066"/>
                <a:gd name="connsiteY80" fmla="*/ 140196 h 473135"/>
                <a:gd name="connsiteX81" fmla="*/ 272326 w 669066"/>
                <a:gd name="connsiteY81" fmla="*/ 144508 h 473135"/>
                <a:gd name="connsiteX82" fmla="*/ 323190 w 669066"/>
                <a:gd name="connsiteY82" fmla="*/ 144508 h 473135"/>
                <a:gd name="connsiteX83" fmla="*/ 322748 w 669066"/>
                <a:gd name="connsiteY83" fmla="*/ 171820 h 473135"/>
                <a:gd name="connsiteX84" fmla="*/ 271773 w 669066"/>
                <a:gd name="connsiteY84" fmla="*/ 178234 h 473135"/>
                <a:gd name="connsiteX85" fmla="*/ 260605 w 669066"/>
                <a:gd name="connsiteY85" fmla="*/ 188738 h 473135"/>
                <a:gd name="connsiteX86" fmla="*/ 267240 w 669066"/>
                <a:gd name="connsiteY86" fmla="*/ 202449 h 473135"/>
                <a:gd name="connsiteX87" fmla="*/ 316445 w 669066"/>
                <a:gd name="connsiteY87" fmla="*/ 427026 h 47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669066" h="473135">
                  <a:moveTo>
                    <a:pt x="668956" y="369085"/>
                  </a:moveTo>
                  <a:cubicBezTo>
                    <a:pt x="667077" y="367979"/>
                    <a:pt x="664865" y="367095"/>
                    <a:pt x="662432" y="367095"/>
                  </a:cubicBezTo>
                  <a:lnTo>
                    <a:pt x="562031" y="367095"/>
                  </a:lnTo>
                  <a:lnTo>
                    <a:pt x="545113" y="337903"/>
                  </a:lnTo>
                  <a:cubicBezTo>
                    <a:pt x="542680" y="333701"/>
                    <a:pt x="538147" y="331269"/>
                    <a:pt x="533171" y="331490"/>
                  </a:cubicBezTo>
                  <a:cubicBezTo>
                    <a:pt x="528306" y="331711"/>
                    <a:pt x="523993" y="334696"/>
                    <a:pt x="522003" y="339119"/>
                  </a:cubicBezTo>
                  <a:lnTo>
                    <a:pt x="497677" y="393301"/>
                  </a:lnTo>
                  <a:lnTo>
                    <a:pt x="470365" y="266583"/>
                  </a:lnTo>
                  <a:cubicBezTo>
                    <a:pt x="469038" y="260612"/>
                    <a:pt x="463841" y="256299"/>
                    <a:pt x="457649" y="256299"/>
                  </a:cubicBezTo>
                  <a:lnTo>
                    <a:pt x="457649" y="256299"/>
                  </a:lnTo>
                  <a:cubicBezTo>
                    <a:pt x="451567" y="256299"/>
                    <a:pt x="446260" y="260501"/>
                    <a:pt x="444933" y="266472"/>
                  </a:cubicBezTo>
                  <a:lnTo>
                    <a:pt x="425693" y="352278"/>
                  </a:lnTo>
                  <a:lnTo>
                    <a:pt x="357468" y="352278"/>
                  </a:lnTo>
                  <a:cubicBezTo>
                    <a:pt x="361007" y="300087"/>
                    <a:pt x="352161" y="239381"/>
                    <a:pt x="308042" y="199353"/>
                  </a:cubicBezTo>
                  <a:lnTo>
                    <a:pt x="328719" y="196810"/>
                  </a:lnTo>
                  <a:cubicBezTo>
                    <a:pt x="338450" y="195594"/>
                    <a:pt x="346190" y="188075"/>
                    <a:pt x="347738" y="178455"/>
                  </a:cubicBezTo>
                  <a:cubicBezTo>
                    <a:pt x="349618" y="166402"/>
                    <a:pt x="351166" y="149042"/>
                    <a:pt x="347406" y="134557"/>
                  </a:cubicBezTo>
                  <a:cubicBezTo>
                    <a:pt x="344973" y="125047"/>
                    <a:pt x="336349" y="118413"/>
                    <a:pt x="326397" y="118413"/>
                  </a:cubicBezTo>
                  <a:lnTo>
                    <a:pt x="286369" y="118413"/>
                  </a:lnTo>
                  <a:lnTo>
                    <a:pt x="295104" y="32165"/>
                  </a:lnTo>
                  <a:cubicBezTo>
                    <a:pt x="296100" y="22545"/>
                    <a:pt x="290460" y="13257"/>
                    <a:pt x="281504" y="9718"/>
                  </a:cubicBezTo>
                  <a:cubicBezTo>
                    <a:pt x="273985" y="6733"/>
                    <a:pt x="267240" y="4853"/>
                    <a:pt x="261379" y="4079"/>
                  </a:cubicBezTo>
                  <a:cubicBezTo>
                    <a:pt x="255076" y="3305"/>
                    <a:pt x="249105" y="3194"/>
                    <a:pt x="245125" y="3194"/>
                  </a:cubicBezTo>
                  <a:cubicBezTo>
                    <a:pt x="235173" y="3305"/>
                    <a:pt x="226548" y="10492"/>
                    <a:pt x="224779" y="20333"/>
                  </a:cubicBezTo>
                  <a:lnTo>
                    <a:pt x="218476" y="54611"/>
                  </a:lnTo>
                  <a:lnTo>
                    <a:pt x="204765" y="53063"/>
                  </a:lnTo>
                  <a:lnTo>
                    <a:pt x="204765" y="21660"/>
                  </a:lnTo>
                  <a:cubicBezTo>
                    <a:pt x="204876" y="10603"/>
                    <a:pt x="196251" y="1315"/>
                    <a:pt x="185304" y="541"/>
                  </a:cubicBezTo>
                  <a:cubicBezTo>
                    <a:pt x="179444" y="98"/>
                    <a:pt x="171261" y="-233"/>
                    <a:pt x="164737" y="209"/>
                  </a:cubicBezTo>
                  <a:cubicBezTo>
                    <a:pt x="159208" y="651"/>
                    <a:pt x="153901" y="1425"/>
                    <a:pt x="148704" y="2531"/>
                  </a:cubicBezTo>
                  <a:cubicBezTo>
                    <a:pt x="138973" y="4632"/>
                    <a:pt x="131897" y="12925"/>
                    <a:pt x="131454" y="22877"/>
                  </a:cubicBezTo>
                  <a:lnTo>
                    <a:pt x="129132" y="72303"/>
                  </a:lnTo>
                  <a:cubicBezTo>
                    <a:pt x="124267" y="77169"/>
                    <a:pt x="115642" y="86567"/>
                    <a:pt x="105912" y="100058"/>
                  </a:cubicBezTo>
                  <a:lnTo>
                    <a:pt x="101820" y="86015"/>
                  </a:lnTo>
                  <a:cubicBezTo>
                    <a:pt x="98945" y="75952"/>
                    <a:pt x="89325" y="69207"/>
                    <a:pt x="78821" y="70202"/>
                  </a:cubicBezTo>
                  <a:cubicBezTo>
                    <a:pt x="70749" y="70866"/>
                    <a:pt x="64004" y="72193"/>
                    <a:pt x="58807" y="74073"/>
                  </a:cubicBezTo>
                  <a:cubicBezTo>
                    <a:pt x="54384" y="75621"/>
                    <a:pt x="50293" y="77390"/>
                    <a:pt x="46975" y="78938"/>
                  </a:cubicBezTo>
                  <a:cubicBezTo>
                    <a:pt x="37908" y="83140"/>
                    <a:pt x="32711" y="92428"/>
                    <a:pt x="33928" y="102269"/>
                  </a:cubicBezTo>
                  <a:lnTo>
                    <a:pt x="39678" y="147273"/>
                  </a:lnTo>
                  <a:cubicBezTo>
                    <a:pt x="24308" y="165407"/>
                    <a:pt x="-23239" y="231862"/>
                    <a:pt x="13803" y="321096"/>
                  </a:cubicBezTo>
                  <a:cubicBezTo>
                    <a:pt x="50846" y="410219"/>
                    <a:pt x="118517" y="451242"/>
                    <a:pt x="263370" y="472361"/>
                  </a:cubicBezTo>
                  <a:cubicBezTo>
                    <a:pt x="264033" y="472361"/>
                    <a:pt x="268677" y="473135"/>
                    <a:pt x="275533" y="473135"/>
                  </a:cubicBezTo>
                  <a:cubicBezTo>
                    <a:pt x="294109" y="473135"/>
                    <a:pt x="328387" y="468491"/>
                    <a:pt x="340550" y="435872"/>
                  </a:cubicBezTo>
                  <a:cubicBezTo>
                    <a:pt x="345637" y="422271"/>
                    <a:pt x="351055" y="402036"/>
                    <a:pt x="354593" y="378594"/>
                  </a:cubicBezTo>
                  <a:lnTo>
                    <a:pt x="436087" y="378594"/>
                  </a:lnTo>
                  <a:cubicBezTo>
                    <a:pt x="442168" y="378594"/>
                    <a:pt x="447476" y="374393"/>
                    <a:pt x="448803" y="368422"/>
                  </a:cubicBezTo>
                  <a:lnTo>
                    <a:pt x="457317" y="330273"/>
                  </a:lnTo>
                  <a:lnTo>
                    <a:pt x="480538" y="437862"/>
                  </a:lnTo>
                  <a:cubicBezTo>
                    <a:pt x="481754" y="443391"/>
                    <a:pt x="486287" y="447482"/>
                    <a:pt x="491927" y="448035"/>
                  </a:cubicBezTo>
                  <a:cubicBezTo>
                    <a:pt x="492369" y="448035"/>
                    <a:pt x="492811" y="448035"/>
                    <a:pt x="493254" y="448035"/>
                  </a:cubicBezTo>
                  <a:cubicBezTo>
                    <a:pt x="498340" y="448035"/>
                    <a:pt x="502984" y="445050"/>
                    <a:pt x="505196" y="440295"/>
                  </a:cubicBezTo>
                  <a:lnTo>
                    <a:pt x="535382" y="373066"/>
                  </a:lnTo>
                  <a:lnTo>
                    <a:pt x="543344" y="386777"/>
                  </a:lnTo>
                  <a:cubicBezTo>
                    <a:pt x="545666" y="390758"/>
                    <a:pt x="549978" y="393301"/>
                    <a:pt x="554622" y="393301"/>
                  </a:cubicBezTo>
                  <a:lnTo>
                    <a:pt x="655909" y="393301"/>
                  </a:lnTo>
                  <a:cubicBezTo>
                    <a:pt x="661437" y="383791"/>
                    <a:pt x="666745" y="373618"/>
                    <a:pt x="669067" y="369196"/>
                  </a:cubicBezTo>
                  <a:moveTo>
                    <a:pt x="316335" y="426805"/>
                  </a:moveTo>
                  <a:cubicBezTo>
                    <a:pt x="307046" y="451905"/>
                    <a:pt x="267461" y="446819"/>
                    <a:pt x="267129" y="446819"/>
                  </a:cubicBezTo>
                  <a:cubicBezTo>
                    <a:pt x="131123" y="427026"/>
                    <a:pt x="71191" y="391532"/>
                    <a:pt x="37798" y="311255"/>
                  </a:cubicBezTo>
                  <a:cubicBezTo>
                    <a:pt x="1751" y="224564"/>
                    <a:pt x="60134" y="163195"/>
                    <a:pt x="62566" y="160763"/>
                  </a:cubicBezTo>
                  <a:cubicBezTo>
                    <a:pt x="65331" y="157888"/>
                    <a:pt x="66658" y="154018"/>
                    <a:pt x="66215" y="150037"/>
                  </a:cubicBezTo>
                  <a:lnTo>
                    <a:pt x="60023" y="101606"/>
                  </a:lnTo>
                  <a:cubicBezTo>
                    <a:pt x="62345" y="100610"/>
                    <a:pt x="64999" y="99505"/>
                    <a:pt x="67763" y="98509"/>
                  </a:cubicBezTo>
                  <a:cubicBezTo>
                    <a:pt x="70196" y="97625"/>
                    <a:pt x="73734" y="96961"/>
                    <a:pt x="77936" y="96409"/>
                  </a:cubicBezTo>
                  <a:lnTo>
                    <a:pt x="89215" y="134667"/>
                  </a:lnTo>
                  <a:cubicBezTo>
                    <a:pt x="90652" y="139643"/>
                    <a:pt x="94965" y="143292"/>
                    <a:pt x="100162" y="143845"/>
                  </a:cubicBezTo>
                  <a:cubicBezTo>
                    <a:pt x="105359" y="144398"/>
                    <a:pt x="110335" y="141855"/>
                    <a:pt x="112878" y="137432"/>
                  </a:cubicBezTo>
                  <a:cubicBezTo>
                    <a:pt x="130791" y="105807"/>
                    <a:pt x="150363" y="88005"/>
                    <a:pt x="150473" y="87784"/>
                  </a:cubicBezTo>
                  <a:cubicBezTo>
                    <a:pt x="153016" y="85462"/>
                    <a:pt x="154675" y="82255"/>
                    <a:pt x="154786" y="78717"/>
                  </a:cubicBezTo>
                  <a:lnTo>
                    <a:pt x="157218" y="27300"/>
                  </a:lnTo>
                  <a:cubicBezTo>
                    <a:pt x="160314" y="26747"/>
                    <a:pt x="163631" y="26304"/>
                    <a:pt x="166949" y="26083"/>
                  </a:cubicBezTo>
                  <a:cubicBezTo>
                    <a:pt x="169824" y="25862"/>
                    <a:pt x="174136" y="25862"/>
                    <a:pt x="179112" y="26083"/>
                  </a:cubicBezTo>
                  <a:lnTo>
                    <a:pt x="179112" y="64674"/>
                  </a:lnTo>
                  <a:cubicBezTo>
                    <a:pt x="178891" y="71308"/>
                    <a:pt x="183867" y="76837"/>
                    <a:pt x="190501" y="77611"/>
                  </a:cubicBezTo>
                  <a:lnTo>
                    <a:pt x="227654" y="81702"/>
                  </a:lnTo>
                  <a:cubicBezTo>
                    <a:pt x="234510" y="82476"/>
                    <a:pt x="240591" y="77832"/>
                    <a:pt x="241808" y="71198"/>
                  </a:cubicBezTo>
                  <a:lnTo>
                    <a:pt x="249658" y="29179"/>
                  </a:lnTo>
                  <a:cubicBezTo>
                    <a:pt x="252202" y="29179"/>
                    <a:pt x="255187" y="29401"/>
                    <a:pt x="258173" y="29843"/>
                  </a:cubicBezTo>
                  <a:cubicBezTo>
                    <a:pt x="261158" y="30285"/>
                    <a:pt x="265028" y="31280"/>
                    <a:pt x="269230" y="32828"/>
                  </a:cubicBezTo>
                  <a:lnTo>
                    <a:pt x="259389" y="130244"/>
                  </a:lnTo>
                  <a:cubicBezTo>
                    <a:pt x="259057" y="133893"/>
                    <a:pt x="260163" y="137542"/>
                    <a:pt x="262706" y="140196"/>
                  </a:cubicBezTo>
                  <a:cubicBezTo>
                    <a:pt x="265249" y="142850"/>
                    <a:pt x="268677" y="144508"/>
                    <a:pt x="272326" y="144508"/>
                  </a:cubicBezTo>
                  <a:lnTo>
                    <a:pt x="323190" y="144508"/>
                  </a:lnTo>
                  <a:cubicBezTo>
                    <a:pt x="324407" y="151585"/>
                    <a:pt x="324185" y="161205"/>
                    <a:pt x="322748" y="171820"/>
                  </a:cubicBezTo>
                  <a:lnTo>
                    <a:pt x="271773" y="178234"/>
                  </a:lnTo>
                  <a:cubicBezTo>
                    <a:pt x="266134" y="178897"/>
                    <a:pt x="261711" y="183209"/>
                    <a:pt x="260605" y="188738"/>
                  </a:cubicBezTo>
                  <a:cubicBezTo>
                    <a:pt x="259610" y="194267"/>
                    <a:pt x="262264" y="199796"/>
                    <a:pt x="267240" y="202449"/>
                  </a:cubicBezTo>
                  <a:cubicBezTo>
                    <a:pt x="374828" y="260169"/>
                    <a:pt x="317109" y="425367"/>
                    <a:pt x="316445" y="427026"/>
                  </a:cubicBezTo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Полилиния: фигура 343">
              <a:extLst>
                <a:ext uri="{FF2B5EF4-FFF2-40B4-BE49-F238E27FC236}">
                  <a16:creationId xmlns:a16="http://schemas.microsoft.com/office/drawing/2014/main" id="{582D00A0-E62E-CEBE-F935-C114A2DE161F}"/>
                </a:ext>
              </a:extLst>
            </p:cNvPr>
            <p:cNvSpPr/>
            <p:nvPr/>
          </p:nvSpPr>
          <p:spPr>
            <a:xfrm>
              <a:off x="4958317" y="2494048"/>
              <a:ext cx="258999" cy="199327"/>
            </a:xfrm>
            <a:custGeom>
              <a:avLst/>
              <a:gdLst>
                <a:gd name="connsiteX0" fmla="*/ 155281 w 258999"/>
                <a:gd name="connsiteY0" fmla="*/ 105599 h 199327"/>
                <a:gd name="connsiteX1" fmla="*/ 155834 w 258999"/>
                <a:gd name="connsiteY1" fmla="*/ 101176 h 199327"/>
                <a:gd name="connsiteX2" fmla="*/ 259000 w 258999"/>
                <a:gd name="connsiteY2" fmla="*/ 52523 h 199327"/>
                <a:gd name="connsiteX3" fmla="*/ 215876 w 258999"/>
                <a:gd name="connsiteY3" fmla="*/ 0 h 199327"/>
                <a:gd name="connsiteX4" fmla="*/ 215765 w 258999"/>
                <a:gd name="connsiteY4" fmla="*/ 0 h 199327"/>
                <a:gd name="connsiteX5" fmla="*/ 76552 w 258999"/>
                <a:gd name="connsiteY5" fmla="*/ 93656 h 199327"/>
                <a:gd name="connsiteX6" fmla="*/ 76773 w 258999"/>
                <a:gd name="connsiteY6" fmla="*/ 98079 h 199327"/>
                <a:gd name="connsiteX7" fmla="*/ 120892 w 258999"/>
                <a:gd name="connsiteY7" fmla="*/ 123180 h 199327"/>
                <a:gd name="connsiteX8" fmla="*/ 120892 w 258999"/>
                <a:gd name="connsiteY8" fmla="*/ 127713 h 199327"/>
                <a:gd name="connsiteX9" fmla="*/ 1361 w 258999"/>
                <a:gd name="connsiteY9" fmla="*/ 194390 h 199327"/>
                <a:gd name="connsiteX10" fmla="*/ 3241 w 258999"/>
                <a:gd name="connsiteY10" fmla="*/ 199255 h 199327"/>
                <a:gd name="connsiteX11" fmla="*/ 206587 w 258999"/>
                <a:gd name="connsiteY11" fmla="*/ 151819 h 199327"/>
                <a:gd name="connsiteX12" fmla="*/ 207693 w 258999"/>
                <a:gd name="connsiteY12" fmla="*/ 147174 h 199327"/>
                <a:gd name="connsiteX13" fmla="*/ 155392 w 258999"/>
                <a:gd name="connsiteY13" fmla="*/ 105377 h 19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8999" h="199327">
                  <a:moveTo>
                    <a:pt x="155281" y="105599"/>
                  </a:moveTo>
                  <a:cubicBezTo>
                    <a:pt x="153733" y="104382"/>
                    <a:pt x="154065" y="102060"/>
                    <a:pt x="155834" y="101176"/>
                  </a:cubicBezTo>
                  <a:lnTo>
                    <a:pt x="259000" y="52523"/>
                  </a:lnTo>
                  <a:cubicBezTo>
                    <a:pt x="236774" y="20567"/>
                    <a:pt x="222731" y="7408"/>
                    <a:pt x="215876" y="0"/>
                  </a:cubicBezTo>
                  <a:cubicBezTo>
                    <a:pt x="215876" y="0"/>
                    <a:pt x="215876" y="0"/>
                    <a:pt x="215765" y="0"/>
                  </a:cubicBezTo>
                  <a:cubicBezTo>
                    <a:pt x="200838" y="12163"/>
                    <a:pt x="97119" y="80166"/>
                    <a:pt x="76552" y="93656"/>
                  </a:cubicBezTo>
                  <a:cubicBezTo>
                    <a:pt x="74893" y="94762"/>
                    <a:pt x="75115" y="97084"/>
                    <a:pt x="76773" y="98079"/>
                  </a:cubicBezTo>
                  <a:lnTo>
                    <a:pt x="120892" y="123180"/>
                  </a:lnTo>
                  <a:cubicBezTo>
                    <a:pt x="122662" y="124175"/>
                    <a:pt x="122662" y="126718"/>
                    <a:pt x="120892" y="127713"/>
                  </a:cubicBezTo>
                  <a:lnTo>
                    <a:pt x="1361" y="194390"/>
                  </a:lnTo>
                  <a:cubicBezTo>
                    <a:pt x="-1292" y="195827"/>
                    <a:pt x="256" y="199918"/>
                    <a:pt x="3241" y="199255"/>
                  </a:cubicBezTo>
                  <a:lnTo>
                    <a:pt x="206587" y="151819"/>
                  </a:lnTo>
                  <a:cubicBezTo>
                    <a:pt x="208688" y="151376"/>
                    <a:pt x="209352" y="148612"/>
                    <a:pt x="207693" y="147174"/>
                  </a:cubicBezTo>
                  <a:lnTo>
                    <a:pt x="155392" y="105377"/>
                  </a:lnTo>
                  <a:close/>
                </a:path>
              </a:pathLst>
            </a:custGeom>
            <a:solidFill>
              <a:srgbClr val="EA6852"/>
            </a:solidFill>
            <a:ln w="11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5" name="TextBox 344">
            <a:extLst>
              <a:ext uri="{FF2B5EF4-FFF2-40B4-BE49-F238E27FC236}">
                <a16:creationId xmlns:a16="http://schemas.microsoft.com/office/drawing/2014/main" id="{4A8FCFC6-A8E9-6EA6-B56C-F47B60C0CB6F}"/>
              </a:ext>
            </a:extLst>
          </p:cNvPr>
          <p:cNvSpPr txBox="1"/>
          <p:nvPr/>
        </p:nvSpPr>
        <p:spPr>
          <a:xfrm>
            <a:off x="6192983" y="4206266"/>
            <a:ext cx="276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316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~7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316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из 8 пациентов с ХБП С3 могут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316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не дожить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316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4-й стадии ХБП</a:t>
            </a:r>
            <a:r>
              <a:rPr kumimoji="0" lang="ru-RU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316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</a:t>
            </a:r>
          </a:p>
        </p:txBody>
      </p:sp>
      <p:grpSp>
        <p:nvGrpSpPr>
          <p:cNvPr id="346" name="Группа 345">
            <a:extLst>
              <a:ext uri="{FF2B5EF4-FFF2-40B4-BE49-F238E27FC236}">
                <a16:creationId xmlns:a16="http://schemas.microsoft.com/office/drawing/2014/main" id="{15AF02D9-B552-00E3-6976-8659726D8B9E}"/>
              </a:ext>
            </a:extLst>
          </p:cNvPr>
          <p:cNvGrpSpPr/>
          <p:nvPr/>
        </p:nvGrpSpPr>
        <p:grpSpPr>
          <a:xfrm>
            <a:off x="7129825" y="4765813"/>
            <a:ext cx="1234880" cy="460361"/>
            <a:chOff x="-3884995" y="2137463"/>
            <a:chExt cx="2658585" cy="991114"/>
          </a:xfrm>
        </p:grpSpPr>
        <p:pic>
          <p:nvPicPr>
            <p:cNvPr id="347" name="Рисунок 346">
              <a:extLst>
                <a:ext uri="{FF2B5EF4-FFF2-40B4-BE49-F238E27FC236}">
                  <a16:creationId xmlns:a16="http://schemas.microsoft.com/office/drawing/2014/main" id="{5649318D-77BF-7BA8-F1DC-02560A32E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-3884995" y="2148278"/>
              <a:ext cx="673423" cy="980299"/>
            </a:xfrm>
            <a:prstGeom prst="rect">
              <a:avLst/>
            </a:prstGeom>
          </p:spPr>
        </p:pic>
        <p:pic>
          <p:nvPicPr>
            <p:cNvPr id="348" name="Рисунок 347">
              <a:extLst>
                <a:ext uri="{FF2B5EF4-FFF2-40B4-BE49-F238E27FC236}">
                  <a16:creationId xmlns:a16="http://schemas.microsoft.com/office/drawing/2014/main" id="{9D9EBDD3-8F89-9C3F-F07A-5EDA20DD2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-3121020" y="2148278"/>
              <a:ext cx="673423" cy="980299"/>
            </a:xfrm>
            <a:prstGeom prst="rect">
              <a:avLst/>
            </a:prstGeom>
          </p:spPr>
        </p:pic>
        <p:pic>
          <p:nvPicPr>
            <p:cNvPr id="349" name="Рисунок 348">
              <a:extLst>
                <a:ext uri="{FF2B5EF4-FFF2-40B4-BE49-F238E27FC236}">
                  <a16:creationId xmlns:a16="http://schemas.microsoft.com/office/drawing/2014/main" id="{1CD83C40-8D1F-ED98-DC60-25F5A678DF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r="41538"/>
            <a:stretch/>
          </p:blipFill>
          <p:spPr>
            <a:xfrm>
              <a:off x="-1620108" y="2148277"/>
              <a:ext cx="393698" cy="980300"/>
            </a:xfrm>
            <a:prstGeom prst="rect">
              <a:avLst/>
            </a:prstGeom>
          </p:spPr>
        </p:pic>
        <p:pic>
          <p:nvPicPr>
            <p:cNvPr id="350" name="Рисунок 349">
              <a:extLst>
                <a:ext uri="{FF2B5EF4-FFF2-40B4-BE49-F238E27FC236}">
                  <a16:creationId xmlns:a16="http://schemas.microsoft.com/office/drawing/2014/main" id="{FAD61A39-697A-5864-159B-92DB33489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-2384541" y="2137463"/>
              <a:ext cx="673424" cy="980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4014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729C4-2850-8A7C-E783-CE9F639BA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B0A219-A2D8-6B2A-5E98-A9B98D4E0F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8"/>
          <a:stretch>
            <a:fillRect/>
          </a:stretch>
        </p:blipFill>
        <p:spPr>
          <a:xfrm>
            <a:off x="786847" y="1094276"/>
            <a:ext cx="4709078" cy="4251434"/>
          </a:xfrm>
          <a:custGeom>
            <a:avLst/>
            <a:gdLst>
              <a:gd name="connsiteX0" fmla="*/ 570882 w 5993415"/>
              <a:gd name="connsiteY0" fmla="*/ 0 h 5410955"/>
              <a:gd name="connsiteX1" fmla="*/ 4802069 w 5993415"/>
              <a:gd name="connsiteY1" fmla="*/ 0 h 5410955"/>
              <a:gd name="connsiteX2" fmla="*/ 5104660 w 5993415"/>
              <a:gd name="connsiteY2" fmla="*/ 923293 h 5410955"/>
              <a:gd name="connsiteX3" fmla="*/ 5406501 w 5993415"/>
              <a:gd name="connsiteY3" fmla="*/ 1269522 h 5410955"/>
              <a:gd name="connsiteX4" fmla="*/ 5690587 w 5993415"/>
              <a:gd name="connsiteY4" fmla="*/ 1420442 h 5410955"/>
              <a:gd name="connsiteX5" fmla="*/ 5823752 w 5993415"/>
              <a:gd name="connsiteY5" fmla="*/ 2068512 h 5410955"/>
              <a:gd name="connsiteX6" fmla="*/ 5912528 w 5993415"/>
              <a:gd name="connsiteY6" fmla="*/ 2290454 h 5410955"/>
              <a:gd name="connsiteX7" fmla="*/ 5993415 w 5993415"/>
              <a:gd name="connsiteY7" fmla="*/ 2320787 h 5410955"/>
              <a:gd name="connsiteX8" fmla="*/ 5993415 w 5993415"/>
              <a:gd name="connsiteY8" fmla="*/ 2983780 h 5410955"/>
              <a:gd name="connsiteX9" fmla="*/ 5646198 w 5993415"/>
              <a:gd name="connsiteY9" fmla="*/ 3178221 h 5410955"/>
              <a:gd name="connsiteX10" fmla="*/ 5362113 w 5993415"/>
              <a:gd name="connsiteY10" fmla="*/ 4350073 h 5410955"/>
              <a:gd name="connsiteX11" fmla="*/ 4598633 w 5993415"/>
              <a:gd name="connsiteY11" fmla="*/ 5113553 h 5410955"/>
              <a:gd name="connsiteX12" fmla="*/ 2936232 w 5993415"/>
              <a:gd name="connsiteY12" fmla="*/ 5410955 h 5410955"/>
              <a:gd name="connsiteX13" fmla="*/ 2481726 w 5993415"/>
              <a:gd name="connsiteY13" fmla="*/ 5410955 h 5410955"/>
              <a:gd name="connsiteX14" fmla="*/ 550416 w 5993415"/>
              <a:gd name="connsiteY14" fmla="*/ 4891611 h 5410955"/>
              <a:gd name="connsiteX15" fmla="*/ 0 w 5993415"/>
              <a:gd name="connsiteY15" fmla="*/ 4270174 h 5410955"/>
              <a:gd name="connsiteX16" fmla="*/ 0 w 5993415"/>
              <a:gd name="connsiteY16" fmla="*/ 2157289 h 5410955"/>
              <a:gd name="connsiteX17" fmla="*/ 35511 w 5993415"/>
              <a:gd name="connsiteY17" fmla="*/ 1642384 h 5410955"/>
              <a:gd name="connsiteX18" fmla="*/ 133165 w 5993415"/>
              <a:gd name="connsiteY18" fmla="*/ 745739 h 5410955"/>
              <a:gd name="connsiteX19" fmla="*/ 570882 w 5993415"/>
              <a:gd name="connsiteY19" fmla="*/ 0 h 541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93415" h="5410955">
                <a:moveTo>
                  <a:pt x="570882" y="0"/>
                </a:moveTo>
                <a:lnTo>
                  <a:pt x="4802069" y="0"/>
                </a:lnTo>
                <a:lnTo>
                  <a:pt x="5104660" y="923293"/>
                </a:lnTo>
                <a:lnTo>
                  <a:pt x="5406501" y="1269522"/>
                </a:lnTo>
                <a:lnTo>
                  <a:pt x="5690587" y="1420442"/>
                </a:lnTo>
                <a:lnTo>
                  <a:pt x="5823752" y="2068512"/>
                </a:lnTo>
                <a:lnTo>
                  <a:pt x="5912528" y="2290454"/>
                </a:lnTo>
                <a:lnTo>
                  <a:pt x="5993415" y="2320787"/>
                </a:lnTo>
                <a:lnTo>
                  <a:pt x="5993415" y="2983780"/>
                </a:lnTo>
                <a:lnTo>
                  <a:pt x="5646198" y="3178221"/>
                </a:lnTo>
                <a:lnTo>
                  <a:pt x="5362113" y="4350073"/>
                </a:lnTo>
                <a:lnTo>
                  <a:pt x="4598633" y="5113553"/>
                </a:lnTo>
                <a:lnTo>
                  <a:pt x="2936232" y="5410955"/>
                </a:lnTo>
                <a:lnTo>
                  <a:pt x="2481726" y="5410955"/>
                </a:lnTo>
                <a:lnTo>
                  <a:pt x="550416" y="4891611"/>
                </a:lnTo>
                <a:lnTo>
                  <a:pt x="0" y="4270174"/>
                </a:lnTo>
                <a:lnTo>
                  <a:pt x="0" y="2157289"/>
                </a:lnTo>
                <a:lnTo>
                  <a:pt x="35511" y="1642384"/>
                </a:lnTo>
                <a:lnTo>
                  <a:pt x="133165" y="745739"/>
                </a:lnTo>
                <a:lnTo>
                  <a:pt x="570882" y="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3D2514-E18B-5CE2-9AF3-4B4AEF706A28}"/>
              </a:ext>
            </a:extLst>
          </p:cNvPr>
          <p:cNvSpPr txBox="1"/>
          <p:nvPr/>
        </p:nvSpPr>
        <p:spPr>
          <a:xfrm>
            <a:off x="5905499" y="2512791"/>
            <a:ext cx="58674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650226"/>
                </a:solidFill>
                <a:effectLst/>
                <a:uLnTx/>
                <a:uFillTx/>
                <a:latin typeface="Montserrat ExtraBold" panose="00000900000000000000" pitchFamily="2" charset="-52"/>
                <a:ea typeface="+mn-ea"/>
                <a:cs typeface="+mn-cs"/>
              </a:rPr>
              <a:t>КАК ВЫЯВИТЬ ПОРАЖЕНИЕ ПОЧЕК И ПОСТАВИТЬ ДИАГНОЗ ХБП?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650226"/>
              </a:solidFill>
              <a:effectLst/>
              <a:uLnTx/>
              <a:uFillTx/>
              <a:latin typeface="Montserrat Light" panose="000004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38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29" y="0"/>
            <a:ext cx="10893862" cy="819802"/>
          </a:xfrm>
          <a:custGeom>
            <a:avLst/>
            <a:gdLst/>
            <a:ahLst/>
            <a:cxnLst/>
            <a:rect l="l" t="t" r="r" b="b"/>
            <a:pathLst>
              <a:path w="17964785" h="1351915">
                <a:moveTo>
                  <a:pt x="17964290" y="0"/>
                </a:moveTo>
                <a:lnTo>
                  <a:pt x="10" y="0"/>
                </a:lnTo>
                <a:lnTo>
                  <a:pt x="0" y="1351896"/>
                </a:lnTo>
                <a:lnTo>
                  <a:pt x="17676236" y="1351896"/>
                </a:lnTo>
                <a:lnTo>
                  <a:pt x="17964290" y="0"/>
                </a:lnTo>
                <a:close/>
              </a:path>
            </a:pathLst>
          </a:custGeom>
          <a:solidFill>
            <a:srgbClr val="0F384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6D8CA90C-75CC-4F9E-A76B-B84E289E08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397" y="116902"/>
            <a:ext cx="10509917" cy="62294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lang="ru-RU" sz="2000" dirty="0"/>
              <a:t>ХРОНИЧЕСКАЯ БОЛЕЗНЬ ПОЧЕК (ХБП)</a:t>
            </a:r>
            <a:r>
              <a:rPr lang="en-US" sz="2000" dirty="0"/>
              <a:t> </a:t>
            </a:r>
            <a:r>
              <a:rPr lang="ru-RU" sz="2000" dirty="0"/>
              <a:t>– «ТИХИЙ УБИЙЦА»:</a:t>
            </a:r>
            <a:br>
              <a:rPr lang="ru-RU" sz="2000" dirty="0"/>
            </a:br>
            <a:r>
              <a:rPr lang="ru-RU" sz="2000" dirty="0">
                <a:latin typeface="Arial Narrow" panose="020B0606020202030204" pitchFamily="34" charset="0"/>
              </a:rPr>
              <a:t>постановка диагноза осуществляется на основании снижения рСКФ и/или повышения АУ</a:t>
            </a: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97DD5458-0903-AD7B-3D5E-D7AA376D255A}"/>
              </a:ext>
            </a:extLst>
          </p:cNvPr>
          <p:cNvSpPr/>
          <p:nvPr/>
        </p:nvSpPr>
        <p:spPr>
          <a:xfrm>
            <a:off x="-11793" y="6638924"/>
            <a:ext cx="12203742" cy="218742"/>
          </a:xfrm>
          <a:custGeom>
            <a:avLst/>
            <a:gdLst/>
            <a:ahLst/>
            <a:cxnLst/>
            <a:rect l="l" t="t" r="r" b="b"/>
            <a:pathLst>
              <a:path w="20083780" h="279400">
                <a:moveTo>
                  <a:pt x="20083158" y="0"/>
                </a:moveTo>
                <a:lnTo>
                  <a:pt x="0" y="0"/>
                </a:lnTo>
                <a:lnTo>
                  <a:pt x="0" y="279153"/>
                </a:lnTo>
                <a:lnTo>
                  <a:pt x="20083158" y="279153"/>
                </a:lnTo>
                <a:lnTo>
                  <a:pt x="20083158" y="0"/>
                </a:lnTo>
                <a:close/>
              </a:path>
            </a:pathLst>
          </a:custGeom>
          <a:solidFill>
            <a:srgbClr val="0F384F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40C68-82CF-598E-039D-5E3EB94997EC}"/>
              </a:ext>
            </a:extLst>
          </p:cNvPr>
          <p:cNvSpPr txBox="1">
            <a:spLocks/>
          </p:cNvSpPr>
          <p:nvPr/>
        </p:nvSpPr>
        <p:spPr>
          <a:xfrm>
            <a:off x="198637" y="6638924"/>
            <a:ext cx="11771243" cy="20812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marL="0" marR="0" lvl="0" indent="0" algn="l" defTabSz="3696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Arial" panose="020B0604020202020204" pitchFamily="34" charset="0"/>
              </a:rPr>
              <a:t>1.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Arial" panose="020B0604020202020204" pitchFamily="34" charset="0"/>
              </a:rPr>
              <a:t>Алгоритмы специализированной медицинской помощи больным сахарным диабетом. Под ред. И.И. Дедова, М.В. Шестаковой, А.Ю. Майорова. 11-й выпуск. М.; 2023.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Arial" panose="020B0604020202020204" pitchFamily="34" charset="0"/>
              </a:rPr>
              <a:t>2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Arial" panose="020B0604020202020204" pitchFamily="34" charset="0"/>
              </a:rPr>
              <a:t>. Levey A.S. et al. N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Arial" panose="020B0604020202020204" pitchFamily="34" charset="0"/>
              </a:rPr>
              <a:t>Engl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Arial" panose="020B0604020202020204" pitchFamily="34" charset="0"/>
              </a:rPr>
              <a:t> J Med. 2022;386(22):2120-2128.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Arial" panose="020B0604020202020204" pitchFamily="34" charset="0"/>
              </a:rPr>
              <a:t>doi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Arial" panose="020B0604020202020204" pitchFamily="34" charset="0"/>
              </a:rPr>
              <a:t>: 10.1056/NEJMra2201153.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MS PGothic" charset="0"/>
                <a:cs typeface="Arial" panose="020B0604020202020204" pitchFamily="34" charset="0"/>
              </a:rPr>
              <a:t> 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MS PGothic" charset="0"/>
              <a:cs typeface="Arial" panose="020B0604020202020204" pitchFamily="34" charset="0"/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187C228-83C1-9DC9-7845-146D7ED4A91D}"/>
              </a:ext>
            </a:extLst>
          </p:cNvPr>
          <p:cNvGrpSpPr/>
          <p:nvPr/>
        </p:nvGrpSpPr>
        <p:grpSpPr>
          <a:xfrm>
            <a:off x="-11793" y="1080832"/>
            <a:ext cx="12194390" cy="3872167"/>
            <a:chOff x="-11793" y="1245932"/>
            <a:chExt cx="12194390" cy="3872167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F24EDCCF-F586-3124-D531-76366E1F57A4}"/>
                </a:ext>
              </a:extLst>
            </p:cNvPr>
            <p:cNvSpPr/>
            <p:nvPr/>
          </p:nvSpPr>
          <p:spPr>
            <a:xfrm>
              <a:off x="6442197" y="2144300"/>
              <a:ext cx="5740400" cy="2973799"/>
            </a:xfrm>
            <a:prstGeom prst="rect">
              <a:avLst/>
            </a:prstGeom>
            <a:solidFill>
              <a:srgbClr val="0F384F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C3A98A8C-BE11-5367-6D57-5220F3FDA52A}"/>
                </a:ext>
              </a:extLst>
            </p:cNvPr>
            <p:cNvSpPr/>
            <p:nvPr/>
          </p:nvSpPr>
          <p:spPr>
            <a:xfrm>
              <a:off x="-11793" y="2144300"/>
              <a:ext cx="6061250" cy="2973799"/>
            </a:xfrm>
            <a:prstGeom prst="rect">
              <a:avLst/>
            </a:prstGeom>
            <a:solidFill>
              <a:srgbClr val="0F384F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B8626EBD-E946-A867-0EFD-B1C775367BE7}"/>
                </a:ext>
              </a:extLst>
            </p:cNvPr>
            <p:cNvGrpSpPr/>
            <p:nvPr/>
          </p:nvGrpSpPr>
          <p:grpSpPr>
            <a:xfrm>
              <a:off x="157284" y="1245932"/>
              <a:ext cx="1748278" cy="1748278"/>
              <a:chOff x="166688" y="1788857"/>
              <a:chExt cx="1748278" cy="1748278"/>
            </a:xfrm>
          </p:grpSpPr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72C19E9F-B3CC-9AED-C2AF-C5E9EC0F3478}"/>
                  </a:ext>
                </a:extLst>
              </p:cNvPr>
              <p:cNvSpPr/>
              <p:nvPr/>
            </p:nvSpPr>
            <p:spPr>
              <a:xfrm>
                <a:off x="166688" y="1788857"/>
                <a:ext cx="1748278" cy="1748278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019F4A6E-B256-9EEE-54D4-9BF20F52FAEE}"/>
                  </a:ext>
                </a:extLst>
              </p:cNvPr>
              <p:cNvGrpSpPr/>
              <p:nvPr/>
            </p:nvGrpSpPr>
            <p:grpSpPr>
              <a:xfrm>
                <a:off x="392802" y="2228389"/>
                <a:ext cx="1291745" cy="990080"/>
                <a:chOff x="1154200" y="2693044"/>
                <a:chExt cx="605976" cy="464461"/>
              </a:xfrm>
            </p:grpSpPr>
            <p:grpSp>
              <p:nvGrpSpPr>
                <p:cNvPr id="13" name="Group 43">
                  <a:extLst>
                    <a:ext uri="{FF2B5EF4-FFF2-40B4-BE49-F238E27FC236}">
                      <a16:creationId xmlns:a16="http://schemas.microsoft.com/office/drawing/2014/main" id="{15A05E7B-FEB2-B2BA-DB9E-8FF0CDB8D95F}"/>
                    </a:ext>
                  </a:extLst>
                </p:cNvPr>
                <p:cNvGrpSpPr/>
                <p:nvPr/>
              </p:nvGrpSpPr>
              <p:grpSpPr bwMode="gray">
                <a:xfrm>
                  <a:off x="1254891" y="2784441"/>
                  <a:ext cx="373106" cy="286819"/>
                  <a:chOff x="7388987" y="1922853"/>
                  <a:chExt cx="488470" cy="322353"/>
                </a:xfrm>
                <a:solidFill>
                  <a:srgbClr val="66B512"/>
                </a:solidFill>
              </p:grpSpPr>
              <p:sp>
                <p:nvSpPr>
                  <p:cNvPr id="20" name="Freeform 68">
                    <a:extLst>
                      <a:ext uri="{FF2B5EF4-FFF2-40B4-BE49-F238E27FC236}">
                        <a16:creationId xmlns:a16="http://schemas.microsoft.com/office/drawing/2014/main" id="{757E930B-2B34-0CC3-AF2F-5335985977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689584" y="1922855"/>
                    <a:ext cx="187873" cy="314440"/>
                  </a:xfrm>
                  <a:custGeom>
                    <a:avLst/>
                    <a:gdLst>
                      <a:gd name="T0" fmla="*/ 30 w 71"/>
                      <a:gd name="T1" fmla="*/ 0 h 119"/>
                      <a:gd name="T2" fmla="*/ 7 w 71"/>
                      <a:gd name="T3" fmla="*/ 13 h 119"/>
                      <a:gd name="T4" fmla="*/ 37 w 71"/>
                      <a:gd name="T5" fmla="*/ 34 h 119"/>
                      <a:gd name="T6" fmla="*/ 20 w 71"/>
                      <a:gd name="T7" fmla="*/ 42 h 119"/>
                      <a:gd name="T8" fmla="*/ 26 w 71"/>
                      <a:gd name="T9" fmla="*/ 79 h 119"/>
                      <a:gd name="T10" fmla="*/ 17 w 71"/>
                      <a:gd name="T11" fmla="*/ 75 h 119"/>
                      <a:gd name="T12" fmla="*/ 13 w 71"/>
                      <a:gd name="T13" fmla="*/ 107 h 119"/>
                      <a:gd name="T14" fmla="*/ 67 w 71"/>
                      <a:gd name="T15" fmla="*/ 64 h 119"/>
                      <a:gd name="T16" fmla="*/ 30 w 71"/>
                      <a:gd name="T17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1" h="119">
                        <a:moveTo>
                          <a:pt x="30" y="0"/>
                        </a:moveTo>
                        <a:cubicBezTo>
                          <a:pt x="21" y="0"/>
                          <a:pt x="10" y="3"/>
                          <a:pt x="7" y="13"/>
                        </a:cubicBezTo>
                        <a:cubicBezTo>
                          <a:pt x="2" y="31"/>
                          <a:pt x="23" y="44"/>
                          <a:pt x="37" y="34"/>
                        </a:cubicBezTo>
                        <a:cubicBezTo>
                          <a:pt x="35" y="38"/>
                          <a:pt x="30" y="44"/>
                          <a:pt x="20" y="42"/>
                        </a:cubicBezTo>
                        <a:cubicBezTo>
                          <a:pt x="17" y="53"/>
                          <a:pt x="18" y="67"/>
                          <a:pt x="26" y="79"/>
                        </a:cubicBezTo>
                        <a:cubicBezTo>
                          <a:pt x="23" y="79"/>
                          <a:pt x="20" y="78"/>
                          <a:pt x="17" y="75"/>
                        </a:cubicBezTo>
                        <a:cubicBezTo>
                          <a:pt x="4" y="78"/>
                          <a:pt x="0" y="99"/>
                          <a:pt x="13" y="107"/>
                        </a:cubicBezTo>
                        <a:cubicBezTo>
                          <a:pt x="31" y="119"/>
                          <a:pt x="63" y="108"/>
                          <a:pt x="67" y="64"/>
                        </a:cubicBezTo>
                        <a:cubicBezTo>
                          <a:pt x="71" y="28"/>
                          <a:pt x="54" y="2"/>
                          <a:pt x="30" y="0"/>
                        </a:cubicBezTo>
                        <a:close/>
                      </a:path>
                    </a:pathLst>
                  </a:custGeom>
                  <a:noFill/>
                  <a:ln w="12700">
                    <a:solidFill>
                      <a:srgbClr val="E86952"/>
                    </a:solidFill>
                  </a:ln>
                </p:spPr>
                <p:txBody>
                  <a:bodyPr vert="horz" wrap="square" lIns="91392" tIns="45696" rIns="91392" bIns="4569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1214282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398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4C5053"/>
                      </a:solidFill>
                      <a:effectLst/>
                      <a:uLnTx/>
                      <a:uFillTx/>
                      <a:latin typeface="Arial" panose="020B0604020202020204"/>
                      <a:ea typeface="MS PGothic" charset="0"/>
                      <a:cs typeface="+mn-cs"/>
                    </a:endParaRPr>
                  </a:p>
                </p:txBody>
              </p:sp>
              <p:sp>
                <p:nvSpPr>
                  <p:cNvPr id="21" name="Freeform 69">
                    <a:extLst>
                      <a:ext uri="{FF2B5EF4-FFF2-40B4-BE49-F238E27FC236}">
                        <a16:creationId xmlns:a16="http://schemas.microsoft.com/office/drawing/2014/main" id="{8E98E8B6-8E47-F0A1-671A-76207C8AA4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388987" y="1922853"/>
                    <a:ext cx="186885" cy="314440"/>
                  </a:xfrm>
                  <a:custGeom>
                    <a:avLst/>
                    <a:gdLst>
                      <a:gd name="T0" fmla="*/ 54 w 71"/>
                      <a:gd name="T1" fmla="*/ 75 h 119"/>
                      <a:gd name="T2" fmla="*/ 45 w 71"/>
                      <a:gd name="T3" fmla="*/ 79 h 119"/>
                      <a:gd name="T4" fmla="*/ 51 w 71"/>
                      <a:gd name="T5" fmla="*/ 42 h 119"/>
                      <a:gd name="T6" fmla="*/ 34 w 71"/>
                      <a:gd name="T7" fmla="*/ 34 h 119"/>
                      <a:gd name="T8" fmla="*/ 64 w 71"/>
                      <a:gd name="T9" fmla="*/ 13 h 119"/>
                      <a:gd name="T10" fmla="*/ 41 w 71"/>
                      <a:gd name="T11" fmla="*/ 0 h 119"/>
                      <a:gd name="T12" fmla="*/ 4 w 71"/>
                      <a:gd name="T13" fmla="*/ 64 h 119"/>
                      <a:gd name="T14" fmla="*/ 58 w 71"/>
                      <a:gd name="T15" fmla="*/ 107 h 119"/>
                      <a:gd name="T16" fmla="*/ 54 w 71"/>
                      <a:gd name="T17" fmla="*/ 75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1" h="119">
                        <a:moveTo>
                          <a:pt x="54" y="75"/>
                        </a:moveTo>
                        <a:cubicBezTo>
                          <a:pt x="51" y="78"/>
                          <a:pt x="48" y="79"/>
                          <a:pt x="45" y="79"/>
                        </a:cubicBezTo>
                        <a:cubicBezTo>
                          <a:pt x="53" y="67"/>
                          <a:pt x="54" y="53"/>
                          <a:pt x="51" y="42"/>
                        </a:cubicBezTo>
                        <a:cubicBezTo>
                          <a:pt x="42" y="44"/>
                          <a:pt x="36" y="38"/>
                          <a:pt x="34" y="34"/>
                        </a:cubicBezTo>
                        <a:cubicBezTo>
                          <a:pt x="48" y="44"/>
                          <a:pt x="69" y="31"/>
                          <a:pt x="64" y="13"/>
                        </a:cubicBezTo>
                        <a:cubicBezTo>
                          <a:pt x="62" y="3"/>
                          <a:pt x="51" y="0"/>
                          <a:pt x="41" y="0"/>
                        </a:cubicBezTo>
                        <a:cubicBezTo>
                          <a:pt x="17" y="2"/>
                          <a:pt x="0" y="28"/>
                          <a:pt x="4" y="64"/>
                        </a:cubicBezTo>
                        <a:cubicBezTo>
                          <a:pt x="8" y="108"/>
                          <a:pt x="40" y="119"/>
                          <a:pt x="58" y="107"/>
                        </a:cubicBezTo>
                        <a:cubicBezTo>
                          <a:pt x="71" y="99"/>
                          <a:pt x="67" y="78"/>
                          <a:pt x="54" y="75"/>
                        </a:cubicBezTo>
                        <a:close/>
                      </a:path>
                    </a:pathLst>
                  </a:custGeom>
                  <a:noFill/>
                  <a:ln w="12700">
                    <a:solidFill>
                      <a:srgbClr val="E86952"/>
                    </a:solidFill>
                  </a:ln>
                </p:spPr>
                <p:txBody>
                  <a:bodyPr vert="horz" wrap="square" lIns="91392" tIns="45696" rIns="91392" bIns="4569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1214282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398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4C5053"/>
                      </a:solidFill>
                      <a:effectLst/>
                      <a:uLnTx/>
                      <a:uFillTx/>
                      <a:latin typeface="Arial" panose="020B0604020202020204"/>
                      <a:ea typeface="MS PGothic" charset="0"/>
                      <a:cs typeface="+mn-cs"/>
                    </a:endParaRPr>
                  </a:p>
                </p:txBody>
              </p:sp>
              <p:sp>
                <p:nvSpPr>
                  <p:cNvPr id="23" name="Freeform 70">
                    <a:extLst>
                      <a:ext uri="{FF2B5EF4-FFF2-40B4-BE49-F238E27FC236}">
                        <a16:creationId xmlns:a16="http://schemas.microsoft.com/office/drawing/2014/main" id="{1024D755-C770-EBFE-341E-9E61FB34C4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550162" y="2036566"/>
                    <a:ext cx="71194" cy="208638"/>
                  </a:xfrm>
                  <a:custGeom>
                    <a:avLst/>
                    <a:gdLst>
                      <a:gd name="T0" fmla="*/ 1 w 27"/>
                      <a:gd name="T1" fmla="*/ 0 h 79"/>
                      <a:gd name="T2" fmla="*/ 0 w 27"/>
                      <a:gd name="T3" fmla="*/ 16 h 79"/>
                      <a:gd name="T4" fmla="*/ 19 w 27"/>
                      <a:gd name="T5" fmla="*/ 79 h 79"/>
                      <a:gd name="T6" fmla="*/ 27 w 27"/>
                      <a:gd name="T7" fmla="*/ 79 h 79"/>
                      <a:gd name="T8" fmla="*/ 1 w 27"/>
                      <a:gd name="T9" fmla="*/ 0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79">
                        <a:moveTo>
                          <a:pt x="1" y="0"/>
                        </a:moveTo>
                        <a:cubicBezTo>
                          <a:pt x="1" y="0"/>
                          <a:pt x="4" y="10"/>
                          <a:pt x="0" y="16"/>
                        </a:cubicBezTo>
                        <a:cubicBezTo>
                          <a:pt x="17" y="20"/>
                          <a:pt x="19" y="48"/>
                          <a:pt x="19" y="79"/>
                        </a:cubicBezTo>
                        <a:cubicBezTo>
                          <a:pt x="27" y="79"/>
                          <a:pt x="27" y="79"/>
                          <a:pt x="27" y="79"/>
                        </a:cubicBezTo>
                        <a:cubicBezTo>
                          <a:pt x="27" y="41"/>
                          <a:pt x="21" y="7"/>
                          <a:pt x="1" y="0"/>
                        </a:cubicBezTo>
                        <a:close/>
                      </a:path>
                    </a:pathLst>
                  </a:custGeom>
                  <a:noFill/>
                  <a:ln w="12700">
                    <a:solidFill>
                      <a:srgbClr val="E86952"/>
                    </a:solidFill>
                  </a:ln>
                </p:spPr>
                <p:txBody>
                  <a:bodyPr vert="horz" wrap="square" lIns="91392" tIns="45696" rIns="91392" bIns="4569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1214282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398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4C5053"/>
                      </a:solidFill>
                      <a:effectLst/>
                      <a:uLnTx/>
                      <a:uFillTx/>
                      <a:latin typeface="Arial" panose="020B0604020202020204"/>
                      <a:ea typeface="MS PGothic" charset="0"/>
                      <a:cs typeface="+mn-cs"/>
                    </a:endParaRPr>
                  </a:p>
                </p:txBody>
              </p:sp>
              <p:sp>
                <p:nvSpPr>
                  <p:cNvPr id="24" name="Freeform 71">
                    <a:extLst>
                      <a:ext uri="{FF2B5EF4-FFF2-40B4-BE49-F238E27FC236}">
                        <a16:creationId xmlns:a16="http://schemas.microsoft.com/office/drawing/2014/main" id="{C14C2AD8-C2B8-AE54-739A-50AD528C99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645086" y="2036568"/>
                    <a:ext cx="74161" cy="208638"/>
                  </a:xfrm>
                  <a:custGeom>
                    <a:avLst/>
                    <a:gdLst>
                      <a:gd name="T0" fmla="*/ 26 w 28"/>
                      <a:gd name="T1" fmla="*/ 0 h 79"/>
                      <a:gd name="T2" fmla="*/ 0 w 28"/>
                      <a:gd name="T3" fmla="*/ 79 h 79"/>
                      <a:gd name="T4" fmla="*/ 8 w 28"/>
                      <a:gd name="T5" fmla="*/ 79 h 79"/>
                      <a:gd name="T6" fmla="*/ 28 w 28"/>
                      <a:gd name="T7" fmla="*/ 16 h 79"/>
                      <a:gd name="T8" fmla="*/ 26 w 28"/>
                      <a:gd name="T9" fmla="*/ 0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79">
                        <a:moveTo>
                          <a:pt x="26" y="0"/>
                        </a:moveTo>
                        <a:cubicBezTo>
                          <a:pt x="6" y="7"/>
                          <a:pt x="0" y="41"/>
                          <a:pt x="0" y="79"/>
                        </a:cubicBezTo>
                        <a:cubicBezTo>
                          <a:pt x="8" y="79"/>
                          <a:pt x="8" y="79"/>
                          <a:pt x="8" y="79"/>
                        </a:cubicBezTo>
                        <a:cubicBezTo>
                          <a:pt x="8" y="48"/>
                          <a:pt x="10" y="20"/>
                          <a:pt x="28" y="16"/>
                        </a:cubicBezTo>
                        <a:cubicBezTo>
                          <a:pt x="23" y="10"/>
                          <a:pt x="26" y="0"/>
                          <a:pt x="26" y="0"/>
                        </a:cubicBezTo>
                        <a:close/>
                      </a:path>
                    </a:pathLst>
                  </a:custGeom>
                  <a:noFill/>
                  <a:ln w="12700">
                    <a:solidFill>
                      <a:srgbClr val="E86952"/>
                    </a:solidFill>
                  </a:ln>
                </p:spPr>
                <p:txBody>
                  <a:bodyPr vert="horz" wrap="square" lIns="91392" tIns="45696" rIns="91392" bIns="4569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1214282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398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4C5053"/>
                      </a:solidFill>
                      <a:effectLst/>
                      <a:uLnTx/>
                      <a:uFillTx/>
                      <a:latin typeface="Arial" panose="020B0604020202020204"/>
                      <a:ea typeface="MS PGothic" charset="0"/>
                      <a:cs typeface="+mn-cs"/>
                    </a:endParaRPr>
                  </a:p>
                </p:txBody>
              </p:sp>
            </p:grpSp>
            <p:sp>
              <p:nvSpPr>
                <p:cNvPr id="16" name="Полилиния: фигура 15">
                  <a:extLst>
                    <a:ext uri="{FF2B5EF4-FFF2-40B4-BE49-F238E27FC236}">
                      <a16:creationId xmlns:a16="http://schemas.microsoft.com/office/drawing/2014/main" id="{985A8F94-FBCC-C7DD-B196-9F75E4E45F14}"/>
                    </a:ext>
                  </a:extLst>
                </p:cNvPr>
                <p:cNvSpPr/>
                <p:nvPr/>
              </p:nvSpPr>
              <p:spPr>
                <a:xfrm>
                  <a:off x="1154200" y="2693044"/>
                  <a:ext cx="605976" cy="464461"/>
                </a:xfrm>
                <a:custGeom>
                  <a:avLst/>
                  <a:gdLst>
                    <a:gd name="connsiteX0" fmla="*/ 0 w 848360"/>
                    <a:gd name="connsiteY0" fmla="*/ 0 h 650240"/>
                    <a:gd name="connsiteX1" fmla="*/ 0 w 848360"/>
                    <a:gd name="connsiteY1" fmla="*/ 650240 h 650240"/>
                    <a:gd name="connsiteX2" fmla="*/ 848360 w 848360"/>
                    <a:gd name="connsiteY2" fmla="*/ 650240 h 650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48360" h="650240">
                      <a:moveTo>
                        <a:pt x="0" y="0"/>
                      </a:moveTo>
                      <a:lnTo>
                        <a:pt x="0" y="650240"/>
                      </a:lnTo>
                      <a:lnTo>
                        <a:pt x="848360" y="650240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A5261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Полилиния: фигура 17">
                  <a:extLst>
                    <a:ext uri="{FF2B5EF4-FFF2-40B4-BE49-F238E27FC236}">
                      <a16:creationId xmlns:a16="http://schemas.microsoft.com/office/drawing/2014/main" id="{6208FFB5-4247-515D-B288-C058402099D7}"/>
                    </a:ext>
                  </a:extLst>
                </p:cNvPr>
                <p:cNvSpPr/>
                <p:nvPr/>
              </p:nvSpPr>
              <p:spPr>
                <a:xfrm rot="1321882">
                  <a:off x="1167215" y="2845170"/>
                  <a:ext cx="547721" cy="174694"/>
                </a:xfrm>
                <a:custGeom>
                  <a:avLst/>
                  <a:gdLst>
                    <a:gd name="connsiteX0" fmla="*/ 0 w 609600"/>
                    <a:gd name="connsiteY0" fmla="*/ 0 h 482600"/>
                    <a:gd name="connsiteX1" fmla="*/ 279400 w 609600"/>
                    <a:gd name="connsiteY1" fmla="*/ 299720 h 482600"/>
                    <a:gd name="connsiteX2" fmla="*/ 284480 w 609600"/>
                    <a:gd name="connsiteY2" fmla="*/ 152400 h 482600"/>
                    <a:gd name="connsiteX3" fmla="*/ 609600 w 609600"/>
                    <a:gd name="connsiteY3" fmla="*/ 482600 h 482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9600" h="482600">
                      <a:moveTo>
                        <a:pt x="0" y="0"/>
                      </a:moveTo>
                      <a:lnTo>
                        <a:pt x="279400" y="299720"/>
                      </a:lnTo>
                      <a:lnTo>
                        <a:pt x="284480" y="152400"/>
                      </a:lnTo>
                      <a:lnTo>
                        <a:pt x="609600" y="48260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A52610"/>
                  </a:solidFill>
                  <a:prstDash val="solid"/>
                  <a:miter lim="800000"/>
                  <a:tailEnd type="stealth"/>
                </a:ln>
                <a:effectLst>
                  <a:outerShdw blurRad="50800" dist="38100" dir="8100000" algn="tr" rotWithShape="0">
                    <a:srgbClr val="E86952">
                      <a:alpha val="40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BE956416-9336-8637-9478-A80079F2B965}"/>
                </a:ext>
              </a:extLst>
            </p:cNvPr>
            <p:cNvGrpSpPr/>
            <p:nvPr/>
          </p:nvGrpSpPr>
          <p:grpSpPr>
            <a:xfrm>
              <a:off x="10172142" y="1245932"/>
              <a:ext cx="1748278" cy="1748278"/>
              <a:chOff x="10181546" y="1788857"/>
              <a:chExt cx="1748278" cy="1748278"/>
            </a:xfrm>
          </p:grpSpPr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AC41574F-EF85-4D27-76F8-63B209C9176E}"/>
                  </a:ext>
                </a:extLst>
              </p:cNvPr>
              <p:cNvSpPr/>
              <p:nvPr/>
            </p:nvSpPr>
            <p:spPr>
              <a:xfrm>
                <a:off x="10181546" y="1788857"/>
                <a:ext cx="1748278" cy="1748278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Freeform 43">
                <a:extLst>
                  <a:ext uri="{FF2B5EF4-FFF2-40B4-BE49-F238E27FC236}">
                    <a16:creationId xmlns:a16="http://schemas.microsoft.com/office/drawing/2014/main" id="{90490AC5-A615-A484-FBDE-49501B2A093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0641838" y="2329987"/>
                <a:ext cx="830344" cy="990080"/>
              </a:xfrm>
              <a:custGeom>
                <a:avLst/>
                <a:gdLst>
                  <a:gd name="T0" fmla="*/ 94 w 1404"/>
                  <a:gd name="T1" fmla="*/ 0 h 1673"/>
                  <a:gd name="T2" fmla="*/ 0 w 1404"/>
                  <a:gd name="T3" fmla="*/ 358 h 1673"/>
                  <a:gd name="T4" fmla="*/ 166 w 1404"/>
                  <a:gd name="T5" fmla="*/ 452 h 1673"/>
                  <a:gd name="T6" fmla="*/ 347 w 1404"/>
                  <a:gd name="T7" fmla="*/ 1673 h 1673"/>
                  <a:gd name="T8" fmla="*/ 1238 w 1404"/>
                  <a:gd name="T9" fmla="*/ 1493 h 1673"/>
                  <a:gd name="T10" fmla="*/ 1310 w 1404"/>
                  <a:gd name="T11" fmla="*/ 452 h 1673"/>
                  <a:gd name="T12" fmla="*/ 1404 w 1404"/>
                  <a:gd name="T13" fmla="*/ 94 h 1673"/>
                  <a:gd name="T14" fmla="*/ 1153 w 1404"/>
                  <a:gd name="T15" fmla="*/ 1493 h 1673"/>
                  <a:gd name="T16" fmla="*/ 347 w 1404"/>
                  <a:gd name="T17" fmla="*/ 1588 h 1673"/>
                  <a:gd name="T18" fmla="*/ 251 w 1404"/>
                  <a:gd name="T19" fmla="*/ 452 h 1673"/>
                  <a:gd name="T20" fmla="*/ 1153 w 1404"/>
                  <a:gd name="T21" fmla="*/ 637 h 1673"/>
                  <a:gd name="T22" fmla="*/ 634 w 1404"/>
                  <a:gd name="T23" fmla="*/ 1161 h 1673"/>
                  <a:gd name="T24" fmla="*/ 1153 w 1404"/>
                  <a:gd name="T25" fmla="*/ 1493 h 1673"/>
                  <a:gd name="T26" fmla="*/ 694 w 1404"/>
                  <a:gd name="T27" fmla="*/ 697 h 1673"/>
                  <a:gd name="T28" fmla="*/ 1178 w 1404"/>
                  <a:gd name="T29" fmla="*/ 793 h 1673"/>
                  <a:gd name="T30" fmla="*/ 775 w 1404"/>
                  <a:gd name="T31" fmla="*/ 823 h 1673"/>
                  <a:gd name="T32" fmla="*/ 1178 w 1404"/>
                  <a:gd name="T33" fmla="*/ 853 h 1673"/>
                  <a:gd name="T34" fmla="*/ 694 w 1404"/>
                  <a:gd name="T35" fmla="*/ 1101 h 1673"/>
                  <a:gd name="T36" fmla="*/ 1310 w 1404"/>
                  <a:gd name="T37" fmla="*/ 367 h 1673"/>
                  <a:gd name="T38" fmla="*/ 1187 w 1404"/>
                  <a:gd name="T39" fmla="*/ 235 h 1673"/>
                  <a:gd name="T40" fmla="*/ 1123 w 1404"/>
                  <a:gd name="T41" fmla="*/ 235 h 1673"/>
                  <a:gd name="T42" fmla="*/ 1006 w 1404"/>
                  <a:gd name="T43" fmla="*/ 367 h 1673"/>
                  <a:gd name="T44" fmla="*/ 974 w 1404"/>
                  <a:gd name="T45" fmla="*/ 203 h 1673"/>
                  <a:gd name="T46" fmla="*/ 942 w 1404"/>
                  <a:gd name="T47" fmla="*/ 367 h 1673"/>
                  <a:gd name="T48" fmla="*/ 825 w 1404"/>
                  <a:gd name="T49" fmla="*/ 235 h 1673"/>
                  <a:gd name="T50" fmla="*/ 761 w 1404"/>
                  <a:gd name="T51" fmla="*/ 235 h 1673"/>
                  <a:gd name="T52" fmla="*/ 643 w 1404"/>
                  <a:gd name="T53" fmla="*/ 367 h 1673"/>
                  <a:gd name="T54" fmla="*/ 611 w 1404"/>
                  <a:gd name="T55" fmla="*/ 203 h 1673"/>
                  <a:gd name="T56" fmla="*/ 579 w 1404"/>
                  <a:gd name="T57" fmla="*/ 367 h 1673"/>
                  <a:gd name="T58" fmla="*/ 462 w 1404"/>
                  <a:gd name="T59" fmla="*/ 235 h 1673"/>
                  <a:gd name="T60" fmla="*/ 398 w 1404"/>
                  <a:gd name="T61" fmla="*/ 235 h 1673"/>
                  <a:gd name="T62" fmla="*/ 280 w 1404"/>
                  <a:gd name="T63" fmla="*/ 367 h 1673"/>
                  <a:gd name="T64" fmla="*/ 249 w 1404"/>
                  <a:gd name="T65" fmla="*/ 203 h 1673"/>
                  <a:gd name="T66" fmla="*/ 217 w 1404"/>
                  <a:gd name="T67" fmla="*/ 367 h 1673"/>
                  <a:gd name="T68" fmla="*/ 85 w 1404"/>
                  <a:gd name="T69" fmla="*/ 358 h 1673"/>
                  <a:gd name="T70" fmla="*/ 94 w 1404"/>
                  <a:gd name="T71" fmla="*/ 85 h 1673"/>
                  <a:gd name="T72" fmla="*/ 1319 w 1404"/>
                  <a:gd name="T73" fmla="*/ 94 h 1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04" h="1673">
                    <a:moveTo>
                      <a:pt x="1310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42" y="0"/>
                      <a:pt x="0" y="42"/>
                      <a:pt x="0" y="94"/>
                    </a:cubicBezTo>
                    <a:cubicBezTo>
                      <a:pt x="0" y="358"/>
                      <a:pt x="0" y="358"/>
                      <a:pt x="0" y="358"/>
                    </a:cubicBezTo>
                    <a:cubicBezTo>
                      <a:pt x="0" y="410"/>
                      <a:pt x="42" y="452"/>
                      <a:pt x="94" y="452"/>
                    </a:cubicBezTo>
                    <a:cubicBezTo>
                      <a:pt x="166" y="452"/>
                      <a:pt x="166" y="452"/>
                      <a:pt x="166" y="452"/>
                    </a:cubicBezTo>
                    <a:cubicBezTo>
                      <a:pt x="166" y="1493"/>
                      <a:pt x="166" y="1493"/>
                      <a:pt x="166" y="1493"/>
                    </a:cubicBezTo>
                    <a:cubicBezTo>
                      <a:pt x="166" y="1592"/>
                      <a:pt x="247" y="1673"/>
                      <a:pt x="347" y="1673"/>
                    </a:cubicBezTo>
                    <a:cubicBezTo>
                      <a:pt x="1057" y="1673"/>
                      <a:pt x="1057" y="1673"/>
                      <a:pt x="1057" y="1673"/>
                    </a:cubicBezTo>
                    <a:cubicBezTo>
                      <a:pt x="1157" y="1673"/>
                      <a:pt x="1238" y="1592"/>
                      <a:pt x="1238" y="1493"/>
                    </a:cubicBezTo>
                    <a:cubicBezTo>
                      <a:pt x="1238" y="452"/>
                      <a:pt x="1238" y="452"/>
                      <a:pt x="1238" y="452"/>
                    </a:cubicBezTo>
                    <a:cubicBezTo>
                      <a:pt x="1310" y="452"/>
                      <a:pt x="1310" y="452"/>
                      <a:pt x="1310" y="452"/>
                    </a:cubicBezTo>
                    <a:cubicBezTo>
                      <a:pt x="1362" y="452"/>
                      <a:pt x="1404" y="410"/>
                      <a:pt x="1404" y="358"/>
                    </a:cubicBezTo>
                    <a:cubicBezTo>
                      <a:pt x="1404" y="94"/>
                      <a:pt x="1404" y="94"/>
                      <a:pt x="1404" y="94"/>
                    </a:cubicBezTo>
                    <a:cubicBezTo>
                      <a:pt x="1404" y="42"/>
                      <a:pt x="1362" y="0"/>
                      <a:pt x="1310" y="0"/>
                    </a:cubicBezTo>
                    <a:close/>
                    <a:moveTo>
                      <a:pt x="1153" y="1493"/>
                    </a:moveTo>
                    <a:cubicBezTo>
                      <a:pt x="1153" y="1545"/>
                      <a:pt x="1110" y="1588"/>
                      <a:pt x="1057" y="1588"/>
                    </a:cubicBezTo>
                    <a:cubicBezTo>
                      <a:pt x="347" y="1588"/>
                      <a:pt x="347" y="1588"/>
                      <a:pt x="347" y="1588"/>
                    </a:cubicBezTo>
                    <a:cubicBezTo>
                      <a:pt x="294" y="1588"/>
                      <a:pt x="251" y="1545"/>
                      <a:pt x="251" y="1493"/>
                    </a:cubicBezTo>
                    <a:cubicBezTo>
                      <a:pt x="251" y="452"/>
                      <a:pt x="251" y="452"/>
                      <a:pt x="251" y="452"/>
                    </a:cubicBezTo>
                    <a:cubicBezTo>
                      <a:pt x="1153" y="452"/>
                      <a:pt x="1153" y="452"/>
                      <a:pt x="1153" y="452"/>
                    </a:cubicBezTo>
                    <a:cubicBezTo>
                      <a:pt x="1153" y="637"/>
                      <a:pt x="1153" y="637"/>
                      <a:pt x="1153" y="637"/>
                    </a:cubicBezTo>
                    <a:cubicBezTo>
                      <a:pt x="634" y="637"/>
                      <a:pt x="634" y="637"/>
                      <a:pt x="634" y="637"/>
                    </a:cubicBezTo>
                    <a:cubicBezTo>
                      <a:pt x="634" y="1161"/>
                      <a:pt x="634" y="1161"/>
                      <a:pt x="634" y="1161"/>
                    </a:cubicBezTo>
                    <a:cubicBezTo>
                      <a:pt x="1153" y="1161"/>
                      <a:pt x="1153" y="1161"/>
                      <a:pt x="1153" y="1161"/>
                    </a:cubicBezTo>
                    <a:lnTo>
                      <a:pt x="1153" y="1493"/>
                    </a:lnTo>
                    <a:close/>
                    <a:moveTo>
                      <a:pt x="694" y="1101"/>
                    </a:moveTo>
                    <a:cubicBezTo>
                      <a:pt x="694" y="697"/>
                      <a:pt x="694" y="697"/>
                      <a:pt x="694" y="697"/>
                    </a:cubicBezTo>
                    <a:cubicBezTo>
                      <a:pt x="1178" y="697"/>
                      <a:pt x="1178" y="697"/>
                      <a:pt x="1178" y="697"/>
                    </a:cubicBezTo>
                    <a:cubicBezTo>
                      <a:pt x="1178" y="793"/>
                      <a:pt x="1178" y="793"/>
                      <a:pt x="1178" y="793"/>
                    </a:cubicBezTo>
                    <a:cubicBezTo>
                      <a:pt x="805" y="793"/>
                      <a:pt x="805" y="793"/>
                      <a:pt x="805" y="793"/>
                    </a:cubicBezTo>
                    <a:cubicBezTo>
                      <a:pt x="788" y="793"/>
                      <a:pt x="775" y="807"/>
                      <a:pt x="775" y="823"/>
                    </a:cubicBezTo>
                    <a:cubicBezTo>
                      <a:pt x="775" y="840"/>
                      <a:pt x="788" y="853"/>
                      <a:pt x="805" y="853"/>
                    </a:cubicBezTo>
                    <a:cubicBezTo>
                      <a:pt x="1178" y="853"/>
                      <a:pt x="1178" y="853"/>
                      <a:pt x="1178" y="853"/>
                    </a:cubicBezTo>
                    <a:cubicBezTo>
                      <a:pt x="1178" y="1101"/>
                      <a:pt x="1178" y="1101"/>
                      <a:pt x="1178" y="1101"/>
                    </a:cubicBezTo>
                    <a:lnTo>
                      <a:pt x="694" y="1101"/>
                    </a:lnTo>
                    <a:close/>
                    <a:moveTo>
                      <a:pt x="1319" y="358"/>
                    </a:moveTo>
                    <a:cubicBezTo>
                      <a:pt x="1319" y="363"/>
                      <a:pt x="1315" y="367"/>
                      <a:pt x="1310" y="367"/>
                    </a:cubicBezTo>
                    <a:cubicBezTo>
                      <a:pt x="1187" y="367"/>
                      <a:pt x="1187" y="367"/>
                      <a:pt x="1187" y="367"/>
                    </a:cubicBezTo>
                    <a:cubicBezTo>
                      <a:pt x="1187" y="235"/>
                      <a:pt x="1187" y="235"/>
                      <a:pt x="1187" y="235"/>
                    </a:cubicBezTo>
                    <a:cubicBezTo>
                      <a:pt x="1187" y="217"/>
                      <a:pt x="1173" y="203"/>
                      <a:pt x="1155" y="203"/>
                    </a:cubicBezTo>
                    <a:cubicBezTo>
                      <a:pt x="1138" y="203"/>
                      <a:pt x="1123" y="217"/>
                      <a:pt x="1123" y="235"/>
                    </a:cubicBezTo>
                    <a:cubicBezTo>
                      <a:pt x="1123" y="367"/>
                      <a:pt x="1123" y="367"/>
                      <a:pt x="1123" y="367"/>
                    </a:cubicBezTo>
                    <a:cubicBezTo>
                      <a:pt x="1006" y="367"/>
                      <a:pt x="1006" y="367"/>
                      <a:pt x="1006" y="367"/>
                    </a:cubicBezTo>
                    <a:cubicBezTo>
                      <a:pt x="1006" y="235"/>
                      <a:pt x="1006" y="235"/>
                      <a:pt x="1006" y="235"/>
                    </a:cubicBezTo>
                    <a:cubicBezTo>
                      <a:pt x="1006" y="217"/>
                      <a:pt x="992" y="203"/>
                      <a:pt x="974" y="203"/>
                    </a:cubicBezTo>
                    <a:cubicBezTo>
                      <a:pt x="956" y="203"/>
                      <a:pt x="942" y="217"/>
                      <a:pt x="942" y="235"/>
                    </a:cubicBezTo>
                    <a:cubicBezTo>
                      <a:pt x="942" y="367"/>
                      <a:pt x="942" y="367"/>
                      <a:pt x="942" y="367"/>
                    </a:cubicBezTo>
                    <a:cubicBezTo>
                      <a:pt x="825" y="367"/>
                      <a:pt x="825" y="367"/>
                      <a:pt x="825" y="367"/>
                    </a:cubicBezTo>
                    <a:cubicBezTo>
                      <a:pt x="825" y="235"/>
                      <a:pt x="825" y="235"/>
                      <a:pt x="825" y="235"/>
                    </a:cubicBezTo>
                    <a:cubicBezTo>
                      <a:pt x="825" y="217"/>
                      <a:pt x="810" y="203"/>
                      <a:pt x="793" y="203"/>
                    </a:cubicBezTo>
                    <a:cubicBezTo>
                      <a:pt x="775" y="203"/>
                      <a:pt x="761" y="217"/>
                      <a:pt x="761" y="235"/>
                    </a:cubicBezTo>
                    <a:cubicBezTo>
                      <a:pt x="761" y="367"/>
                      <a:pt x="761" y="367"/>
                      <a:pt x="761" y="367"/>
                    </a:cubicBezTo>
                    <a:cubicBezTo>
                      <a:pt x="643" y="367"/>
                      <a:pt x="643" y="367"/>
                      <a:pt x="643" y="367"/>
                    </a:cubicBezTo>
                    <a:cubicBezTo>
                      <a:pt x="643" y="235"/>
                      <a:pt x="643" y="235"/>
                      <a:pt x="643" y="235"/>
                    </a:cubicBezTo>
                    <a:cubicBezTo>
                      <a:pt x="643" y="217"/>
                      <a:pt x="629" y="203"/>
                      <a:pt x="611" y="203"/>
                    </a:cubicBezTo>
                    <a:cubicBezTo>
                      <a:pt x="594" y="203"/>
                      <a:pt x="579" y="217"/>
                      <a:pt x="579" y="235"/>
                    </a:cubicBezTo>
                    <a:cubicBezTo>
                      <a:pt x="579" y="367"/>
                      <a:pt x="579" y="367"/>
                      <a:pt x="579" y="367"/>
                    </a:cubicBezTo>
                    <a:cubicBezTo>
                      <a:pt x="462" y="367"/>
                      <a:pt x="462" y="367"/>
                      <a:pt x="462" y="367"/>
                    </a:cubicBezTo>
                    <a:cubicBezTo>
                      <a:pt x="462" y="235"/>
                      <a:pt x="462" y="235"/>
                      <a:pt x="462" y="235"/>
                    </a:cubicBezTo>
                    <a:cubicBezTo>
                      <a:pt x="462" y="217"/>
                      <a:pt x="448" y="203"/>
                      <a:pt x="430" y="203"/>
                    </a:cubicBezTo>
                    <a:cubicBezTo>
                      <a:pt x="412" y="203"/>
                      <a:pt x="398" y="217"/>
                      <a:pt x="398" y="235"/>
                    </a:cubicBezTo>
                    <a:cubicBezTo>
                      <a:pt x="398" y="367"/>
                      <a:pt x="398" y="367"/>
                      <a:pt x="398" y="367"/>
                    </a:cubicBezTo>
                    <a:cubicBezTo>
                      <a:pt x="280" y="367"/>
                      <a:pt x="280" y="367"/>
                      <a:pt x="280" y="367"/>
                    </a:cubicBezTo>
                    <a:cubicBezTo>
                      <a:pt x="280" y="235"/>
                      <a:pt x="280" y="235"/>
                      <a:pt x="280" y="235"/>
                    </a:cubicBezTo>
                    <a:cubicBezTo>
                      <a:pt x="280" y="217"/>
                      <a:pt x="266" y="203"/>
                      <a:pt x="249" y="203"/>
                    </a:cubicBezTo>
                    <a:cubicBezTo>
                      <a:pt x="231" y="203"/>
                      <a:pt x="217" y="217"/>
                      <a:pt x="217" y="235"/>
                    </a:cubicBezTo>
                    <a:cubicBezTo>
                      <a:pt x="217" y="367"/>
                      <a:pt x="217" y="367"/>
                      <a:pt x="217" y="367"/>
                    </a:cubicBezTo>
                    <a:cubicBezTo>
                      <a:pt x="94" y="367"/>
                      <a:pt x="94" y="367"/>
                      <a:pt x="94" y="367"/>
                    </a:cubicBezTo>
                    <a:cubicBezTo>
                      <a:pt x="89" y="367"/>
                      <a:pt x="85" y="363"/>
                      <a:pt x="85" y="358"/>
                    </a:cubicBezTo>
                    <a:cubicBezTo>
                      <a:pt x="85" y="94"/>
                      <a:pt x="85" y="94"/>
                      <a:pt x="85" y="94"/>
                    </a:cubicBezTo>
                    <a:cubicBezTo>
                      <a:pt x="85" y="89"/>
                      <a:pt x="89" y="85"/>
                      <a:pt x="94" y="85"/>
                    </a:cubicBezTo>
                    <a:cubicBezTo>
                      <a:pt x="1310" y="85"/>
                      <a:pt x="1310" y="85"/>
                      <a:pt x="1310" y="85"/>
                    </a:cubicBezTo>
                    <a:cubicBezTo>
                      <a:pt x="1315" y="85"/>
                      <a:pt x="1319" y="89"/>
                      <a:pt x="1319" y="94"/>
                    </a:cubicBezTo>
                    <a:lnTo>
                      <a:pt x="1319" y="358"/>
                    </a:lnTo>
                    <a:close/>
                  </a:path>
                </a:pathLst>
              </a:custGeom>
              <a:solidFill>
                <a:srgbClr val="A52610"/>
              </a:solidFill>
              <a:ln>
                <a:solidFill>
                  <a:srgbClr val="A5261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E5FF55A-CECF-482C-1EBD-77C7F5884544}"/>
                </a:ext>
              </a:extLst>
            </p:cNvPr>
            <p:cNvSpPr txBox="1"/>
            <p:nvPr/>
          </p:nvSpPr>
          <p:spPr>
            <a:xfrm>
              <a:off x="6560790" y="3090642"/>
              <a:ext cx="5072410" cy="121566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F384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Увеличение АУ (соотношение альбумин/креатинин в моче) является следствием повреждения и повышения проницаемости фильтрационного барьера почек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F384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Альбуминурия характеризуется прямым повреждающим действием в отношении почечных канальцев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F66758B-6741-5124-3B6F-8AAFE099A797}"/>
                </a:ext>
              </a:extLst>
            </p:cNvPr>
            <p:cNvSpPr txBox="1"/>
            <p:nvPr/>
          </p:nvSpPr>
          <p:spPr>
            <a:xfrm>
              <a:off x="1993699" y="3698476"/>
              <a:ext cx="3779116" cy="97346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F384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Снижение рСКФ является следствием снижения количества функционирующих нефронов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F015E31-E55C-4AE6-CB7D-B9C16263CCFF}"/>
                </a:ext>
              </a:extLst>
            </p:cNvPr>
            <p:cNvSpPr txBox="1"/>
            <p:nvPr/>
          </p:nvSpPr>
          <p:spPr>
            <a:xfrm>
              <a:off x="6560789" y="2270306"/>
              <a:ext cx="3529275" cy="54728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A5261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Альбуминурия (АУ)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– маркер повреждения почек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5365AC-FFAD-FC22-EC87-7C165A4D2A62}"/>
                </a:ext>
              </a:extLst>
            </p:cNvPr>
            <p:cNvSpPr txBox="1"/>
            <p:nvPr/>
          </p:nvSpPr>
          <p:spPr>
            <a:xfrm>
              <a:off x="1901256" y="2270306"/>
              <a:ext cx="4148201" cy="82033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A5261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Расчетная скорость клубочковой фильтрации (рСКФ)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– показатель, характеризующий функцию почек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354B08A-7FAC-292F-9FCF-AB156554AFCE}"/>
              </a:ext>
            </a:extLst>
          </p:cNvPr>
          <p:cNvGrpSpPr/>
          <p:nvPr/>
        </p:nvGrpSpPr>
        <p:grpSpPr>
          <a:xfrm>
            <a:off x="0" y="5368557"/>
            <a:ext cx="12203742" cy="824204"/>
            <a:chOff x="3377296" y="3630448"/>
            <a:chExt cx="5486499" cy="824204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E89361E9-4AE3-C654-5356-F60A93CB693C}"/>
                </a:ext>
              </a:extLst>
            </p:cNvPr>
            <p:cNvSpPr/>
            <p:nvPr/>
          </p:nvSpPr>
          <p:spPr>
            <a:xfrm>
              <a:off x="3377296" y="3630448"/>
              <a:ext cx="5486499" cy="824204"/>
            </a:xfrm>
            <a:prstGeom prst="rect">
              <a:avLst/>
            </a:prstGeom>
            <a:solidFill>
              <a:srgbClr val="0F38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64B709">
                      <a:alpha val="40000"/>
                    </a:srgbClr>
                  </a:glow>
                </a:effectLst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5782929-4B30-E37F-101E-BA2A98B56BA2}"/>
                </a:ext>
              </a:extLst>
            </p:cNvPr>
            <p:cNvSpPr txBox="1"/>
            <p:nvPr/>
          </p:nvSpPr>
          <p:spPr>
            <a:xfrm>
              <a:off x="3460474" y="3731836"/>
              <a:ext cx="523994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Альбуминурия </a:t>
              </a:r>
              <a:r>
                <a:rPr kumimoji="0" lang="ru-RU" sz="1800" b="1" i="0" u="sng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И</a:t>
              </a: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рСКФ характеризуют тяжесть ХБП и необходимы для выявления, определения прогноза и терапевтической стратегии у пациентов с ХБП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003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5770A-D4BA-F8C6-CCB4-EEC160713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146">
            <a:extLst>
              <a:ext uri="{FF2B5EF4-FFF2-40B4-BE49-F238E27FC236}">
                <a16:creationId xmlns:a16="http://schemas.microsoft.com/office/drawing/2014/main" id="{0E10FEB2-91D1-FBE6-D218-104A82469C39}"/>
              </a:ext>
            </a:extLst>
          </p:cNvPr>
          <p:cNvSpPr txBox="1"/>
          <p:nvPr/>
        </p:nvSpPr>
        <p:spPr>
          <a:xfrm>
            <a:off x="167680" y="6652215"/>
            <a:ext cx="12024320" cy="20005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1. Алгоритмы специализированной медицинской помощи больным сахарным диабетом. Под ред. И.И. Дедова, М.В. Шестаковой,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О.Ю.Сухаревой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12-й выпуск. М.; 2025. 2. Клинические рекомендации. Сахарный диабет 2 типа у взрослых. 2022.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DB9B89-2EE8-2F9A-01D7-3C9FC080F79A}"/>
              </a:ext>
            </a:extLst>
          </p:cNvPr>
          <p:cNvSpPr txBox="1"/>
          <p:nvPr/>
        </p:nvSpPr>
        <p:spPr>
          <a:xfrm>
            <a:off x="6096000" y="631928"/>
            <a:ext cx="524752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ВАЖНО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D50032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D5003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Критерии оценки качества медицинской помощи при СД2.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3852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385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СКРИНИНГ ХБП У ВСЕХ ПАЦИЕНТОВ С СД2: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3852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3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«Выполнено определение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3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альбумина в утренней порции мочи или соотношения альбумина/креатинина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3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 утренней порции мочи </a:t>
            </a:r>
            <a:r>
              <a:rPr kumimoji="0" 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03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реже 1 раза в год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3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38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3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«Выполнен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3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расчет скорости клубочковой фильтрации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3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03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реже 1 раза в год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3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0EBAD06-A16D-8363-E0F3-15E5040F477A}"/>
              </a:ext>
            </a:extLst>
          </p:cNvPr>
          <p:cNvGrpSpPr/>
          <p:nvPr/>
        </p:nvGrpSpPr>
        <p:grpSpPr>
          <a:xfrm>
            <a:off x="458034" y="631928"/>
            <a:ext cx="3424436" cy="3928241"/>
            <a:chOff x="4538464" y="1773747"/>
            <a:chExt cx="3424436" cy="3928241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856E7802-D374-E200-0A9F-92B1F37C769A}"/>
                </a:ext>
              </a:extLst>
            </p:cNvPr>
            <p:cNvSpPr/>
            <p:nvPr/>
          </p:nvSpPr>
          <p:spPr>
            <a:xfrm>
              <a:off x="4538464" y="2996238"/>
              <a:ext cx="3424436" cy="2705750"/>
            </a:xfrm>
            <a:prstGeom prst="roundRect">
              <a:avLst>
                <a:gd name="adj" fmla="val 1938"/>
              </a:avLst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0BF3B393-D044-267A-422D-B99A19F7E902}"/>
                </a:ext>
              </a:extLst>
            </p:cNvPr>
            <p:cNvGrpSpPr/>
            <p:nvPr/>
          </p:nvGrpSpPr>
          <p:grpSpPr>
            <a:xfrm>
              <a:off x="4538464" y="1773747"/>
              <a:ext cx="3424436" cy="2425972"/>
              <a:chOff x="8361170" y="164635"/>
              <a:chExt cx="3424436" cy="2425972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FB01B5BA-CE0B-8067-4DA2-96C38C9A70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b="61381"/>
              <a:stretch/>
            </p:blipFill>
            <p:spPr>
              <a:xfrm>
                <a:off x="8361171" y="164635"/>
                <a:ext cx="3424435" cy="1689372"/>
              </a:xfrm>
              <a:prstGeom prst="roundRect">
                <a:avLst>
                  <a:gd name="adj" fmla="val 2562"/>
                </a:avLst>
              </a:prstGeom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29D91CCF-E3B5-653D-3AC4-813B31287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39246" b="28167"/>
              <a:stretch/>
            </p:blipFill>
            <p:spPr>
              <a:xfrm>
                <a:off x="8361170" y="1165081"/>
                <a:ext cx="3424435" cy="1425526"/>
              </a:xfrm>
              <a:prstGeom prst="roundRect">
                <a:avLst>
                  <a:gd name="adj" fmla="val 2562"/>
                </a:avLst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791D5A-5AF0-AA99-FF90-2ACCD6A31F06}"/>
                </a:ext>
              </a:extLst>
            </p:cNvPr>
            <p:cNvSpPr txBox="1"/>
            <p:nvPr/>
          </p:nvSpPr>
          <p:spPr>
            <a:xfrm>
              <a:off x="4732634" y="4325736"/>
              <a:ext cx="3036093" cy="1231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Под редакцией И.И. Дедова, М.В. Шестаковой, О.Ю. Сухаревой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12-й выпуск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2025 год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21C2D24-FC2B-D527-12A8-5C2F8AA5E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972" y="3121819"/>
            <a:ext cx="3163170" cy="2945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0887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23134-DB67-1B8D-AC28-C8880E011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8657705-C46B-F121-85AB-C944E40A662F}"/>
              </a:ext>
            </a:extLst>
          </p:cNvPr>
          <p:cNvSpPr txBox="1"/>
          <p:nvPr/>
        </p:nvSpPr>
        <p:spPr>
          <a:xfrm>
            <a:off x="205352" y="6673484"/>
            <a:ext cx="10913497" cy="19082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prstClr val="white">
                    <a:alpha val="43000"/>
                  </a:prstClr>
                </a:solidFill>
                <a:effectLst/>
                <a:uLnTx/>
                <a:uFillTx/>
                <a:latin typeface="Bayer Sans OFC" panose="020B0604020202020204" charset="-52"/>
                <a:cs typeface="Bayer Sans OFC" panose="020B0604020202020204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1. Румянцева Е.И., Авксентьева М.В. Клинико-экономическая эффективность скрининга по выявлению хронической болезни почек в Российской Федерации. Профилактическая медицина. 2024;27(7):7–15. https://doi.org/10.17116/profmed2024270717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FF30D15-615F-DA07-D020-595493FDEA14}"/>
              </a:ext>
            </a:extLst>
          </p:cNvPr>
          <p:cNvGrpSpPr/>
          <p:nvPr/>
        </p:nvGrpSpPr>
        <p:grpSpPr>
          <a:xfrm>
            <a:off x="-23327" y="217554"/>
            <a:ext cx="12215327" cy="1075679"/>
            <a:chOff x="0" y="239811"/>
            <a:chExt cx="13465138" cy="11857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7DBE05F-3CBA-5E69-FF2E-218CDDC247B4}"/>
                </a:ext>
              </a:extLst>
            </p:cNvPr>
            <p:cNvSpPr txBox="1"/>
            <p:nvPr/>
          </p:nvSpPr>
          <p:spPr>
            <a:xfrm>
              <a:off x="696565" y="239811"/>
              <a:ext cx="12768573" cy="11857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defTabSz="414772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yer Sans OFC" panose="02010504010101010104" pitchFamily="2" charset="-52"/>
                  <a:cs typeface="Bayer Sans OFC" panose="02010504010101010104" pitchFamily="2" charset="-52"/>
                </a:defRPr>
              </a:lvl1pPr>
            </a:lstStyle>
            <a:p>
              <a:pPr marL="0" marR="0" lvl="0" indent="0" algn="l" defTabSz="41477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ПРОВЕДЕНИЕ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1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СКРИНИНГА НА НАЛИЧИЕ ХБП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С ПОМОЩЬЮ ТОЛЬКО ЛИШЬ рСКФ МОЖЕТ УЖЕ ПОЗВОЛИТЬ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1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СУЩЕСТВЕННО СОКРАТИТЬ СМЕРТНОСТЬ </a:t>
              </a:r>
            </a:p>
            <a:p>
              <a:pPr marL="0" marR="0" lvl="0" indent="0" algn="l" defTabSz="41477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КАК СРЕДИ ПАЦИЕНТОВ С СД2, ТАК И СРЕДИ ПАЦИЕНТОВ БЕЗ ФАКТОРОВ РИСКА ХБП</a:t>
              </a:r>
            </a:p>
            <a:p>
              <a:pPr marL="0" marR="0" lvl="0" indent="0" algn="l" defTabSz="41477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Исследование клинико-экономической эффективности скрининга на ХБП с помощью рСКФ среди пациентов с СД2 (модель, N=20 000) и без факторов риска ХБП (модель, N=20 000)</a:t>
              </a: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5F23FF97-4EA0-F7CF-2FC8-0EC8B9CF9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315891"/>
              <a:ext cx="684534" cy="477582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ECA16DC-6D93-BCE6-868E-6C419A3639DC}"/>
              </a:ext>
            </a:extLst>
          </p:cNvPr>
          <p:cNvGrpSpPr/>
          <p:nvPr/>
        </p:nvGrpSpPr>
        <p:grpSpPr>
          <a:xfrm>
            <a:off x="331585" y="1507320"/>
            <a:ext cx="8842604" cy="4754562"/>
            <a:chOff x="331585" y="1507320"/>
            <a:chExt cx="8842604" cy="4754562"/>
          </a:xfrm>
        </p:grpSpPr>
        <p:graphicFrame>
          <p:nvGraphicFramePr>
            <p:cNvPr id="19" name="Diagramm 8">
              <a:extLst>
                <a:ext uri="{FF2B5EF4-FFF2-40B4-BE49-F238E27FC236}">
                  <a16:creationId xmlns:a16="http://schemas.microsoft.com/office/drawing/2014/main" id="{A0231F12-A969-46CF-1650-6A833980C486}"/>
                </a:ext>
              </a:extLst>
            </p:cNvPr>
            <p:cNvGraphicFramePr/>
            <p:nvPr/>
          </p:nvGraphicFramePr>
          <p:xfrm>
            <a:off x="608584" y="2030540"/>
            <a:ext cx="8270104" cy="42313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A47D1C-9F57-D336-FBF8-1CDBC3EF159D}"/>
                </a:ext>
              </a:extLst>
            </p:cNvPr>
            <p:cNvSpPr txBox="1"/>
            <p:nvPr/>
          </p:nvSpPr>
          <p:spPr>
            <a:xfrm>
              <a:off x="904085" y="1507320"/>
              <a:ext cx="82701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Прирост количества случаев смерти за 10 лет в четырех изучаемых когортах: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когорта пациентов с СД2 ± скрининг на ХБП и когорта людей без факторов риска ХБП ± скрининг на ХБП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2C93A5-71A2-82C0-B786-F23159F227EF}"/>
                </a:ext>
              </a:extLst>
            </p:cNvPr>
            <p:cNvSpPr txBox="1"/>
            <p:nvPr/>
          </p:nvSpPr>
          <p:spPr>
            <a:xfrm rot="16200000">
              <a:off x="-619060" y="3327013"/>
              <a:ext cx="21782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Количество случаев смерти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40D1A3-492D-2100-2E49-8D7C4C660B8C}"/>
                </a:ext>
              </a:extLst>
            </p:cNvPr>
            <p:cNvSpPr txBox="1"/>
            <p:nvPr/>
          </p:nvSpPr>
          <p:spPr>
            <a:xfrm>
              <a:off x="8509440" y="5411640"/>
              <a:ext cx="585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Годы</a:t>
              </a:r>
            </a:p>
          </p:txBody>
        </p:sp>
        <p:cxnSp>
          <p:nvCxnSpPr>
            <p:cNvPr id="45" name="Прямая со стрелкой 44">
              <a:extLst>
                <a:ext uri="{FF2B5EF4-FFF2-40B4-BE49-F238E27FC236}">
                  <a16:creationId xmlns:a16="http://schemas.microsoft.com/office/drawing/2014/main" id="{D1CDA6FF-25D1-2D80-ED4A-6614A451472E}"/>
                </a:ext>
              </a:extLst>
            </p:cNvPr>
            <p:cNvCxnSpPr>
              <a:cxnSpLocks/>
            </p:cNvCxnSpPr>
            <p:nvPr/>
          </p:nvCxnSpPr>
          <p:spPr>
            <a:xfrm>
              <a:off x="7665470" y="2709862"/>
              <a:ext cx="0" cy="602676"/>
            </a:xfrm>
            <a:prstGeom prst="straightConnector1">
              <a:avLst/>
            </a:prstGeom>
            <a:ln w="38100">
              <a:solidFill>
                <a:srgbClr val="FF316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>
              <a:extLst>
                <a:ext uri="{FF2B5EF4-FFF2-40B4-BE49-F238E27FC236}">
                  <a16:creationId xmlns:a16="http://schemas.microsoft.com/office/drawing/2014/main" id="{27F177DC-7E76-0384-8F0B-9BFB7B6BFC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5091" y="2493169"/>
              <a:ext cx="4534" cy="609819"/>
            </a:xfrm>
            <a:prstGeom prst="straightConnector1">
              <a:avLst/>
            </a:prstGeom>
            <a:ln w="38100">
              <a:solidFill>
                <a:srgbClr val="FF316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>
              <a:extLst>
                <a:ext uri="{FF2B5EF4-FFF2-40B4-BE49-F238E27FC236}">
                  <a16:creationId xmlns:a16="http://schemas.microsoft.com/office/drawing/2014/main" id="{6D697B7E-1A14-0506-EC3B-A03B7EE212DA}"/>
                </a:ext>
              </a:extLst>
            </p:cNvPr>
            <p:cNvCxnSpPr>
              <a:cxnSpLocks/>
            </p:cNvCxnSpPr>
            <p:nvPr/>
          </p:nvCxnSpPr>
          <p:spPr>
            <a:xfrm>
              <a:off x="6916170" y="2974181"/>
              <a:ext cx="0" cy="537759"/>
            </a:xfrm>
            <a:prstGeom prst="straightConnector1">
              <a:avLst/>
            </a:prstGeom>
            <a:ln w="38100">
              <a:solidFill>
                <a:srgbClr val="FF316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>
              <a:extLst>
                <a:ext uri="{FF2B5EF4-FFF2-40B4-BE49-F238E27FC236}">
                  <a16:creationId xmlns:a16="http://schemas.microsoft.com/office/drawing/2014/main" id="{C5228992-0B61-1AB8-BC75-94D04A6BEB80}"/>
                </a:ext>
              </a:extLst>
            </p:cNvPr>
            <p:cNvCxnSpPr>
              <a:cxnSpLocks/>
            </p:cNvCxnSpPr>
            <p:nvPr/>
          </p:nvCxnSpPr>
          <p:spPr>
            <a:xfrm>
              <a:off x="6154170" y="3235917"/>
              <a:ext cx="0" cy="537759"/>
            </a:xfrm>
            <a:prstGeom prst="straightConnector1">
              <a:avLst/>
            </a:prstGeom>
            <a:ln w="38100">
              <a:solidFill>
                <a:srgbClr val="FF316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47D8924-F571-B872-0735-B710F7AD5B96}"/>
              </a:ext>
            </a:extLst>
          </p:cNvPr>
          <p:cNvGrpSpPr/>
          <p:nvPr/>
        </p:nvGrpSpPr>
        <p:grpSpPr>
          <a:xfrm>
            <a:off x="7673313" y="2065390"/>
            <a:ext cx="4518687" cy="1446550"/>
            <a:chOff x="7673313" y="2065390"/>
            <a:chExt cx="4518687" cy="144655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BBE5787-6B8A-DCF8-0A4F-2D6A3D2EA585}"/>
                </a:ext>
              </a:extLst>
            </p:cNvPr>
            <p:cNvSpPr txBox="1"/>
            <p:nvPr/>
          </p:nvSpPr>
          <p:spPr>
            <a:xfrm>
              <a:off x="7673313" y="2078023"/>
              <a:ext cx="16722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1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2100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vs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2700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Дуга 38">
              <a:extLst>
                <a:ext uri="{FF2B5EF4-FFF2-40B4-BE49-F238E27FC236}">
                  <a16:creationId xmlns:a16="http://schemas.microsoft.com/office/drawing/2014/main" id="{E36FF670-8875-412C-05C9-3ADFFDC4BB6D}"/>
                </a:ext>
              </a:extLst>
            </p:cNvPr>
            <p:cNvSpPr/>
            <p:nvPr/>
          </p:nvSpPr>
          <p:spPr>
            <a:xfrm rot="3806100">
              <a:off x="8108306" y="2232900"/>
              <a:ext cx="897341" cy="914400"/>
            </a:xfrm>
            <a:prstGeom prst="arc">
              <a:avLst>
                <a:gd name="adj1" fmla="val 16200000"/>
                <a:gd name="adj2" fmla="val 281354"/>
              </a:avLst>
            </a:prstGeom>
            <a:ln>
              <a:solidFill>
                <a:srgbClr val="595959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Дуга 39">
              <a:extLst>
                <a:ext uri="{FF2B5EF4-FFF2-40B4-BE49-F238E27FC236}">
                  <a16:creationId xmlns:a16="http://schemas.microsoft.com/office/drawing/2014/main" id="{7F25AF78-A779-84A9-479F-0470E2D8B067}"/>
                </a:ext>
              </a:extLst>
            </p:cNvPr>
            <p:cNvSpPr/>
            <p:nvPr/>
          </p:nvSpPr>
          <p:spPr>
            <a:xfrm rot="17793900" flipH="1">
              <a:off x="8021058" y="2232900"/>
              <a:ext cx="897341" cy="914400"/>
            </a:xfrm>
            <a:prstGeom prst="arc">
              <a:avLst>
                <a:gd name="adj1" fmla="val 16200000"/>
                <a:gd name="adj2" fmla="val 281354"/>
              </a:avLst>
            </a:prstGeom>
            <a:ln>
              <a:solidFill>
                <a:srgbClr val="FF316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7F3AB3A8-3D97-2209-0D2D-C0A564D5CC11}"/>
                </a:ext>
              </a:extLst>
            </p:cNvPr>
            <p:cNvSpPr/>
            <p:nvPr/>
          </p:nvSpPr>
          <p:spPr>
            <a:xfrm>
              <a:off x="9341512" y="2082418"/>
              <a:ext cx="2760841" cy="1383095"/>
            </a:xfrm>
            <a:prstGeom prst="roundRect">
              <a:avLst>
                <a:gd name="adj" fmla="val 6666"/>
              </a:avLst>
            </a:prstGeom>
            <a:solidFill>
              <a:srgbClr val="FF31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BB1AE45-2E09-2FDC-D6F2-702E7C36692B}"/>
                </a:ext>
              </a:extLst>
            </p:cNvPr>
            <p:cNvSpPr txBox="1"/>
            <p:nvPr/>
          </p:nvSpPr>
          <p:spPr>
            <a:xfrm>
              <a:off x="9341512" y="2065390"/>
              <a:ext cx="285048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– на 22% ниже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смертность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среди пациентов с СД2, которым проводился скрининг на ХБП</a:t>
              </a: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6851DB04-4CFF-3F14-4A03-AB47D41AAC52}"/>
              </a:ext>
            </a:extLst>
          </p:cNvPr>
          <p:cNvGrpSpPr/>
          <p:nvPr/>
        </p:nvGrpSpPr>
        <p:grpSpPr>
          <a:xfrm>
            <a:off x="2608456" y="3511940"/>
            <a:ext cx="2783711" cy="1158422"/>
            <a:chOff x="2608456" y="3511940"/>
            <a:chExt cx="2783711" cy="1158422"/>
          </a:xfrm>
        </p:grpSpPr>
        <p:sp>
          <p:nvSpPr>
            <p:cNvPr id="54" name="Дуга 53">
              <a:extLst>
                <a:ext uri="{FF2B5EF4-FFF2-40B4-BE49-F238E27FC236}">
                  <a16:creationId xmlns:a16="http://schemas.microsoft.com/office/drawing/2014/main" id="{18133D61-EFCB-6EFD-3F07-F988AB7B78CF}"/>
                </a:ext>
              </a:extLst>
            </p:cNvPr>
            <p:cNvSpPr/>
            <p:nvPr/>
          </p:nvSpPr>
          <p:spPr>
            <a:xfrm rot="17793900" flipH="1">
              <a:off x="2616985" y="3764492"/>
              <a:ext cx="897341" cy="914400"/>
            </a:xfrm>
            <a:prstGeom prst="arc">
              <a:avLst>
                <a:gd name="adj1" fmla="val 15670405"/>
                <a:gd name="adj2" fmla="val 1188769"/>
              </a:avLst>
            </a:prstGeom>
            <a:ln>
              <a:solidFill>
                <a:srgbClr val="FF3162"/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3882A49-089F-61C1-F51F-9F4A545E4C9F}"/>
                </a:ext>
              </a:extLst>
            </p:cNvPr>
            <p:cNvSpPr txBox="1"/>
            <p:nvPr/>
          </p:nvSpPr>
          <p:spPr>
            <a:xfrm>
              <a:off x="2621394" y="3511940"/>
              <a:ext cx="2770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31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эффект на смертность от скрининга ХБП с помощью рСКФ </a:t>
              </a:r>
              <a:endPara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31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09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3C5AF43-EC34-D739-5413-C2868A2F3345}"/>
              </a:ext>
            </a:extLst>
          </p:cNvPr>
          <p:cNvGrpSpPr/>
          <p:nvPr/>
        </p:nvGrpSpPr>
        <p:grpSpPr>
          <a:xfrm>
            <a:off x="0" y="227696"/>
            <a:ext cx="12018746" cy="812530"/>
            <a:chOff x="0" y="239811"/>
            <a:chExt cx="13248444" cy="895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CEDC1F-E2C5-1426-20A7-2C7275E6FFD8}"/>
                </a:ext>
              </a:extLst>
            </p:cNvPr>
            <p:cNvSpPr txBox="1"/>
            <p:nvPr/>
          </p:nvSpPr>
          <p:spPr>
            <a:xfrm>
              <a:off x="696565" y="239811"/>
              <a:ext cx="12551879" cy="895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defTabSz="414772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yer Sans OFC" panose="02010504010101010104" pitchFamily="2" charset="-52"/>
                  <a:cs typeface="Bayer Sans OFC" panose="02010504010101010104" pitchFamily="2" charset="-52"/>
                </a:defRPr>
              </a:lvl1pPr>
            </a:lstStyle>
            <a:p>
              <a:pPr marL="0" marR="0" lvl="0" indent="0" algn="l" defTabSz="41477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1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&gt;50% 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ПАЦИЕНТОВ С СД МОГУТ ИМЕТЬ ХБП, КОТОРАЯ МАНИФЕСТИРУЕТ НЕ ТОЛЬКО В ВИДЕ СНИЖЕНИЯ рСКФ, НО </a:t>
              </a:r>
              <a:r>
                <a:rPr kumimoji="0" lang="ru-RU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 В ВИДЕ ИЗОЛИРОВАННОГО ПОВЫШЕНИЯ АУ</a:t>
              </a:r>
              <a:endPara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34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1477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National Health and Nutrition Examination Survey (NHANES) 2015-2018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гг., включившее пациентов в возрасте ≥20 лет с данными по рСКФ (</a:t>
              </a: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CKD-EPI)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и АУ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0A57AAAE-B986-39BC-DB78-950AEA453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315891"/>
              <a:ext cx="684534" cy="47758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182F339-5BA1-06A7-E761-B7EE6BB72E07}"/>
              </a:ext>
            </a:extLst>
          </p:cNvPr>
          <p:cNvSpPr txBox="1"/>
          <p:nvPr/>
        </p:nvSpPr>
        <p:spPr>
          <a:xfrm>
            <a:off x="205352" y="6673484"/>
            <a:ext cx="10913497" cy="19082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prstClr val="white">
                    <a:alpha val="43000"/>
                  </a:prstClr>
                </a:solidFill>
                <a:effectLst/>
                <a:uLnTx/>
                <a:uFillTx/>
                <a:latin typeface="Bayer Sans OFC" panose="020B0604020202020204" charset="-52"/>
                <a:cs typeface="Bayer Sans OFC" panose="020B0604020202020204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alpha val="43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1. United States Renal Data System 2020 Annual Data Report: Atlas of Chronic Kidney Disease and End-Stage Renal Disease in the United States. 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AC5A09A-2EE3-FB60-1BC6-915F1333EE72}"/>
              </a:ext>
            </a:extLst>
          </p:cNvPr>
          <p:cNvGrpSpPr/>
          <p:nvPr/>
        </p:nvGrpSpPr>
        <p:grpSpPr>
          <a:xfrm>
            <a:off x="210336" y="1766319"/>
            <a:ext cx="11981664" cy="4181072"/>
            <a:chOff x="-18324" y="1846452"/>
            <a:chExt cx="11981664" cy="4181072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5491728-D281-CA56-DE43-A6D7C06BC12E}"/>
                </a:ext>
              </a:extLst>
            </p:cNvPr>
            <p:cNvSpPr txBox="1"/>
            <p:nvPr/>
          </p:nvSpPr>
          <p:spPr>
            <a:xfrm>
              <a:off x="407099" y="4464313"/>
              <a:ext cx="269592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316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17,3%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316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пациентов с СД имели сниженную рСКФ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&lt;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 мл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/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мин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/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1,73м²</a:t>
              </a: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FF43FB90-159D-1B3B-9765-B81466070B86}"/>
                </a:ext>
              </a:extLst>
            </p:cNvPr>
            <p:cNvGrpSpPr/>
            <p:nvPr/>
          </p:nvGrpSpPr>
          <p:grpSpPr>
            <a:xfrm>
              <a:off x="3260337" y="1846452"/>
              <a:ext cx="5229872" cy="4181072"/>
              <a:chOff x="3260337" y="1846452"/>
              <a:chExt cx="5229872" cy="4181072"/>
            </a:xfrm>
          </p:grpSpPr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FBCEA56B-EF8E-0259-A050-D4B61CCE83C7}"/>
                  </a:ext>
                </a:extLst>
              </p:cNvPr>
              <p:cNvSpPr/>
              <p:nvPr/>
            </p:nvSpPr>
            <p:spPr>
              <a:xfrm>
                <a:off x="5480124" y="2232740"/>
                <a:ext cx="1293810" cy="1705477"/>
              </a:xfrm>
              <a:custGeom>
                <a:avLst/>
                <a:gdLst>
                  <a:gd name="connsiteX0" fmla="*/ 525042 w 914400"/>
                  <a:gd name="connsiteY0" fmla="*/ 0 h 1205345"/>
                  <a:gd name="connsiteX1" fmla="*/ 583640 w 914400"/>
                  <a:gd name="connsiteY1" fmla="*/ 52394 h 1205345"/>
                  <a:gd name="connsiteX2" fmla="*/ 914400 w 914400"/>
                  <a:gd name="connsiteY2" fmla="*/ 837987 h 1205345"/>
                  <a:gd name="connsiteX3" fmla="*/ 863630 w 914400"/>
                  <a:gd name="connsiteY3" fmla="*/ 1168363 h 1205345"/>
                  <a:gd name="connsiteX4" fmla="*/ 860789 w 914400"/>
                  <a:gd name="connsiteY4" fmla="*/ 1176001 h 1205345"/>
                  <a:gd name="connsiteX5" fmla="*/ 814620 w 914400"/>
                  <a:gd name="connsiteY5" fmla="*/ 1152021 h 1205345"/>
                  <a:gd name="connsiteX6" fmla="*/ 490728 w 914400"/>
                  <a:gd name="connsiteY6" fmla="*/ 1089447 h 1205345"/>
                  <a:gd name="connsiteX7" fmla="*/ 166836 w 914400"/>
                  <a:gd name="connsiteY7" fmla="*/ 1152021 h 1205345"/>
                  <a:gd name="connsiteX8" fmla="*/ 64171 w 914400"/>
                  <a:gd name="connsiteY8" fmla="*/ 1205345 h 1205345"/>
                  <a:gd name="connsiteX9" fmla="*/ 43576 w 914400"/>
                  <a:gd name="connsiteY9" fmla="*/ 1149077 h 1205345"/>
                  <a:gd name="connsiteX10" fmla="*/ 0 w 914400"/>
                  <a:gd name="connsiteY10" fmla="*/ 860847 h 1205345"/>
                  <a:gd name="connsiteX11" fmla="*/ 507255 w 914400"/>
                  <a:gd name="connsiteY11" fmla="*/ 8568 h 1205345"/>
                  <a:gd name="connsiteX12" fmla="*/ 525042 w 914400"/>
                  <a:gd name="connsiteY12" fmla="*/ 0 h 1205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4400" h="1205345">
                    <a:moveTo>
                      <a:pt x="525042" y="0"/>
                    </a:moveTo>
                    <a:lnTo>
                      <a:pt x="583640" y="52394"/>
                    </a:lnTo>
                    <a:cubicBezTo>
                      <a:pt x="788001" y="253445"/>
                      <a:pt x="914400" y="531194"/>
                      <a:pt x="914400" y="837987"/>
                    </a:cubicBezTo>
                    <a:cubicBezTo>
                      <a:pt x="914400" y="953035"/>
                      <a:pt x="896625" y="1063998"/>
                      <a:pt x="863630" y="1168363"/>
                    </a:cubicBezTo>
                    <a:lnTo>
                      <a:pt x="860789" y="1176001"/>
                    </a:lnTo>
                    <a:lnTo>
                      <a:pt x="814620" y="1152021"/>
                    </a:lnTo>
                    <a:cubicBezTo>
                      <a:pt x="715069" y="1111728"/>
                      <a:pt x="605618" y="1089447"/>
                      <a:pt x="490728" y="1089447"/>
                    </a:cubicBezTo>
                    <a:cubicBezTo>
                      <a:pt x="375839" y="1089447"/>
                      <a:pt x="266387" y="1111728"/>
                      <a:pt x="166836" y="1152021"/>
                    </a:cubicBezTo>
                    <a:lnTo>
                      <a:pt x="64171" y="1205345"/>
                    </a:lnTo>
                    <a:lnTo>
                      <a:pt x="43576" y="1149077"/>
                    </a:lnTo>
                    <a:cubicBezTo>
                      <a:pt x="15256" y="1058025"/>
                      <a:pt x="0" y="961218"/>
                      <a:pt x="0" y="860847"/>
                    </a:cubicBezTo>
                    <a:cubicBezTo>
                      <a:pt x="0" y="492822"/>
                      <a:pt x="205111" y="172702"/>
                      <a:pt x="507255" y="8568"/>
                    </a:cubicBezTo>
                    <a:lnTo>
                      <a:pt x="525042" y="0"/>
                    </a:lnTo>
                    <a:close/>
                  </a:path>
                </a:pathLst>
              </a:custGeom>
              <a:solidFill>
                <a:srgbClr val="4E76A8"/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C3E0C269-D20D-A089-A356-302C6ABD6FAE}"/>
                  </a:ext>
                </a:extLst>
              </p:cNvPr>
              <p:cNvSpPr/>
              <p:nvPr/>
            </p:nvSpPr>
            <p:spPr>
              <a:xfrm>
                <a:off x="4997102" y="3938216"/>
                <a:ext cx="1179006" cy="1052194"/>
              </a:xfrm>
              <a:custGeom>
                <a:avLst/>
                <a:gdLst>
                  <a:gd name="connsiteX0" fmla="*/ 405547 w 833262"/>
                  <a:gd name="connsiteY0" fmla="*/ 0 h 743638"/>
                  <a:gd name="connsiteX1" fmla="*/ 417546 w 833262"/>
                  <a:gd name="connsiteY1" fmla="*/ 32783 h 743638"/>
                  <a:gd name="connsiteX2" fmla="*/ 768715 w 833262"/>
                  <a:gd name="connsiteY2" fmla="*/ 459231 h 743638"/>
                  <a:gd name="connsiteX3" fmla="*/ 833262 w 833262"/>
                  <a:gd name="connsiteY3" fmla="*/ 498444 h 743638"/>
                  <a:gd name="connsiteX4" fmla="*/ 757885 w 833262"/>
                  <a:gd name="connsiteY4" fmla="*/ 553897 h 743638"/>
                  <a:gd name="connsiteX5" fmla="*/ 126492 w 833262"/>
                  <a:gd name="connsiteY5" fmla="*/ 743638 h 743638"/>
                  <a:gd name="connsiteX6" fmla="*/ 11029 w 833262"/>
                  <a:gd name="connsiteY6" fmla="*/ 737902 h 743638"/>
                  <a:gd name="connsiteX7" fmla="*/ 2973 w 833262"/>
                  <a:gd name="connsiteY7" fmla="*/ 736693 h 743638"/>
                  <a:gd name="connsiteX8" fmla="*/ 0 w 833262"/>
                  <a:gd name="connsiteY8" fmla="*/ 680360 h 743638"/>
                  <a:gd name="connsiteX9" fmla="*/ 366867 w 833262"/>
                  <a:gd name="connsiteY9" fmla="*/ 20090 h 743638"/>
                  <a:gd name="connsiteX10" fmla="*/ 405547 w 833262"/>
                  <a:gd name="connsiteY10" fmla="*/ 0 h 743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3262" h="743638">
                    <a:moveTo>
                      <a:pt x="405547" y="0"/>
                    </a:moveTo>
                    <a:lnTo>
                      <a:pt x="417546" y="32783"/>
                    </a:lnTo>
                    <a:cubicBezTo>
                      <a:pt x="491117" y="206725"/>
                      <a:pt x="614020" y="354721"/>
                      <a:pt x="768715" y="459231"/>
                    </a:cubicBezTo>
                    <a:lnTo>
                      <a:pt x="833262" y="498444"/>
                    </a:lnTo>
                    <a:lnTo>
                      <a:pt x="757885" y="553897"/>
                    </a:lnTo>
                    <a:cubicBezTo>
                      <a:pt x="577651" y="673690"/>
                      <a:pt x="360374" y="743638"/>
                      <a:pt x="126492" y="743638"/>
                    </a:cubicBezTo>
                    <a:cubicBezTo>
                      <a:pt x="87512" y="743638"/>
                      <a:pt x="48993" y="741695"/>
                      <a:pt x="11029" y="737902"/>
                    </a:cubicBezTo>
                    <a:lnTo>
                      <a:pt x="2973" y="736693"/>
                    </a:lnTo>
                    <a:lnTo>
                      <a:pt x="0" y="680360"/>
                    </a:lnTo>
                    <a:cubicBezTo>
                      <a:pt x="0" y="405510"/>
                      <a:pt x="145526" y="163184"/>
                      <a:pt x="366867" y="20090"/>
                    </a:cubicBezTo>
                    <a:lnTo>
                      <a:pt x="405547" y="0"/>
                    </a:lnTo>
                    <a:close/>
                  </a:path>
                </a:pathLst>
              </a:custGeom>
              <a:solidFill>
                <a:srgbClr val="593755"/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6B2911D2-F6E0-708E-D46E-C276F734BEFD}"/>
                  </a:ext>
                </a:extLst>
              </p:cNvPr>
              <p:cNvSpPr/>
              <p:nvPr/>
            </p:nvSpPr>
            <p:spPr>
              <a:xfrm>
                <a:off x="3578223" y="1846452"/>
                <a:ext cx="2644798" cy="3134133"/>
              </a:xfrm>
              <a:custGeom>
                <a:avLst/>
                <a:gdLst>
                  <a:gd name="connsiteX0" fmla="*/ 1129284 w 1869210"/>
                  <a:gd name="connsiteY0" fmla="*/ 0 h 2215047"/>
                  <a:gd name="connsiteX1" fmla="*/ 1847613 w 1869210"/>
                  <a:gd name="connsiteY1" fmla="*/ 253698 h 2215047"/>
                  <a:gd name="connsiteX2" fmla="*/ 1869210 w 1869210"/>
                  <a:gd name="connsiteY2" fmla="*/ 273009 h 2215047"/>
                  <a:gd name="connsiteX3" fmla="*/ 1851423 w 1869210"/>
                  <a:gd name="connsiteY3" fmla="*/ 281577 h 2215047"/>
                  <a:gd name="connsiteX4" fmla="*/ 1344168 w 1869210"/>
                  <a:gd name="connsiteY4" fmla="*/ 1133856 h 2215047"/>
                  <a:gd name="connsiteX5" fmla="*/ 1387744 w 1869210"/>
                  <a:gd name="connsiteY5" fmla="*/ 1422086 h 2215047"/>
                  <a:gd name="connsiteX6" fmla="*/ 1408339 w 1869210"/>
                  <a:gd name="connsiteY6" fmla="*/ 1478354 h 2215047"/>
                  <a:gd name="connsiteX7" fmla="*/ 1369659 w 1869210"/>
                  <a:gd name="connsiteY7" fmla="*/ 1498444 h 2215047"/>
                  <a:gd name="connsiteX8" fmla="*/ 1002792 w 1869210"/>
                  <a:gd name="connsiteY8" fmla="*/ 2158714 h 2215047"/>
                  <a:gd name="connsiteX9" fmla="*/ 1005765 w 1869210"/>
                  <a:gd name="connsiteY9" fmla="*/ 2215047 h 2215047"/>
                  <a:gd name="connsiteX10" fmla="*/ 901694 w 1869210"/>
                  <a:gd name="connsiteY10" fmla="*/ 2199421 h 2215047"/>
                  <a:gd name="connsiteX11" fmla="*/ 0 w 1869210"/>
                  <a:gd name="connsiteY11" fmla="*/ 1110996 h 2215047"/>
                  <a:gd name="connsiteX12" fmla="*/ 1129284 w 1869210"/>
                  <a:gd name="connsiteY12" fmla="*/ 0 h 221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69210" h="2215047">
                    <a:moveTo>
                      <a:pt x="1129284" y="0"/>
                    </a:moveTo>
                    <a:cubicBezTo>
                      <a:pt x="1402147" y="0"/>
                      <a:pt x="1652407" y="95208"/>
                      <a:pt x="1847613" y="253698"/>
                    </a:cubicBezTo>
                    <a:lnTo>
                      <a:pt x="1869210" y="273009"/>
                    </a:lnTo>
                    <a:lnTo>
                      <a:pt x="1851423" y="281577"/>
                    </a:lnTo>
                    <a:cubicBezTo>
                      <a:pt x="1549279" y="445711"/>
                      <a:pt x="1344168" y="765831"/>
                      <a:pt x="1344168" y="1133856"/>
                    </a:cubicBezTo>
                    <a:cubicBezTo>
                      <a:pt x="1344168" y="1234227"/>
                      <a:pt x="1359424" y="1331034"/>
                      <a:pt x="1387744" y="1422086"/>
                    </a:cubicBezTo>
                    <a:lnTo>
                      <a:pt x="1408339" y="1478354"/>
                    </a:lnTo>
                    <a:lnTo>
                      <a:pt x="1369659" y="1498444"/>
                    </a:lnTo>
                    <a:cubicBezTo>
                      <a:pt x="1148318" y="1641538"/>
                      <a:pt x="1002792" y="1883864"/>
                      <a:pt x="1002792" y="2158714"/>
                    </a:cubicBezTo>
                    <a:lnTo>
                      <a:pt x="1005765" y="2215047"/>
                    </a:lnTo>
                    <a:lnTo>
                      <a:pt x="901694" y="2199421"/>
                    </a:lnTo>
                    <a:cubicBezTo>
                      <a:pt x="387099" y="2095824"/>
                      <a:pt x="0" y="1647884"/>
                      <a:pt x="0" y="1110996"/>
                    </a:cubicBezTo>
                    <a:cubicBezTo>
                      <a:pt x="0" y="497410"/>
                      <a:pt x="505598" y="0"/>
                      <a:pt x="1129284" y="0"/>
                    </a:cubicBezTo>
                    <a:close/>
                  </a:path>
                </a:pathLst>
              </a:custGeom>
              <a:solidFill>
                <a:srgbClr val="8CC5D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BE82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EC2327D9-ECDB-BD08-F555-16DE50D2E1DA}"/>
                  </a:ext>
                </a:extLst>
              </p:cNvPr>
              <p:cNvSpPr/>
              <p:nvPr/>
            </p:nvSpPr>
            <p:spPr>
              <a:xfrm>
                <a:off x="6223021" y="2079338"/>
                <a:ext cx="1999981" cy="2652737"/>
              </a:xfrm>
              <a:custGeom>
                <a:avLst/>
                <a:gdLst>
                  <a:gd name="connsiteX0" fmla="*/ 444222 w 1413486"/>
                  <a:gd name="connsiteY0" fmla="*/ 0 h 1874821"/>
                  <a:gd name="connsiteX1" fmla="*/ 1413486 w 1413486"/>
                  <a:gd name="connsiteY1" fmla="*/ 969264 h 1874821"/>
                  <a:gd name="connsiteX2" fmla="*/ 821503 w 1413486"/>
                  <a:gd name="connsiteY2" fmla="*/ 1862358 h 1874821"/>
                  <a:gd name="connsiteX3" fmla="*/ 787452 w 1413486"/>
                  <a:gd name="connsiteY3" fmla="*/ 1874821 h 1874821"/>
                  <a:gd name="connsiteX4" fmla="*/ 780885 w 1413486"/>
                  <a:gd name="connsiteY4" fmla="*/ 1833648 h 1874821"/>
                  <a:gd name="connsiteX5" fmla="*/ 430923 w 1413486"/>
                  <a:gd name="connsiteY5" fmla="*/ 1333852 h 1874821"/>
                  <a:gd name="connsiteX6" fmla="*/ 335747 w 1413486"/>
                  <a:gd name="connsiteY6" fmla="*/ 1284418 h 1874821"/>
                  <a:gd name="connsiteX7" fmla="*/ 338588 w 1413486"/>
                  <a:gd name="connsiteY7" fmla="*/ 1276780 h 1874821"/>
                  <a:gd name="connsiteX8" fmla="*/ 389358 w 1413486"/>
                  <a:gd name="connsiteY8" fmla="*/ 946404 h 1874821"/>
                  <a:gd name="connsiteX9" fmla="*/ 58598 w 1413486"/>
                  <a:gd name="connsiteY9" fmla="*/ 160811 h 1874821"/>
                  <a:gd name="connsiteX10" fmla="*/ 0 w 1413486"/>
                  <a:gd name="connsiteY10" fmla="*/ 108417 h 1874821"/>
                  <a:gd name="connsiteX11" fmla="*/ 66941 w 1413486"/>
                  <a:gd name="connsiteY11" fmla="*/ 76170 h 1874821"/>
                  <a:gd name="connsiteX12" fmla="*/ 444222 w 1413486"/>
                  <a:gd name="connsiteY12" fmla="*/ 0 h 1874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3486" h="1874821">
                    <a:moveTo>
                      <a:pt x="444222" y="0"/>
                    </a:moveTo>
                    <a:cubicBezTo>
                      <a:pt x="979532" y="0"/>
                      <a:pt x="1413486" y="433954"/>
                      <a:pt x="1413486" y="969264"/>
                    </a:cubicBezTo>
                    <a:cubicBezTo>
                      <a:pt x="1413486" y="1370747"/>
                      <a:pt x="1169387" y="1715216"/>
                      <a:pt x="821503" y="1862358"/>
                    </a:cubicBezTo>
                    <a:lnTo>
                      <a:pt x="787452" y="1874821"/>
                    </a:lnTo>
                    <a:lnTo>
                      <a:pt x="780885" y="1833648"/>
                    </a:lnTo>
                    <a:cubicBezTo>
                      <a:pt x="736547" y="1626311"/>
                      <a:pt x="607996" y="1448327"/>
                      <a:pt x="430923" y="1333852"/>
                    </a:cubicBezTo>
                    <a:lnTo>
                      <a:pt x="335747" y="1284418"/>
                    </a:lnTo>
                    <a:lnTo>
                      <a:pt x="338588" y="1276780"/>
                    </a:lnTo>
                    <a:cubicBezTo>
                      <a:pt x="371583" y="1172415"/>
                      <a:pt x="389358" y="1061452"/>
                      <a:pt x="389358" y="946404"/>
                    </a:cubicBezTo>
                    <a:cubicBezTo>
                      <a:pt x="389358" y="639611"/>
                      <a:pt x="262959" y="361862"/>
                      <a:pt x="58598" y="160811"/>
                    </a:cubicBezTo>
                    <a:lnTo>
                      <a:pt x="0" y="108417"/>
                    </a:lnTo>
                    <a:lnTo>
                      <a:pt x="66941" y="76170"/>
                    </a:lnTo>
                    <a:cubicBezTo>
                      <a:pt x="182902" y="27122"/>
                      <a:pt x="310395" y="0"/>
                      <a:pt x="444222" y="0"/>
                    </a:cubicBezTo>
                    <a:close/>
                  </a:path>
                </a:pathLst>
              </a:custGeom>
              <a:solidFill>
                <a:srgbClr val="B0B7B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1C84F8A8-EC50-9A51-9394-A163F3EB7694}"/>
                  </a:ext>
                </a:extLst>
              </p:cNvPr>
              <p:cNvSpPr/>
              <p:nvPr/>
            </p:nvSpPr>
            <p:spPr>
              <a:xfrm>
                <a:off x="5570922" y="3774228"/>
                <a:ext cx="1127157" cy="869250"/>
              </a:xfrm>
              <a:custGeom>
                <a:avLst/>
                <a:gdLst>
                  <a:gd name="connsiteX0" fmla="*/ 426557 w 796618"/>
                  <a:gd name="connsiteY0" fmla="*/ 0 h 614342"/>
                  <a:gd name="connsiteX1" fmla="*/ 750449 w 796618"/>
                  <a:gd name="connsiteY1" fmla="*/ 62574 h 614342"/>
                  <a:gd name="connsiteX2" fmla="*/ 796618 w 796618"/>
                  <a:gd name="connsiteY2" fmla="*/ 86554 h 614342"/>
                  <a:gd name="connsiteX3" fmla="*/ 761484 w 796618"/>
                  <a:gd name="connsiteY3" fmla="*/ 180990 h 614342"/>
                  <a:gd name="connsiteX4" fmla="*/ 439274 w 796618"/>
                  <a:gd name="connsiteY4" fmla="*/ 605838 h 614342"/>
                  <a:gd name="connsiteX5" fmla="*/ 427715 w 796618"/>
                  <a:gd name="connsiteY5" fmla="*/ 614342 h 614342"/>
                  <a:gd name="connsiteX6" fmla="*/ 363168 w 796618"/>
                  <a:gd name="connsiteY6" fmla="*/ 575129 h 614342"/>
                  <a:gd name="connsiteX7" fmla="*/ 11999 w 796618"/>
                  <a:gd name="connsiteY7" fmla="*/ 148681 h 614342"/>
                  <a:gd name="connsiteX8" fmla="*/ 0 w 796618"/>
                  <a:gd name="connsiteY8" fmla="*/ 115898 h 614342"/>
                  <a:gd name="connsiteX9" fmla="*/ 102665 w 796618"/>
                  <a:gd name="connsiteY9" fmla="*/ 62574 h 614342"/>
                  <a:gd name="connsiteX10" fmla="*/ 426557 w 796618"/>
                  <a:gd name="connsiteY10" fmla="*/ 0 h 614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6618" h="614342">
                    <a:moveTo>
                      <a:pt x="426557" y="0"/>
                    </a:moveTo>
                    <a:cubicBezTo>
                      <a:pt x="541447" y="0"/>
                      <a:pt x="650898" y="22281"/>
                      <a:pt x="750449" y="62574"/>
                    </a:cubicBezTo>
                    <a:lnTo>
                      <a:pt x="796618" y="86554"/>
                    </a:lnTo>
                    <a:lnTo>
                      <a:pt x="761484" y="180990"/>
                    </a:lnTo>
                    <a:cubicBezTo>
                      <a:pt x="690053" y="347137"/>
                      <a:pt x="578708" y="492631"/>
                      <a:pt x="439274" y="605838"/>
                    </a:cubicBezTo>
                    <a:lnTo>
                      <a:pt x="427715" y="614342"/>
                    </a:lnTo>
                    <a:lnTo>
                      <a:pt x="363168" y="575129"/>
                    </a:lnTo>
                    <a:cubicBezTo>
                      <a:pt x="208473" y="470619"/>
                      <a:pt x="85570" y="322623"/>
                      <a:pt x="11999" y="148681"/>
                    </a:cubicBezTo>
                    <a:lnTo>
                      <a:pt x="0" y="115898"/>
                    </a:lnTo>
                    <a:lnTo>
                      <a:pt x="102665" y="62574"/>
                    </a:lnTo>
                    <a:cubicBezTo>
                      <a:pt x="202216" y="22281"/>
                      <a:pt x="311668" y="0"/>
                      <a:pt x="426557" y="0"/>
                    </a:cubicBezTo>
                    <a:close/>
                  </a:path>
                </a:pathLst>
              </a:custGeom>
              <a:solidFill>
                <a:srgbClr val="75712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C7AB7050-1642-0718-5551-53D6EF8ED7EF}"/>
                  </a:ext>
                </a:extLst>
              </p:cNvPr>
              <p:cNvSpPr/>
              <p:nvPr/>
            </p:nvSpPr>
            <p:spPr>
              <a:xfrm>
                <a:off x="5001310" y="4643478"/>
                <a:ext cx="2350528" cy="1384046"/>
              </a:xfrm>
              <a:custGeom>
                <a:avLst/>
                <a:gdLst>
                  <a:gd name="connsiteX0" fmla="*/ 830289 w 1661235"/>
                  <a:gd name="connsiteY0" fmla="*/ 0 h 978174"/>
                  <a:gd name="connsiteX1" fmla="*/ 845658 w 1661235"/>
                  <a:gd name="connsiteY1" fmla="*/ 9337 h 978174"/>
                  <a:gd name="connsiteX2" fmla="*/ 1307667 w 1661235"/>
                  <a:gd name="connsiteY2" fmla="*/ 126322 h 978174"/>
                  <a:gd name="connsiteX3" fmla="*/ 1595897 w 1661235"/>
                  <a:gd name="connsiteY3" fmla="*/ 82746 h 978174"/>
                  <a:gd name="connsiteX4" fmla="*/ 1650897 w 1661235"/>
                  <a:gd name="connsiteY4" fmla="*/ 62615 h 978174"/>
                  <a:gd name="connsiteX5" fmla="*/ 1656939 w 1661235"/>
                  <a:gd name="connsiteY5" fmla="*/ 100503 h 978174"/>
                  <a:gd name="connsiteX6" fmla="*/ 1661235 w 1661235"/>
                  <a:gd name="connsiteY6" fmla="*/ 181916 h 978174"/>
                  <a:gd name="connsiteX7" fmla="*/ 829131 w 1661235"/>
                  <a:gd name="connsiteY7" fmla="*/ 978174 h 978174"/>
                  <a:gd name="connsiteX8" fmla="*/ 1323 w 1661235"/>
                  <a:gd name="connsiteY8" fmla="*/ 263329 h 978174"/>
                  <a:gd name="connsiteX9" fmla="*/ 0 w 1661235"/>
                  <a:gd name="connsiteY9" fmla="*/ 238249 h 978174"/>
                  <a:gd name="connsiteX10" fmla="*/ 8056 w 1661235"/>
                  <a:gd name="connsiteY10" fmla="*/ 239458 h 978174"/>
                  <a:gd name="connsiteX11" fmla="*/ 123519 w 1661235"/>
                  <a:gd name="connsiteY11" fmla="*/ 245194 h 978174"/>
                  <a:gd name="connsiteX12" fmla="*/ 754912 w 1661235"/>
                  <a:gd name="connsiteY12" fmla="*/ 55453 h 978174"/>
                  <a:gd name="connsiteX13" fmla="*/ 830289 w 1661235"/>
                  <a:gd name="connsiteY13" fmla="*/ 0 h 97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1235" h="978174">
                    <a:moveTo>
                      <a:pt x="830289" y="0"/>
                    </a:moveTo>
                    <a:lnTo>
                      <a:pt x="845658" y="9337"/>
                    </a:lnTo>
                    <a:cubicBezTo>
                      <a:pt x="982997" y="83944"/>
                      <a:pt x="1140383" y="126322"/>
                      <a:pt x="1307667" y="126322"/>
                    </a:cubicBezTo>
                    <a:cubicBezTo>
                      <a:pt x="1408038" y="126322"/>
                      <a:pt x="1504845" y="111066"/>
                      <a:pt x="1595897" y="82746"/>
                    </a:cubicBezTo>
                    <a:lnTo>
                      <a:pt x="1650897" y="62615"/>
                    </a:lnTo>
                    <a:lnTo>
                      <a:pt x="1656939" y="100503"/>
                    </a:lnTo>
                    <a:cubicBezTo>
                      <a:pt x="1659780" y="127271"/>
                      <a:pt x="1661235" y="154431"/>
                      <a:pt x="1661235" y="181916"/>
                    </a:cubicBezTo>
                    <a:cubicBezTo>
                      <a:pt x="1661235" y="621677"/>
                      <a:pt x="1288689" y="978174"/>
                      <a:pt x="829131" y="978174"/>
                    </a:cubicBezTo>
                    <a:cubicBezTo>
                      <a:pt x="398296" y="978174"/>
                      <a:pt x="43935" y="664847"/>
                      <a:pt x="1323" y="263329"/>
                    </a:cubicBezTo>
                    <a:lnTo>
                      <a:pt x="0" y="238249"/>
                    </a:lnTo>
                    <a:lnTo>
                      <a:pt x="8056" y="239458"/>
                    </a:lnTo>
                    <a:cubicBezTo>
                      <a:pt x="46020" y="243251"/>
                      <a:pt x="84539" y="245194"/>
                      <a:pt x="123519" y="245194"/>
                    </a:cubicBezTo>
                    <a:cubicBezTo>
                      <a:pt x="357401" y="245194"/>
                      <a:pt x="574678" y="175246"/>
                      <a:pt x="754912" y="55453"/>
                    </a:cubicBezTo>
                    <a:lnTo>
                      <a:pt x="830289" y="0"/>
                    </a:lnTo>
                    <a:close/>
                  </a:path>
                </a:pathLst>
              </a:custGeom>
              <a:solidFill>
                <a:srgbClr val="C5657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3AD1DB4-328E-6CDC-FC83-AF2DCCFCFD52}"/>
                  </a:ext>
                </a:extLst>
              </p:cNvPr>
              <p:cNvSpPr txBox="1"/>
              <p:nvPr/>
            </p:nvSpPr>
            <p:spPr>
              <a:xfrm>
                <a:off x="3260337" y="3409848"/>
                <a:ext cx="226970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455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СД 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359240-B713-B532-BDAA-6C88FB74F372}"/>
                  </a:ext>
                </a:extLst>
              </p:cNvPr>
              <p:cNvSpPr txBox="1"/>
              <p:nvPr/>
            </p:nvSpPr>
            <p:spPr>
              <a:xfrm>
                <a:off x="6543452" y="3096729"/>
                <a:ext cx="194675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455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АУ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455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&gt;</a:t>
                </a: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455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30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45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мг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45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/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45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г</a:t>
                </a: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B00B461-2486-B1DF-A50B-EF552DA9C4E5}"/>
                  </a:ext>
                </a:extLst>
              </p:cNvPr>
              <p:cNvSpPr txBox="1"/>
              <p:nvPr/>
            </p:nvSpPr>
            <p:spPr>
              <a:xfrm>
                <a:off x="5095948" y="5017770"/>
                <a:ext cx="2269709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455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рСКФ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455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&lt;</a:t>
                </a: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455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60 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45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мл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45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/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45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мин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45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/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45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1,73м²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C7F291C-9927-6FE2-4CFE-44D9FFADCF64}"/>
                  </a:ext>
                </a:extLst>
              </p:cNvPr>
              <p:cNvSpPr txBox="1"/>
              <p:nvPr/>
            </p:nvSpPr>
            <p:spPr>
              <a:xfrm>
                <a:off x="5692606" y="2687442"/>
                <a:ext cx="93094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Narrow" panose="020B06060202020302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27,5%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C867AAB-C84C-F0AD-A44A-E3038D57C74F}"/>
                  </a:ext>
                </a:extLst>
              </p:cNvPr>
              <p:cNvSpPr txBox="1"/>
              <p:nvPr/>
            </p:nvSpPr>
            <p:spPr>
              <a:xfrm>
                <a:off x="4973538" y="4328661"/>
                <a:ext cx="110397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17,3%</a:t>
                </a:r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52CA7E0E-250A-7472-DF88-76B1C6833063}"/>
                  </a:ext>
                </a:extLst>
              </p:cNvPr>
              <p:cNvSpPr/>
              <p:nvPr/>
            </p:nvSpPr>
            <p:spPr>
              <a:xfrm>
                <a:off x="6176108" y="3896696"/>
                <a:ext cx="1161102" cy="925519"/>
              </a:xfrm>
              <a:custGeom>
                <a:avLst/>
                <a:gdLst>
                  <a:gd name="connsiteX0" fmla="*/ 368903 w 820608"/>
                  <a:gd name="connsiteY0" fmla="*/ 0 h 654110"/>
                  <a:gd name="connsiteX1" fmla="*/ 464079 w 820608"/>
                  <a:gd name="connsiteY1" fmla="*/ 49434 h 654110"/>
                  <a:gd name="connsiteX2" fmla="*/ 814041 w 820608"/>
                  <a:gd name="connsiteY2" fmla="*/ 549230 h 654110"/>
                  <a:gd name="connsiteX3" fmla="*/ 820608 w 820608"/>
                  <a:gd name="connsiteY3" fmla="*/ 590403 h 654110"/>
                  <a:gd name="connsiteX4" fmla="*/ 765608 w 820608"/>
                  <a:gd name="connsiteY4" fmla="*/ 610534 h 654110"/>
                  <a:gd name="connsiteX5" fmla="*/ 477378 w 820608"/>
                  <a:gd name="connsiteY5" fmla="*/ 654110 h 654110"/>
                  <a:gd name="connsiteX6" fmla="*/ 15369 w 820608"/>
                  <a:gd name="connsiteY6" fmla="*/ 537125 h 654110"/>
                  <a:gd name="connsiteX7" fmla="*/ 0 w 820608"/>
                  <a:gd name="connsiteY7" fmla="*/ 527788 h 654110"/>
                  <a:gd name="connsiteX8" fmla="*/ 11559 w 820608"/>
                  <a:gd name="connsiteY8" fmla="*/ 519284 h 654110"/>
                  <a:gd name="connsiteX9" fmla="*/ 333769 w 820608"/>
                  <a:gd name="connsiteY9" fmla="*/ 94436 h 654110"/>
                  <a:gd name="connsiteX10" fmla="*/ 368903 w 820608"/>
                  <a:gd name="connsiteY10" fmla="*/ 0 h 65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0608" h="654110">
                    <a:moveTo>
                      <a:pt x="368903" y="0"/>
                    </a:moveTo>
                    <a:lnTo>
                      <a:pt x="464079" y="49434"/>
                    </a:lnTo>
                    <a:cubicBezTo>
                      <a:pt x="641152" y="163909"/>
                      <a:pt x="769703" y="341893"/>
                      <a:pt x="814041" y="549230"/>
                    </a:cubicBezTo>
                    <a:lnTo>
                      <a:pt x="820608" y="590403"/>
                    </a:lnTo>
                    <a:lnTo>
                      <a:pt x="765608" y="610534"/>
                    </a:lnTo>
                    <a:cubicBezTo>
                      <a:pt x="674556" y="638854"/>
                      <a:pt x="577749" y="654110"/>
                      <a:pt x="477378" y="654110"/>
                    </a:cubicBezTo>
                    <a:cubicBezTo>
                      <a:pt x="310094" y="654110"/>
                      <a:pt x="152708" y="611732"/>
                      <a:pt x="15369" y="537125"/>
                    </a:cubicBezTo>
                    <a:lnTo>
                      <a:pt x="0" y="527788"/>
                    </a:lnTo>
                    <a:lnTo>
                      <a:pt x="11559" y="519284"/>
                    </a:lnTo>
                    <a:cubicBezTo>
                      <a:pt x="150993" y="406077"/>
                      <a:pt x="262338" y="260583"/>
                      <a:pt x="333769" y="94436"/>
                    </a:cubicBezTo>
                    <a:lnTo>
                      <a:pt x="368903" y="0"/>
                    </a:lnTo>
                    <a:close/>
                  </a:path>
                </a:pathLst>
              </a:custGeom>
              <a:solidFill>
                <a:srgbClr val="5CAF9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4F979C00-28F3-E63E-45FA-AE0CDA3E3DDB}"/>
                </a:ext>
              </a:extLst>
            </p:cNvPr>
            <p:cNvCxnSpPr>
              <a:cxnSpLocks/>
            </p:cNvCxnSpPr>
            <p:nvPr/>
          </p:nvCxnSpPr>
          <p:spPr>
            <a:xfrm>
              <a:off x="2503407" y="4696818"/>
              <a:ext cx="297671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F3162"/>
                  </a:gs>
                </a:gsLst>
                <a:lin ang="10800000" scaled="1"/>
                <a:tileRect/>
              </a:gra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ADE7C13-32B2-5FB3-933D-B407B33A4510}"/>
                </a:ext>
              </a:extLst>
            </p:cNvPr>
            <p:cNvSpPr txBox="1"/>
            <p:nvPr/>
          </p:nvSpPr>
          <p:spPr>
            <a:xfrm>
              <a:off x="5717738" y="3993030"/>
              <a:ext cx="93094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arrow" panose="020B060602020203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8,65%</a:t>
              </a:r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EECE70BF-7D82-D920-3BE9-092E4491A2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31293" y="4369869"/>
              <a:ext cx="3155582" cy="7302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F3162"/>
                  </a:gs>
                </a:gsLst>
                <a:lin ang="10800000" scaled="1"/>
                <a:tileRect/>
              </a:gra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283406-11B6-919B-C2B0-7927B55102AD}"/>
                </a:ext>
              </a:extLst>
            </p:cNvPr>
            <p:cNvSpPr txBox="1"/>
            <p:nvPr/>
          </p:nvSpPr>
          <p:spPr>
            <a:xfrm>
              <a:off x="8322610" y="4176623"/>
              <a:ext cx="3640730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316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~</a:t>
              </a: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316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8,65%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16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316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пациентов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 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СД имели как сниженную рСКФ, так и повышение АУ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34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34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B6FFC3-313E-8847-17B1-65C2D13B8BFE}"/>
                </a:ext>
              </a:extLst>
            </p:cNvPr>
            <p:cNvSpPr txBox="1"/>
            <p:nvPr/>
          </p:nvSpPr>
          <p:spPr>
            <a:xfrm>
              <a:off x="-18324" y="2321448"/>
              <a:ext cx="3556734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3162"/>
                  </a:highligh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27,5%</a:t>
              </a: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316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31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пациентов с СД имели повышение 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1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АУ &gt;30 мг/г 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31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при «сохранной» рСКФ</a:t>
              </a: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BF0828B3-52FF-8273-007B-CCAD1E2AF205}"/>
                </a:ext>
              </a:extLst>
            </p:cNvPr>
            <p:cNvCxnSpPr>
              <a:cxnSpLocks/>
            </p:cNvCxnSpPr>
            <p:nvPr/>
          </p:nvCxnSpPr>
          <p:spPr>
            <a:xfrm>
              <a:off x="2503407" y="2580590"/>
              <a:ext cx="3623622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F3162"/>
                  </a:gs>
                </a:gsLst>
                <a:lin ang="10800000" scaled="1"/>
                <a:tileRect/>
              </a:gra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2C75EE8-C6FA-575C-A4D4-9EE37130FAA5}"/>
              </a:ext>
            </a:extLst>
          </p:cNvPr>
          <p:cNvSpPr txBox="1"/>
          <p:nvPr/>
        </p:nvSpPr>
        <p:spPr>
          <a:xfrm>
            <a:off x="2892811" y="1313028"/>
            <a:ext cx="6406378" cy="65662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34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Распределение пациентов с СД и/или ХБП в общей популяции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3455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055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FIN 2020">
    <a:dk1>
      <a:srgbClr val="53585A"/>
    </a:dk1>
    <a:lt1>
      <a:srgbClr val="FFFFFF"/>
    </a:lt1>
    <a:dk2>
      <a:srgbClr val="000000"/>
    </a:dk2>
    <a:lt2>
      <a:srgbClr val="0091DF"/>
    </a:lt2>
    <a:accent1>
      <a:srgbClr val="0091DF"/>
    </a:accent1>
    <a:accent2>
      <a:srgbClr val="66B512"/>
    </a:accent2>
    <a:accent3>
      <a:srgbClr val="003455"/>
    </a:accent3>
    <a:accent4>
      <a:srgbClr val="8F3685"/>
    </a:accent4>
    <a:accent5>
      <a:srgbClr val="007564"/>
    </a:accent5>
    <a:accent6>
      <a:srgbClr val="988983"/>
    </a:accent6>
    <a:hlink>
      <a:srgbClr val="6BB234"/>
    </a:hlink>
    <a:folHlink>
      <a:srgbClr val="6BB23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FIN 2020">
    <a:dk1>
      <a:srgbClr val="53585A"/>
    </a:dk1>
    <a:lt1>
      <a:srgbClr val="FFFFFF"/>
    </a:lt1>
    <a:dk2>
      <a:srgbClr val="000000"/>
    </a:dk2>
    <a:lt2>
      <a:srgbClr val="0091DF"/>
    </a:lt2>
    <a:accent1>
      <a:srgbClr val="0091DF"/>
    </a:accent1>
    <a:accent2>
      <a:srgbClr val="66B512"/>
    </a:accent2>
    <a:accent3>
      <a:srgbClr val="003455"/>
    </a:accent3>
    <a:accent4>
      <a:srgbClr val="8F3685"/>
    </a:accent4>
    <a:accent5>
      <a:srgbClr val="007564"/>
    </a:accent5>
    <a:accent6>
      <a:srgbClr val="988983"/>
    </a:accent6>
    <a:hlink>
      <a:srgbClr val="6BB234"/>
    </a:hlink>
    <a:folHlink>
      <a:srgbClr val="6BB23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2928</Words>
  <Application>Microsoft Office PowerPoint</Application>
  <PresentationFormat>Широкоэкранный</PresentationFormat>
  <Paragraphs>265</Paragraphs>
  <Slides>19</Slides>
  <Notes>15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8" baseType="lpstr">
      <vt:lpstr>Aptos</vt:lpstr>
      <vt:lpstr>Aptos Display</vt:lpstr>
      <vt:lpstr>Arial</vt:lpstr>
      <vt:lpstr>Arial </vt:lpstr>
      <vt:lpstr>Arial Black</vt:lpstr>
      <vt:lpstr>Arial Narrow</vt:lpstr>
      <vt:lpstr>Arial Nova Light</vt:lpstr>
      <vt:lpstr>Calibri</vt:lpstr>
      <vt:lpstr>Calibri Light</vt:lpstr>
      <vt:lpstr>Montserrat ExtraBold</vt:lpstr>
      <vt:lpstr>Montserrat ExtraLight</vt:lpstr>
      <vt:lpstr>Montserrat Light</vt:lpstr>
      <vt:lpstr>Montserrat SemiBold</vt:lpstr>
      <vt:lpstr>Trebuchet MS</vt:lpstr>
      <vt:lpstr>Verdana</vt:lpstr>
      <vt:lpstr>1_Тема Office</vt:lpstr>
      <vt:lpstr>2_Тема Office</vt:lpstr>
      <vt:lpstr>1_Office Theme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ХРОНИЧЕСКАЯ БОЛЕЗНЬ ПОЧЕК (ХБП) – «ТИХИЙ УБИЙЦА»: постановка диагноза осуществляется на основании снижения рСКФ и/или повышения АУ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факторы для замедления прогрессирования поражения почек и улучшения прогноза у уязвимых пациентов с ХБП и СД2</vt:lpstr>
      <vt:lpstr>Презентация PowerPoint</vt:lpstr>
    </vt:vector>
  </TitlesOfParts>
  <Company>Bayer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Vladislav Voropaev</dc:creator>
  <cp:lastModifiedBy>Vladislav Voropaev</cp:lastModifiedBy>
  <cp:revision>9</cp:revision>
  <dcterms:created xsi:type="dcterms:W3CDTF">2025-11-07T10:54:11Z</dcterms:created>
  <dcterms:modified xsi:type="dcterms:W3CDTF">2025-11-18T06:24:44Z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04ac87-004c-45c0-b12e-c14178b2439e_Enabled">
    <vt:lpwstr>true</vt:lpwstr>
  </property>
  <property fmtid="{D5CDD505-2E9C-101B-9397-08002B2CF9AE}" pid="3" name="MSIP_Label_c304ac87-004c-45c0-b12e-c14178b2439e_SetDate">
    <vt:lpwstr>2025-11-07T10:56:40Z</vt:lpwstr>
  </property>
  <property fmtid="{D5CDD505-2E9C-101B-9397-08002B2CF9AE}" pid="4" name="MSIP_Label_c304ac87-004c-45c0-b12e-c14178b2439e_Method">
    <vt:lpwstr>Privileged</vt:lpwstr>
  </property>
  <property fmtid="{D5CDD505-2E9C-101B-9397-08002B2CF9AE}" pid="5" name="MSIP_Label_c304ac87-004c-45c0-b12e-c14178b2439e_Name">
    <vt:lpwstr>NO CLASSIFICATION</vt:lpwstr>
  </property>
  <property fmtid="{D5CDD505-2E9C-101B-9397-08002B2CF9AE}" pid="6" name="MSIP_Label_c304ac87-004c-45c0-b12e-c14178b2439e_SiteId">
    <vt:lpwstr>aaa016bd-6ae5-4cc3-abb4-a8c920d37b66</vt:lpwstr>
  </property>
  <property fmtid="{D5CDD505-2E9C-101B-9397-08002B2CF9AE}" pid="7" name="MSIP_Label_c304ac87-004c-45c0-b12e-c14178b2439e_ActionId">
    <vt:lpwstr>c74bb45f-1ad2-4b74-b77f-f8272c3e3c87</vt:lpwstr>
  </property>
  <property fmtid="{D5CDD505-2E9C-101B-9397-08002B2CF9AE}" pid="8" name="MSIP_Label_c304ac87-004c-45c0-b12e-c14178b2439e_ContentBits">
    <vt:lpwstr>0</vt:lpwstr>
  </property>
  <property fmtid="{D5CDD505-2E9C-101B-9397-08002B2CF9AE}" pid="9" name="MSIP_Label_c304ac87-004c-45c0-b12e-c14178b2439e_Tag">
    <vt:lpwstr>10, 0, 1, 1</vt:lpwstr>
  </property>
</Properties>
</file>