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3" r:id="rId4"/>
    <p:sldMasterId id="2147483716" r:id="rId5"/>
  </p:sldMasterIdLst>
  <p:notesMasterIdLst>
    <p:notesMasterId r:id="rId14"/>
  </p:notesMasterIdLst>
  <p:sldIdLst>
    <p:sldId id="258" r:id="rId6"/>
    <p:sldId id="257" r:id="rId7"/>
    <p:sldId id="261" r:id="rId8"/>
    <p:sldId id="266" r:id="rId9"/>
    <p:sldId id="267" r:id="rId10"/>
    <p:sldId id="260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 наиболее значимым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дефектам качества медицинской помощи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299473244463696E-2"/>
          <c:y val="0.28328607427457553"/>
          <c:w val="0.97540105351107265"/>
          <c:h val="0.59552642299003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3.2.2-3.2.6, 3.3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33379</c:v>
                </c:pt>
                <c:pt idx="1">
                  <c:v>31885</c:v>
                </c:pt>
                <c:pt idx="2">
                  <c:v>29015</c:v>
                </c:pt>
                <c:pt idx="3">
                  <c:v>27786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A-465F-8EE7-92A7C79AB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579695"/>
        <c:axId val="2131103119"/>
      </c:barChart>
      <c:catAx>
        <c:axId val="213057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1103119"/>
        <c:crosses val="autoZero"/>
        <c:auto val="1"/>
        <c:lblAlgn val="ctr"/>
        <c:lblOffset val="100"/>
        <c:noMultiLvlLbl val="0"/>
      </c:catAx>
      <c:valAx>
        <c:axId val="213110311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3057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9E067-488D-4901-9561-B3C96270EE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D67294-4190-4B94-B964-625438999A91}">
      <dgm:prSet custT="1"/>
      <dgm:spPr>
        <a:xfrm>
          <a:off x="0" y="1600"/>
          <a:ext cx="6689422" cy="545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тромбопрофилактики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gm:t>
    </dgm:pt>
    <dgm:pt modelId="{82072494-DDF1-4EE7-94FB-7085E59AF9AA}" type="parTrans" cxnId="{E4E183BC-30EC-4A63-9108-DD033DD859DB}">
      <dgm:prSet/>
      <dgm:spPr/>
      <dgm:t>
        <a:bodyPr/>
        <a:lstStyle/>
        <a:p>
          <a:endParaRPr lang="ru-RU" sz="1400"/>
        </a:p>
      </dgm:t>
    </dgm:pt>
    <dgm:pt modelId="{50C57CE7-4AF9-4F3D-8226-A23AB1A21E8D}" type="sibTrans" cxnId="{E4E183BC-30EC-4A63-9108-DD033DD859DB}">
      <dgm:prSet/>
      <dgm:spPr/>
      <dgm:t>
        <a:bodyPr/>
        <a:lstStyle/>
        <a:p>
          <a:endParaRPr lang="ru-RU" sz="1400"/>
        </a:p>
      </dgm:t>
    </dgm:pt>
    <dgm:pt modelId="{70F498D0-AC23-45E2-95C7-EE664CF1AB34}">
      <dgm:prSet custT="1"/>
      <dgm:spPr>
        <a:xfrm>
          <a:off x="0" y="547427"/>
          <a:ext cx="6689422" cy="545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невыполнение показанных молекулярно-генетических исследований или за счет личных средств пациента </a:t>
          </a:r>
        </a:p>
      </dgm:t>
    </dgm:pt>
    <dgm:pt modelId="{C021AA22-8B76-4441-BED5-B6A4342CD31B}" type="parTrans" cxnId="{4A40E2AA-4873-468E-9D5F-056FF3041657}">
      <dgm:prSet/>
      <dgm:spPr/>
      <dgm:t>
        <a:bodyPr/>
        <a:lstStyle/>
        <a:p>
          <a:endParaRPr lang="ru-RU" sz="1400"/>
        </a:p>
      </dgm:t>
    </dgm:pt>
    <dgm:pt modelId="{D49A3D49-B7C7-4638-BF59-04D564173F6E}" type="sibTrans" cxnId="{4A40E2AA-4873-468E-9D5F-056FF3041657}">
      <dgm:prSet/>
      <dgm:spPr/>
      <dgm:t>
        <a:bodyPr/>
        <a:lstStyle/>
        <a:p>
          <a:endParaRPr lang="ru-RU" sz="1400"/>
        </a:p>
      </dgm:t>
    </dgm:pt>
    <dgm:pt modelId="{AEAE1C23-E767-4FE0-A17D-CFADF86495DC}">
      <dgm:prSet custT="1"/>
      <dgm:spPr>
        <a:xfrm>
          <a:off x="0" y="1093254"/>
          <a:ext cx="6689422" cy="545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профилактики осложнений (рвота,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нейропения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расстройство стула, гепато- и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нефротоксичность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поражения ЖКТ)  </a:t>
          </a:r>
        </a:p>
      </dgm:t>
    </dgm:pt>
    <dgm:pt modelId="{7FC7B470-060A-4735-91D5-DA22C3D9B699}" type="parTrans" cxnId="{DF9D878A-4922-4353-B5EA-46A91864E72D}">
      <dgm:prSet/>
      <dgm:spPr/>
      <dgm:t>
        <a:bodyPr/>
        <a:lstStyle/>
        <a:p>
          <a:endParaRPr lang="ru-RU" sz="1400"/>
        </a:p>
      </dgm:t>
    </dgm:pt>
    <dgm:pt modelId="{6553000D-B9A7-4334-AA80-C998B1D5A024}" type="sibTrans" cxnId="{DF9D878A-4922-4353-B5EA-46A91864E72D}">
      <dgm:prSet/>
      <dgm:spPr/>
      <dgm:t>
        <a:bodyPr/>
        <a:lstStyle/>
        <a:p>
          <a:endParaRPr lang="ru-RU" sz="1400"/>
        </a:p>
      </dgm:t>
    </dgm:pt>
    <dgm:pt modelId="{80039FD4-8978-4770-AD42-63D10FE7E054}">
      <dgm:prSet custT="1"/>
      <dgm:spPr>
        <a:xfrm>
          <a:off x="0" y="1756260"/>
          <a:ext cx="6689422" cy="545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невыполнение </a:t>
          </a:r>
          <a:r>
            <a:rPr lang="ru-RU" sz="160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инструментальных исследований (КТ, МРТ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в срок ПГГ </a:t>
          </a:r>
        </a:p>
      </dgm:t>
    </dgm:pt>
    <dgm:pt modelId="{8C9867BC-1192-4741-932C-8062E347D422}" type="parTrans" cxnId="{0E01A58F-0A3E-498D-B5A0-09BEC249E235}">
      <dgm:prSet/>
      <dgm:spPr/>
      <dgm:t>
        <a:bodyPr/>
        <a:lstStyle/>
        <a:p>
          <a:endParaRPr lang="ru-RU" sz="1400"/>
        </a:p>
      </dgm:t>
    </dgm:pt>
    <dgm:pt modelId="{1E739966-0867-444B-B14A-73F6F554D855}" type="sibTrans" cxnId="{0E01A58F-0A3E-498D-B5A0-09BEC249E235}">
      <dgm:prSet/>
      <dgm:spPr/>
      <dgm:t>
        <a:bodyPr/>
        <a:lstStyle/>
        <a:p>
          <a:endParaRPr lang="ru-RU" sz="1400"/>
        </a:p>
      </dgm:t>
    </dgm:pt>
    <dgm:pt modelId="{12A5803F-2258-4602-BBAC-0E1600D9CC11}">
      <dgm:prSet custT="1"/>
      <dgm:spPr>
        <a:xfrm>
          <a:off x="0" y="2184909"/>
          <a:ext cx="6689422" cy="545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сниженные в 1,5-2 раза по сравнению с соответствующими схемами КР дозы химиопрепаратов</a:t>
          </a:r>
        </a:p>
      </dgm:t>
    </dgm:pt>
    <dgm:pt modelId="{CDA202EC-0ED1-4CE6-975D-42D0E70C4203}" type="parTrans" cxnId="{4CB0E9B6-5215-4B2F-AFA8-88490DF546D4}">
      <dgm:prSet/>
      <dgm:spPr/>
      <dgm:t>
        <a:bodyPr/>
        <a:lstStyle/>
        <a:p>
          <a:endParaRPr lang="ru-RU" sz="1400"/>
        </a:p>
      </dgm:t>
    </dgm:pt>
    <dgm:pt modelId="{4F4DAF93-E004-40AC-8F59-0D416A4C127B}" type="sibTrans" cxnId="{4CB0E9B6-5215-4B2F-AFA8-88490DF546D4}">
      <dgm:prSet/>
      <dgm:spPr/>
      <dgm:t>
        <a:bodyPr/>
        <a:lstStyle/>
        <a:p>
          <a:endParaRPr lang="ru-RU" sz="1400"/>
        </a:p>
      </dgm:t>
    </dgm:pt>
    <dgm:pt modelId="{47E6B72C-9A43-40C2-AC07-5D1B044C23BB}">
      <dgm:prSet custT="1"/>
      <dgm:spPr>
        <a:xfrm>
          <a:off x="0" y="2730736"/>
          <a:ext cx="6689422" cy="54582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увеличение интервала между очередными циклами введения химиопрепаратов в 1,4-2-2,5 раза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endParaRPr lang="en-US" sz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</a:t>
          </a:r>
          <a:r>
            <a:rPr lang="ru-RU" sz="1600" b="1" u="sng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онкореабилитации</a:t>
          </a:r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 и 3 этапа </a:t>
          </a:r>
          <a:endParaRPr lang="en-US" sz="1600" b="1" u="sng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endParaRPr lang="ru-RU" sz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A317E99-2E72-40E0-9773-1594B8B6585C}" type="parTrans" cxnId="{4860789B-83FD-48AD-A6CF-84CCD180DAA0}">
      <dgm:prSet/>
      <dgm:spPr/>
      <dgm:t>
        <a:bodyPr/>
        <a:lstStyle/>
        <a:p>
          <a:endParaRPr lang="ru-RU" sz="1400"/>
        </a:p>
      </dgm:t>
    </dgm:pt>
    <dgm:pt modelId="{3776013C-E9F0-4100-BEC1-813BAE0E1140}" type="sibTrans" cxnId="{4860789B-83FD-48AD-A6CF-84CCD180DAA0}">
      <dgm:prSet/>
      <dgm:spPr/>
      <dgm:t>
        <a:bodyPr/>
        <a:lstStyle/>
        <a:p>
          <a:endParaRPr lang="ru-RU" sz="1400"/>
        </a:p>
      </dgm:t>
    </dgm:pt>
    <dgm:pt modelId="{D285ED99-5149-414E-86B0-311D9C36BBC0}" type="pres">
      <dgm:prSet presAssocID="{DB69E067-488D-4901-9561-B3C96270EE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CCE5CBA-5061-48C3-A9AC-0794DE0B41F9}" type="pres">
      <dgm:prSet presAssocID="{E5D67294-4190-4B94-B964-625438999A91}" presName="thickLine" presStyleLbl="alignNode1" presStyleIdx="0" presStyleCnt="6"/>
      <dgm:spPr>
        <a:xfrm>
          <a:off x="0" y="1600"/>
          <a:ext cx="6689422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08A8E89-D64F-40E1-9782-E75023BB1EBA}" type="pres">
      <dgm:prSet presAssocID="{E5D67294-4190-4B94-B964-625438999A91}" presName="horz1" presStyleCnt="0"/>
      <dgm:spPr/>
    </dgm:pt>
    <dgm:pt modelId="{1A112FAD-1D4F-4949-8AB0-E3ADB6C12BD2}" type="pres">
      <dgm:prSet presAssocID="{E5D67294-4190-4B94-B964-625438999A91}" presName="tx1" presStyleLbl="revTx" presStyleIdx="0" presStyleCnt="6"/>
      <dgm:spPr/>
      <dgm:t>
        <a:bodyPr/>
        <a:lstStyle/>
        <a:p>
          <a:endParaRPr lang="ru-RU"/>
        </a:p>
      </dgm:t>
    </dgm:pt>
    <dgm:pt modelId="{3AD778BF-C136-4D7C-A195-AFD424DD290C}" type="pres">
      <dgm:prSet presAssocID="{E5D67294-4190-4B94-B964-625438999A91}" presName="vert1" presStyleCnt="0"/>
      <dgm:spPr/>
    </dgm:pt>
    <dgm:pt modelId="{F26306D2-1F26-4921-A747-161D38AA7CB6}" type="pres">
      <dgm:prSet presAssocID="{70F498D0-AC23-45E2-95C7-EE664CF1AB34}" presName="thickLine" presStyleLbl="alignNode1" presStyleIdx="1" presStyleCnt="6"/>
      <dgm:spPr>
        <a:xfrm>
          <a:off x="0" y="547427"/>
          <a:ext cx="6689422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96CBC6B-A6EB-49EF-A288-127EE45827FE}" type="pres">
      <dgm:prSet presAssocID="{70F498D0-AC23-45E2-95C7-EE664CF1AB34}" presName="horz1" presStyleCnt="0"/>
      <dgm:spPr/>
    </dgm:pt>
    <dgm:pt modelId="{1879F977-37D0-4ED1-A473-A462EC6E497D}" type="pres">
      <dgm:prSet presAssocID="{70F498D0-AC23-45E2-95C7-EE664CF1AB34}" presName="tx1" presStyleLbl="revTx" presStyleIdx="1" presStyleCnt="6"/>
      <dgm:spPr/>
      <dgm:t>
        <a:bodyPr/>
        <a:lstStyle/>
        <a:p>
          <a:endParaRPr lang="ru-RU"/>
        </a:p>
      </dgm:t>
    </dgm:pt>
    <dgm:pt modelId="{22E46CAC-B683-4D63-9DD0-0C8E36113F84}" type="pres">
      <dgm:prSet presAssocID="{70F498D0-AC23-45E2-95C7-EE664CF1AB34}" presName="vert1" presStyleCnt="0"/>
      <dgm:spPr/>
    </dgm:pt>
    <dgm:pt modelId="{6A90FF60-36BA-4B8F-8141-0E20DC0E41BB}" type="pres">
      <dgm:prSet presAssocID="{AEAE1C23-E767-4FE0-A17D-CFADF86495DC}" presName="thickLine" presStyleLbl="alignNode1" presStyleIdx="2" presStyleCnt="6"/>
      <dgm:spPr>
        <a:xfrm>
          <a:off x="0" y="1093254"/>
          <a:ext cx="6689422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00401B7-D023-4ACD-A206-664A5D389D0F}" type="pres">
      <dgm:prSet presAssocID="{AEAE1C23-E767-4FE0-A17D-CFADF86495DC}" presName="horz1" presStyleCnt="0"/>
      <dgm:spPr/>
    </dgm:pt>
    <dgm:pt modelId="{B789DAC8-7ADD-448D-92A6-D440A992794B}" type="pres">
      <dgm:prSet presAssocID="{AEAE1C23-E767-4FE0-A17D-CFADF86495DC}" presName="tx1" presStyleLbl="revTx" presStyleIdx="2" presStyleCnt="6"/>
      <dgm:spPr/>
      <dgm:t>
        <a:bodyPr/>
        <a:lstStyle/>
        <a:p>
          <a:endParaRPr lang="ru-RU"/>
        </a:p>
      </dgm:t>
    </dgm:pt>
    <dgm:pt modelId="{98699A61-EB7F-4B70-B8FB-8F4CA50A7D67}" type="pres">
      <dgm:prSet presAssocID="{AEAE1C23-E767-4FE0-A17D-CFADF86495DC}" presName="vert1" presStyleCnt="0"/>
      <dgm:spPr/>
    </dgm:pt>
    <dgm:pt modelId="{9051ACE4-9E71-42B1-A4CC-78CF4D09C7FF}" type="pres">
      <dgm:prSet presAssocID="{80039FD4-8978-4770-AD42-63D10FE7E054}" presName="thickLine" presStyleLbl="alignNode1" presStyleIdx="3" presStyleCnt="6" custLinFactNeighborY="18405"/>
      <dgm:spPr>
        <a:xfrm>
          <a:off x="0" y="1739541"/>
          <a:ext cx="6689422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AD2FA4B-C0D1-49B7-8B4E-A6C3F7F1A032}" type="pres">
      <dgm:prSet presAssocID="{80039FD4-8978-4770-AD42-63D10FE7E054}" presName="horz1" presStyleCnt="0"/>
      <dgm:spPr/>
    </dgm:pt>
    <dgm:pt modelId="{D2140BAA-FC1F-427D-AC8C-63910C28EB53}" type="pres">
      <dgm:prSet presAssocID="{80039FD4-8978-4770-AD42-63D10FE7E054}" presName="tx1" presStyleLbl="revTx" presStyleIdx="3" presStyleCnt="6" custLinFactNeighborX="162" custLinFactNeighborY="21468"/>
      <dgm:spPr/>
      <dgm:t>
        <a:bodyPr/>
        <a:lstStyle/>
        <a:p>
          <a:endParaRPr lang="ru-RU"/>
        </a:p>
      </dgm:t>
    </dgm:pt>
    <dgm:pt modelId="{C1C8B665-DB28-4647-AB4D-58C462F31E9C}" type="pres">
      <dgm:prSet presAssocID="{80039FD4-8978-4770-AD42-63D10FE7E054}" presName="vert1" presStyleCnt="0"/>
      <dgm:spPr/>
    </dgm:pt>
    <dgm:pt modelId="{0AED1670-F9DA-4B44-BF33-7597352B5C8E}" type="pres">
      <dgm:prSet presAssocID="{12A5803F-2258-4602-BBAC-0E1600D9CC11}" presName="thickLine" presStyleLbl="alignNode1" presStyleIdx="4" presStyleCnt="6"/>
      <dgm:spPr>
        <a:xfrm>
          <a:off x="0" y="2184909"/>
          <a:ext cx="6689422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56652E9-A51F-46B6-A8BB-06F9760DFB0A}" type="pres">
      <dgm:prSet presAssocID="{12A5803F-2258-4602-BBAC-0E1600D9CC11}" presName="horz1" presStyleCnt="0"/>
      <dgm:spPr/>
    </dgm:pt>
    <dgm:pt modelId="{54B94DD2-F1A8-4154-87EB-E1977278B8CE}" type="pres">
      <dgm:prSet presAssocID="{12A5803F-2258-4602-BBAC-0E1600D9CC11}" presName="tx1" presStyleLbl="revTx" presStyleIdx="4" presStyleCnt="6"/>
      <dgm:spPr/>
      <dgm:t>
        <a:bodyPr/>
        <a:lstStyle/>
        <a:p>
          <a:endParaRPr lang="ru-RU"/>
        </a:p>
      </dgm:t>
    </dgm:pt>
    <dgm:pt modelId="{0E769512-F1E5-4B4A-BAFD-72750F6B5B23}" type="pres">
      <dgm:prSet presAssocID="{12A5803F-2258-4602-BBAC-0E1600D9CC11}" presName="vert1" presStyleCnt="0"/>
      <dgm:spPr/>
    </dgm:pt>
    <dgm:pt modelId="{84B457F6-CCAD-4F39-9AD0-1BB1EC024FF3}" type="pres">
      <dgm:prSet presAssocID="{47E6B72C-9A43-40C2-AC07-5D1B044C23BB}" presName="thickLine" presStyleLbl="alignNode1" presStyleIdx="5" presStyleCnt="6"/>
      <dgm:spPr>
        <a:xfrm>
          <a:off x="0" y="2730736"/>
          <a:ext cx="6689422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C7199B7-2F89-44EF-9002-300D68E22CC1}" type="pres">
      <dgm:prSet presAssocID="{47E6B72C-9A43-40C2-AC07-5D1B044C23BB}" presName="horz1" presStyleCnt="0"/>
      <dgm:spPr/>
    </dgm:pt>
    <dgm:pt modelId="{DFCCEFD1-8EDA-4F9D-92B3-B47EE912A5A6}" type="pres">
      <dgm:prSet presAssocID="{47E6B72C-9A43-40C2-AC07-5D1B044C23BB}" presName="tx1" presStyleLbl="revTx" presStyleIdx="5" presStyleCnt="6"/>
      <dgm:spPr/>
      <dgm:t>
        <a:bodyPr/>
        <a:lstStyle/>
        <a:p>
          <a:endParaRPr lang="ru-RU"/>
        </a:p>
      </dgm:t>
    </dgm:pt>
    <dgm:pt modelId="{FBDBDCE1-C57B-4DB5-9946-7DDC5388896D}" type="pres">
      <dgm:prSet presAssocID="{47E6B72C-9A43-40C2-AC07-5D1B044C23BB}" presName="vert1" presStyleCnt="0"/>
      <dgm:spPr/>
    </dgm:pt>
  </dgm:ptLst>
  <dgm:cxnLst>
    <dgm:cxn modelId="{FCF92AC9-CCD8-4055-9BB6-B28723021DBD}" type="presOf" srcId="{70F498D0-AC23-45E2-95C7-EE664CF1AB34}" destId="{1879F977-37D0-4ED1-A473-A462EC6E497D}" srcOrd="0" destOrd="0" presId="urn:microsoft.com/office/officeart/2008/layout/LinedList"/>
    <dgm:cxn modelId="{DF9D878A-4922-4353-B5EA-46A91864E72D}" srcId="{DB69E067-488D-4901-9561-B3C96270EE60}" destId="{AEAE1C23-E767-4FE0-A17D-CFADF86495DC}" srcOrd="2" destOrd="0" parTransId="{7FC7B470-060A-4735-91D5-DA22C3D9B699}" sibTransId="{6553000D-B9A7-4334-AA80-C998B1D5A024}"/>
    <dgm:cxn modelId="{14463C03-C781-4332-A5C1-C8C0CCC41C0E}" type="presOf" srcId="{47E6B72C-9A43-40C2-AC07-5D1B044C23BB}" destId="{DFCCEFD1-8EDA-4F9D-92B3-B47EE912A5A6}" srcOrd="0" destOrd="0" presId="urn:microsoft.com/office/officeart/2008/layout/LinedList"/>
    <dgm:cxn modelId="{0E01A58F-0A3E-498D-B5A0-09BEC249E235}" srcId="{DB69E067-488D-4901-9561-B3C96270EE60}" destId="{80039FD4-8978-4770-AD42-63D10FE7E054}" srcOrd="3" destOrd="0" parTransId="{8C9867BC-1192-4741-932C-8062E347D422}" sibTransId="{1E739966-0867-444B-B14A-73F6F554D855}"/>
    <dgm:cxn modelId="{E17AAB1C-507E-4419-A472-1C0E2DE8175D}" type="presOf" srcId="{AEAE1C23-E767-4FE0-A17D-CFADF86495DC}" destId="{B789DAC8-7ADD-448D-92A6-D440A992794B}" srcOrd="0" destOrd="0" presId="urn:microsoft.com/office/officeart/2008/layout/LinedList"/>
    <dgm:cxn modelId="{D1939FAD-2CF6-4817-B137-120147E11F0D}" type="presOf" srcId="{DB69E067-488D-4901-9561-B3C96270EE60}" destId="{D285ED99-5149-414E-86B0-311D9C36BBC0}" srcOrd="0" destOrd="0" presId="urn:microsoft.com/office/officeart/2008/layout/LinedList"/>
    <dgm:cxn modelId="{4860789B-83FD-48AD-A6CF-84CCD180DAA0}" srcId="{DB69E067-488D-4901-9561-B3C96270EE60}" destId="{47E6B72C-9A43-40C2-AC07-5D1B044C23BB}" srcOrd="5" destOrd="0" parTransId="{6A317E99-2E72-40E0-9773-1594B8B6585C}" sibTransId="{3776013C-E9F0-4100-BEC1-813BAE0E1140}"/>
    <dgm:cxn modelId="{54A41E90-C5E4-4FE1-9AF4-32A661144630}" type="presOf" srcId="{80039FD4-8978-4770-AD42-63D10FE7E054}" destId="{D2140BAA-FC1F-427D-AC8C-63910C28EB53}" srcOrd="0" destOrd="0" presId="urn:microsoft.com/office/officeart/2008/layout/LinedList"/>
    <dgm:cxn modelId="{EC1FD6EF-E382-4509-A0EA-7AD5249B867A}" type="presOf" srcId="{E5D67294-4190-4B94-B964-625438999A91}" destId="{1A112FAD-1D4F-4949-8AB0-E3ADB6C12BD2}" srcOrd="0" destOrd="0" presId="urn:microsoft.com/office/officeart/2008/layout/LinedList"/>
    <dgm:cxn modelId="{4A40E2AA-4873-468E-9D5F-056FF3041657}" srcId="{DB69E067-488D-4901-9561-B3C96270EE60}" destId="{70F498D0-AC23-45E2-95C7-EE664CF1AB34}" srcOrd="1" destOrd="0" parTransId="{C021AA22-8B76-4441-BED5-B6A4342CD31B}" sibTransId="{D49A3D49-B7C7-4638-BF59-04D564173F6E}"/>
    <dgm:cxn modelId="{4CB0E9B6-5215-4B2F-AFA8-88490DF546D4}" srcId="{DB69E067-488D-4901-9561-B3C96270EE60}" destId="{12A5803F-2258-4602-BBAC-0E1600D9CC11}" srcOrd="4" destOrd="0" parTransId="{CDA202EC-0ED1-4CE6-975D-42D0E70C4203}" sibTransId="{4F4DAF93-E004-40AC-8F59-0D416A4C127B}"/>
    <dgm:cxn modelId="{E4E183BC-30EC-4A63-9108-DD033DD859DB}" srcId="{DB69E067-488D-4901-9561-B3C96270EE60}" destId="{E5D67294-4190-4B94-B964-625438999A91}" srcOrd="0" destOrd="0" parTransId="{82072494-DDF1-4EE7-94FB-7085E59AF9AA}" sibTransId="{50C57CE7-4AF9-4F3D-8226-A23AB1A21E8D}"/>
    <dgm:cxn modelId="{B998EE88-7557-4415-806C-145384A00C1C}" type="presOf" srcId="{12A5803F-2258-4602-BBAC-0E1600D9CC11}" destId="{54B94DD2-F1A8-4154-87EB-E1977278B8CE}" srcOrd="0" destOrd="0" presId="urn:microsoft.com/office/officeart/2008/layout/LinedList"/>
    <dgm:cxn modelId="{8096A28B-69F5-4A8B-B0F1-1FB5452C4991}" type="presParOf" srcId="{D285ED99-5149-414E-86B0-311D9C36BBC0}" destId="{ECCE5CBA-5061-48C3-A9AC-0794DE0B41F9}" srcOrd="0" destOrd="0" presId="urn:microsoft.com/office/officeart/2008/layout/LinedList"/>
    <dgm:cxn modelId="{38494029-58CB-4DB7-9041-205F897ABF45}" type="presParOf" srcId="{D285ED99-5149-414E-86B0-311D9C36BBC0}" destId="{A08A8E89-D64F-40E1-9782-E75023BB1EBA}" srcOrd="1" destOrd="0" presId="urn:microsoft.com/office/officeart/2008/layout/LinedList"/>
    <dgm:cxn modelId="{49F9D22B-9760-4704-A646-FE910638F5AB}" type="presParOf" srcId="{A08A8E89-D64F-40E1-9782-E75023BB1EBA}" destId="{1A112FAD-1D4F-4949-8AB0-E3ADB6C12BD2}" srcOrd="0" destOrd="0" presId="urn:microsoft.com/office/officeart/2008/layout/LinedList"/>
    <dgm:cxn modelId="{0153BEE8-0AFD-40BB-8461-C7C25FE40A8A}" type="presParOf" srcId="{A08A8E89-D64F-40E1-9782-E75023BB1EBA}" destId="{3AD778BF-C136-4D7C-A195-AFD424DD290C}" srcOrd="1" destOrd="0" presId="urn:microsoft.com/office/officeart/2008/layout/LinedList"/>
    <dgm:cxn modelId="{BC80D669-B582-43D0-B1FC-89AE46144364}" type="presParOf" srcId="{D285ED99-5149-414E-86B0-311D9C36BBC0}" destId="{F26306D2-1F26-4921-A747-161D38AA7CB6}" srcOrd="2" destOrd="0" presId="urn:microsoft.com/office/officeart/2008/layout/LinedList"/>
    <dgm:cxn modelId="{140BB59C-A6AC-4150-94A2-90B7FF260C9F}" type="presParOf" srcId="{D285ED99-5149-414E-86B0-311D9C36BBC0}" destId="{396CBC6B-A6EB-49EF-A288-127EE45827FE}" srcOrd="3" destOrd="0" presId="urn:microsoft.com/office/officeart/2008/layout/LinedList"/>
    <dgm:cxn modelId="{12F8C03D-9C1D-442D-83DA-C4348D23676D}" type="presParOf" srcId="{396CBC6B-A6EB-49EF-A288-127EE45827FE}" destId="{1879F977-37D0-4ED1-A473-A462EC6E497D}" srcOrd="0" destOrd="0" presId="urn:microsoft.com/office/officeart/2008/layout/LinedList"/>
    <dgm:cxn modelId="{A9E8BC09-2C45-4B9A-886A-EF3B7227EA95}" type="presParOf" srcId="{396CBC6B-A6EB-49EF-A288-127EE45827FE}" destId="{22E46CAC-B683-4D63-9DD0-0C8E36113F84}" srcOrd="1" destOrd="0" presId="urn:microsoft.com/office/officeart/2008/layout/LinedList"/>
    <dgm:cxn modelId="{7F8AA405-6BBB-439F-A5BB-CB5D160405AC}" type="presParOf" srcId="{D285ED99-5149-414E-86B0-311D9C36BBC0}" destId="{6A90FF60-36BA-4B8F-8141-0E20DC0E41BB}" srcOrd="4" destOrd="0" presId="urn:microsoft.com/office/officeart/2008/layout/LinedList"/>
    <dgm:cxn modelId="{66490EEB-230A-425B-998D-47CD689D54AE}" type="presParOf" srcId="{D285ED99-5149-414E-86B0-311D9C36BBC0}" destId="{300401B7-D023-4ACD-A206-664A5D389D0F}" srcOrd="5" destOrd="0" presId="urn:microsoft.com/office/officeart/2008/layout/LinedList"/>
    <dgm:cxn modelId="{E94BFC18-3FA5-48A5-842C-4A346C370D20}" type="presParOf" srcId="{300401B7-D023-4ACD-A206-664A5D389D0F}" destId="{B789DAC8-7ADD-448D-92A6-D440A992794B}" srcOrd="0" destOrd="0" presId="urn:microsoft.com/office/officeart/2008/layout/LinedList"/>
    <dgm:cxn modelId="{26C33C38-56E1-4E20-A04A-3DC7B93F0A7E}" type="presParOf" srcId="{300401B7-D023-4ACD-A206-664A5D389D0F}" destId="{98699A61-EB7F-4B70-B8FB-8F4CA50A7D67}" srcOrd="1" destOrd="0" presId="urn:microsoft.com/office/officeart/2008/layout/LinedList"/>
    <dgm:cxn modelId="{CC25CE7F-48F9-48FF-A121-31248378CAE8}" type="presParOf" srcId="{D285ED99-5149-414E-86B0-311D9C36BBC0}" destId="{9051ACE4-9E71-42B1-A4CC-78CF4D09C7FF}" srcOrd="6" destOrd="0" presId="urn:microsoft.com/office/officeart/2008/layout/LinedList"/>
    <dgm:cxn modelId="{AB010FEC-0963-4520-917E-73F2FDC6C627}" type="presParOf" srcId="{D285ED99-5149-414E-86B0-311D9C36BBC0}" destId="{0AD2FA4B-C0D1-49B7-8B4E-A6C3F7F1A032}" srcOrd="7" destOrd="0" presId="urn:microsoft.com/office/officeart/2008/layout/LinedList"/>
    <dgm:cxn modelId="{78640980-E64D-43C0-B836-0CB399DBCE01}" type="presParOf" srcId="{0AD2FA4B-C0D1-49B7-8B4E-A6C3F7F1A032}" destId="{D2140BAA-FC1F-427D-AC8C-63910C28EB53}" srcOrd="0" destOrd="0" presId="urn:microsoft.com/office/officeart/2008/layout/LinedList"/>
    <dgm:cxn modelId="{5B1941BD-41F7-45FE-A5B7-AB8777974AA1}" type="presParOf" srcId="{0AD2FA4B-C0D1-49B7-8B4E-A6C3F7F1A032}" destId="{C1C8B665-DB28-4647-AB4D-58C462F31E9C}" srcOrd="1" destOrd="0" presId="urn:microsoft.com/office/officeart/2008/layout/LinedList"/>
    <dgm:cxn modelId="{1C19839D-2CD7-41F1-BB3C-66FED88BC272}" type="presParOf" srcId="{D285ED99-5149-414E-86B0-311D9C36BBC0}" destId="{0AED1670-F9DA-4B44-BF33-7597352B5C8E}" srcOrd="8" destOrd="0" presId="urn:microsoft.com/office/officeart/2008/layout/LinedList"/>
    <dgm:cxn modelId="{46DF3772-B8E5-45DA-AA5E-A9CC023E005C}" type="presParOf" srcId="{D285ED99-5149-414E-86B0-311D9C36BBC0}" destId="{856652E9-A51F-46B6-A8BB-06F9760DFB0A}" srcOrd="9" destOrd="0" presId="urn:microsoft.com/office/officeart/2008/layout/LinedList"/>
    <dgm:cxn modelId="{E596B716-CD6C-4E50-B4C4-4D4D5E878D6C}" type="presParOf" srcId="{856652E9-A51F-46B6-A8BB-06F9760DFB0A}" destId="{54B94DD2-F1A8-4154-87EB-E1977278B8CE}" srcOrd="0" destOrd="0" presId="urn:microsoft.com/office/officeart/2008/layout/LinedList"/>
    <dgm:cxn modelId="{AFE2CB55-A471-48A4-9E63-D5CF3B79EA2C}" type="presParOf" srcId="{856652E9-A51F-46B6-A8BB-06F9760DFB0A}" destId="{0E769512-F1E5-4B4A-BAFD-72750F6B5B23}" srcOrd="1" destOrd="0" presId="urn:microsoft.com/office/officeart/2008/layout/LinedList"/>
    <dgm:cxn modelId="{B68CAFCE-4CBA-4899-A722-2CD6FBF8F0FC}" type="presParOf" srcId="{D285ED99-5149-414E-86B0-311D9C36BBC0}" destId="{84B457F6-CCAD-4F39-9AD0-1BB1EC024FF3}" srcOrd="10" destOrd="0" presId="urn:microsoft.com/office/officeart/2008/layout/LinedList"/>
    <dgm:cxn modelId="{A0D85E2C-C739-44D7-97CE-33673D6D728F}" type="presParOf" srcId="{D285ED99-5149-414E-86B0-311D9C36BBC0}" destId="{6C7199B7-2F89-44EF-9002-300D68E22CC1}" srcOrd="11" destOrd="0" presId="urn:microsoft.com/office/officeart/2008/layout/LinedList"/>
    <dgm:cxn modelId="{122CD0CD-7F51-4EC0-AA07-5638A93E77B4}" type="presParOf" srcId="{6C7199B7-2F89-44EF-9002-300D68E22CC1}" destId="{DFCCEFD1-8EDA-4F9D-92B3-B47EE912A5A6}" srcOrd="0" destOrd="0" presId="urn:microsoft.com/office/officeart/2008/layout/LinedList"/>
    <dgm:cxn modelId="{719878AB-7006-4BB6-B119-94DEA11C9987}" type="presParOf" srcId="{6C7199B7-2F89-44EF-9002-300D68E22CC1}" destId="{FBDBDCE1-C57B-4DB5-9946-7DDC538889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E5CBA-5061-48C3-A9AC-0794DE0B41F9}">
      <dsp:nvSpPr>
        <dsp:cNvPr id="0" name=""/>
        <dsp:cNvSpPr/>
      </dsp:nvSpPr>
      <dsp:spPr>
        <a:xfrm>
          <a:off x="0" y="1600"/>
          <a:ext cx="9872825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12FAD-1D4F-4949-8AB0-E3ADB6C12BD2}">
      <dsp:nvSpPr>
        <dsp:cNvPr id="0" name=""/>
        <dsp:cNvSpPr/>
      </dsp:nvSpPr>
      <dsp:spPr>
        <a:xfrm>
          <a:off x="0" y="1600"/>
          <a:ext cx="9872825" cy="5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тромбопрофилактики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sp:txBody>
      <dsp:txXfrm>
        <a:off x="0" y="1600"/>
        <a:ext cx="9872825" cy="545827"/>
      </dsp:txXfrm>
    </dsp:sp>
    <dsp:sp modelId="{F26306D2-1F26-4921-A747-161D38AA7CB6}">
      <dsp:nvSpPr>
        <dsp:cNvPr id="0" name=""/>
        <dsp:cNvSpPr/>
      </dsp:nvSpPr>
      <dsp:spPr>
        <a:xfrm>
          <a:off x="0" y="547427"/>
          <a:ext cx="9872825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9F977-37D0-4ED1-A473-A462EC6E497D}">
      <dsp:nvSpPr>
        <dsp:cNvPr id="0" name=""/>
        <dsp:cNvSpPr/>
      </dsp:nvSpPr>
      <dsp:spPr>
        <a:xfrm>
          <a:off x="0" y="547427"/>
          <a:ext cx="9872825" cy="5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невыполнение показанных молекулярно-генетических исследований или за счет личных средств пациента </a:t>
          </a:r>
        </a:p>
      </dsp:txBody>
      <dsp:txXfrm>
        <a:off x="0" y="547427"/>
        <a:ext cx="9872825" cy="545827"/>
      </dsp:txXfrm>
    </dsp:sp>
    <dsp:sp modelId="{6A90FF60-36BA-4B8F-8141-0E20DC0E41BB}">
      <dsp:nvSpPr>
        <dsp:cNvPr id="0" name=""/>
        <dsp:cNvSpPr/>
      </dsp:nvSpPr>
      <dsp:spPr>
        <a:xfrm>
          <a:off x="0" y="1093254"/>
          <a:ext cx="9872825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9DAC8-7ADD-448D-92A6-D440A992794B}">
      <dsp:nvSpPr>
        <dsp:cNvPr id="0" name=""/>
        <dsp:cNvSpPr/>
      </dsp:nvSpPr>
      <dsp:spPr>
        <a:xfrm>
          <a:off x="0" y="1093254"/>
          <a:ext cx="9872825" cy="5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профилактики осложнений (рвота,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нейропения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расстройство стула, гепато- и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нефротоксичность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поражения ЖКТ)  </a:t>
          </a:r>
        </a:p>
      </dsp:txBody>
      <dsp:txXfrm>
        <a:off x="0" y="1093254"/>
        <a:ext cx="9872825" cy="545827"/>
      </dsp:txXfrm>
    </dsp:sp>
    <dsp:sp modelId="{9051ACE4-9E71-42B1-A4CC-78CF4D09C7FF}">
      <dsp:nvSpPr>
        <dsp:cNvPr id="0" name=""/>
        <dsp:cNvSpPr/>
      </dsp:nvSpPr>
      <dsp:spPr>
        <a:xfrm>
          <a:off x="0" y="1739541"/>
          <a:ext cx="9872825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40BAA-FC1F-427D-AC8C-63910C28EB53}">
      <dsp:nvSpPr>
        <dsp:cNvPr id="0" name=""/>
        <dsp:cNvSpPr/>
      </dsp:nvSpPr>
      <dsp:spPr>
        <a:xfrm>
          <a:off x="0" y="1756260"/>
          <a:ext cx="9872825" cy="5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невыполнение </a:t>
          </a:r>
          <a:r>
            <a:rPr lang="ru-RU" sz="1600" u="none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инструментальных исследований (КТ, МРТ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в срок ПГГ </a:t>
          </a:r>
        </a:p>
      </dsp:txBody>
      <dsp:txXfrm>
        <a:off x="0" y="1756260"/>
        <a:ext cx="9872825" cy="545827"/>
      </dsp:txXfrm>
    </dsp:sp>
    <dsp:sp modelId="{0AED1670-F9DA-4B44-BF33-7597352B5C8E}">
      <dsp:nvSpPr>
        <dsp:cNvPr id="0" name=""/>
        <dsp:cNvSpPr/>
      </dsp:nvSpPr>
      <dsp:spPr>
        <a:xfrm>
          <a:off x="0" y="2184909"/>
          <a:ext cx="9872825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94DD2-F1A8-4154-87EB-E1977278B8CE}">
      <dsp:nvSpPr>
        <dsp:cNvPr id="0" name=""/>
        <dsp:cNvSpPr/>
      </dsp:nvSpPr>
      <dsp:spPr>
        <a:xfrm>
          <a:off x="0" y="2184909"/>
          <a:ext cx="9872825" cy="5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сниженные в 1,5-2 раза по сравнению с соответствующими схемами КР дозы химиопрепаратов</a:t>
          </a:r>
        </a:p>
      </dsp:txBody>
      <dsp:txXfrm>
        <a:off x="0" y="2184909"/>
        <a:ext cx="9872825" cy="545827"/>
      </dsp:txXfrm>
    </dsp:sp>
    <dsp:sp modelId="{84B457F6-CCAD-4F39-9AD0-1BB1EC024FF3}">
      <dsp:nvSpPr>
        <dsp:cNvPr id="0" name=""/>
        <dsp:cNvSpPr/>
      </dsp:nvSpPr>
      <dsp:spPr>
        <a:xfrm>
          <a:off x="0" y="2730736"/>
          <a:ext cx="9872825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CEFD1-8EDA-4F9D-92B3-B47EE912A5A6}">
      <dsp:nvSpPr>
        <dsp:cNvPr id="0" name=""/>
        <dsp:cNvSpPr/>
      </dsp:nvSpPr>
      <dsp:spPr>
        <a:xfrm>
          <a:off x="0" y="2730736"/>
          <a:ext cx="9872825" cy="5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увеличение интервала между очередными циклами введения химиопрепаратов в 1,4-2-2,5 раза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</a:t>
          </a:r>
          <a:r>
            <a:rPr lang="ru-RU" sz="1600" b="1" u="sng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онкореабилитации</a:t>
          </a: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 и 3 этапа </a:t>
          </a:r>
          <a:endParaRPr lang="en-US" sz="1600" b="1" u="sng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2730736"/>
        <a:ext cx="9872825" cy="545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35DA-6C9B-4DE4-91E6-124652AA1D1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322E8-85DC-4AF6-A020-03C323269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2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7CBA-A5B8-4344-9753-711545EFE813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20DE-164F-4792-A7C9-40C0DC88D920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0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1461-2A20-4433-9B10-54E453A40E25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1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0" y="2270168"/>
            <a:ext cx="12192000" cy="458782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80043" y="445967"/>
            <a:ext cx="4896544" cy="1344149"/>
          </a:xfrm>
        </p:spPr>
        <p:txBody>
          <a:bodyPr anchor="t">
            <a:normAutofit/>
          </a:bodyPr>
          <a:lstStyle>
            <a:lvl1pPr algn="l">
              <a:defRPr sz="2667" b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140" y="548681"/>
            <a:ext cx="3731456" cy="10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435" y="1700808"/>
            <a:ext cx="6528725" cy="960107"/>
          </a:xfrm>
        </p:spPr>
        <p:txBody>
          <a:bodyPr>
            <a:normAutofit/>
          </a:bodyPr>
          <a:lstStyle>
            <a:lvl1pPr marL="0" indent="0" algn="l">
              <a:buNone/>
              <a:defRPr sz="2133" b="0" i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79C6F03-190C-4FFE-AAD3-31DE792A4E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3643" y="548679"/>
            <a:ext cx="6542517" cy="1536172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 descr="D:\WORK\Deluxe Interactive\ВСС\out\ppt\ВСС лого (rgb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53" y="528044"/>
            <a:ext cx="102876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12457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6500"/>
          <a:stretch/>
        </p:blipFill>
        <p:spPr bwMode="auto">
          <a:xfrm>
            <a:off x="-1" y="1"/>
            <a:ext cx="12192001" cy="6693361"/>
          </a:xfrm>
          <a:prstGeom prst="rect">
            <a:avLst/>
          </a:prstGeom>
          <a:blipFill dpi="0" rotWithShape="0">
            <a:blip r:embed="rId3">
              <a:alphaModFix amt="15000"/>
            </a:blip>
            <a:srcRect/>
            <a:stretch>
              <a:fillRect/>
            </a:stretch>
          </a:blip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435" y="1700808"/>
            <a:ext cx="6528725" cy="960107"/>
          </a:xfrm>
        </p:spPr>
        <p:txBody>
          <a:bodyPr>
            <a:normAutofit/>
          </a:bodyPr>
          <a:lstStyle>
            <a:lvl1pPr marL="0" indent="0" algn="l">
              <a:buNone/>
              <a:defRPr sz="2133" b="0" i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79C6F03-190C-4FFE-AAD3-31DE792A4E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3643" y="548679"/>
            <a:ext cx="6542517" cy="1536172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5853" y="528175"/>
            <a:ext cx="1028767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15348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" b="1200"/>
          <a:stretch/>
        </p:blipFill>
        <p:spPr bwMode="auto">
          <a:xfrm>
            <a:off x="0" y="-1"/>
            <a:ext cx="12192000" cy="6693364"/>
          </a:xfrm>
          <a:prstGeom prst="rect">
            <a:avLst/>
          </a:prstGeom>
          <a:blipFill dpi="0" rotWithShape="0">
            <a:blip r:embed="rId3">
              <a:alphaModFix amt="15000"/>
            </a:blip>
            <a:srcRect/>
            <a:stretch>
              <a:fillRect/>
            </a:stretch>
          </a:blip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435" y="1700808"/>
            <a:ext cx="6528725" cy="960107"/>
          </a:xfrm>
        </p:spPr>
        <p:txBody>
          <a:bodyPr>
            <a:normAutofit/>
          </a:bodyPr>
          <a:lstStyle>
            <a:lvl1pPr marL="0" indent="0" algn="l">
              <a:buNone/>
              <a:defRPr sz="2133" b="0" i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79C6F03-190C-4FFE-AAD3-31DE792A4E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3643" y="548679"/>
            <a:ext cx="6542517" cy="1536172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5853" y="528175"/>
            <a:ext cx="1028767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50501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35602"/>
          <a:stretch/>
        </p:blipFill>
        <p:spPr bwMode="auto">
          <a:xfrm>
            <a:off x="0" y="0"/>
            <a:ext cx="12192000" cy="6693363"/>
          </a:xfrm>
          <a:prstGeom prst="rect">
            <a:avLst/>
          </a:prstGeom>
          <a:blipFill dpi="0" rotWithShape="0">
            <a:blip r:embed="rId3">
              <a:alphaModFix amt="15000"/>
            </a:blip>
            <a:srcRect/>
            <a:stretch>
              <a:fillRect/>
            </a:stretch>
          </a:blip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435" y="1700808"/>
            <a:ext cx="6528725" cy="960107"/>
          </a:xfrm>
        </p:spPr>
        <p:txBody>
          <a:bodyPr>
            <a:normAutofit/>
          </a:bodyPr>
          <a:lstStyle>
            <a:lvl1pPr marL="0" indent="0" algn="l">
              <a:buNone/>
              <a:defRPr sz="2133" b="0" i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79C6F03-190C-4FFE-AAD3-31DE792A4E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3643" y="548679"/>
            <a:ext cx="6542517" cy="1536172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5853" y="528175"/>
            <a:ext cx="1028767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27654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 bwMode="auto">
          <a:xfrm>
            <a:off x="0" y="0"/>
            <a:ext cx="12192000" cy="6693363"/>
          </a:xfrm>
          <a:prstGeom prst="rect">
            <a:avLst/>
          </a:prstGeom>
          <a:blipFill dpi="0" rotWithShape="0">
            <a:blip r:embed="rId3">
              <a:alphaModFix amt="15000"/>
            </a:blip>
            <a:srcRect/>
            <a:stretch>
              <a:fillRect/>
            </a:stretch>
          </a:blip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435" y="1700808"/>
            <a:ext cx="6528725" cy="960107"/>
          </a:xfrm>
        </p:spPr>
        <p:txBody>
          <a:bodyPr>
            <a:normAutofit/>
          </a:bodyPr>
          <a:lstStyle>
            <a:lvl1pPr marL="0" indent="0" algn="l">
              <a:buNone/>
              <a:defRPr sz="2133" b="0" i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79C6F03-190C-4FFE-AAD3-31DE792A4E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3643" y="548679"/>
            <a:ext cx="6542517" cy="1536172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5853" y="528175"/>
            <a:ext cx="1028767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3597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5061181"/>
            <a:ext cx="12192000" cy="1796819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3643" y="5541235"/>
            <a:ext cx="6542517" cy="963132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061181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8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9911-A0DC-42AB-8EEF-A545884F224C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EC76-EED9-40DB-B50A-14646C790BB5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96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7CE5-35EB-4C2A-A647-40F585CBCCC6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84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193C-46F6-4DFE-A024-2E10392662B9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5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4D82-4B2F-4569-B8A4-819C1FCD1A67}" type="datetime1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49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3DC-6CEE-4C36-B3AA-5280EC2B36AB}" type="datetime1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2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6900-FF8C-492E-AE90-3F7BF4B5F6C4}" type="datetime1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479D-4456-4C8C-B2CF-0E1D0073D4BE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83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299-53ED-4C9B-A416-731DA0FFC639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15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C0A-725E-48A7-87E8-FBC3DF23719C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585C-B6CB-4E54-8DEE-DE3743367CAD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3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1"/>
            <a:ext cx="12192000" cy="691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110400" rIns="121920" bIns="624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33" b="0" i="0" u="none" strike="noStrike" cap="none" normalizeH="0" baseline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DFA48C-B8DD-4407-937F-82FC4E99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16" y="836712"/>
            <a:ext cx="4539208" cy="175089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id="{C5CA3BA7-0DEC-4719-A869-CC61A5FC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816" y="3861048"/>
            <a:ext cx="2582863" cy="355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03A016-21FD-43C9-8919-DE3495DD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5490086"/>
            <a:ext cx="7704856" cy="12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C71-85A0-4F25-B811-212968194986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84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C19E06-4EC5-46B7-9716-2CBDF34DC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5490086"/>
            <a:ext cx="7704852" cy="12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4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е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1850" y="404664"/>
            <a:ext cx="1151079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800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1259" y="6381749"/>
            <a:ext cx="960967" cy="476251"/>
          </a:xfr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B1D37-95A1-41B8-A8B4-7996D5B67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" y="6182461"/>
            <a:ext cx="3861881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ер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110400" rIns="121920" bIns="624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33" b="0" i="0" u="none" strike="noStrike" cap="none" normalizeH="0" baseline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1259" y="6381749"/>
            <a:ext cx="960967" cy="476251"/>
          </a:xfr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1850" y="404664"/>
            <a:ext cx="1151079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800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A5D3A1-FBB5-49FA-BC13-A45784B0B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" y="6182461"/>
            <a:ext cx="3861881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EDF699-A9CC-468C-B7FF-132DAADA3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" y="6182461"/>
            <a:ext cx="3861881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 сниз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403" y="5639804"/>
            <a:ext cx="6085804" cy="9220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1259" y="6381749"/>
            <a:ext cx="960967" cy="476251"/>
          </a:xfrm>
          <a:ln/>
        </p:spPr>
        <p:txBody>
          <a:bodyPr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1850" y="404664"/>
            <a:ext cx="1151079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800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0CFDA-7FAB-4FEA-BF24-514487DF36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" y="6182461"/>
            <a:ext cx="3861881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-48683" y="2"/>
            <a:ext cx="12289365" cy="6857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5F726E-A2EC-46B6-96FF-A97DBF6B0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" y="6182461"/>
            <a:ext cx="3861881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65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1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78EE65-9235-48C3-97D2-EF1AA5F03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" y="6182461"/>
            <a:ext cx="3861881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10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оутбу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9D29894-9CFE-594F-99B2-B530DB8F7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692696"/>
            <a:ext cx="9309112" cy="5465762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965AAD4-244C-F046-AE4B-710B584B7E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3952" y="1052736"/>
            <a:ext cx="7056784" cy="44193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1962" y="481073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900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31962" y="1232756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ts val="1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8BCFE-D727-4584-A206-6BB4384EDB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" y="6182461"/>
            <a:ext cx="3861881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5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19" y="936785"/>
            <a:ext cx="3168351" cy="31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720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110400" rIns="121920" bIns="624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33" b="0" i="0" u="none" strike="noStrike" cap="none" normalizeH="0" baseline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19" y="932723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6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6C28-CB3C-402E-8E86-A0C263D8ECF7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12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42333A1-2142-432F-A759-F2A53B1E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2BC5349-06DB-49B1-B3CD-102AF99B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785CFBF-61B6-4698-90E4-A8CFD34D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54164-688C-46A1-A878-5AC272131C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765134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1288-E975-49C7-BA2C-87ECB10EAA5F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1D2E-C2EE-4B5A-9073-4EE3E4EEBBEC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19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86B-89CA-4424-BFF9-36B3027078BB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44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53A9-68D3-4EB8-8DA2-76274E8B35BF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8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F96A-8367-4534-8B55-47DBE69DF7CE}" type="datetime1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81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3E48-C160-412E-939F-374A03B7F7B7}" type="datetime1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75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EDD2-9402-4BA1-AB97-40C00A9B91B7}" type="datetime1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02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087A-F0A4-404A-B9C4-DB60E5622CFF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00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D579-7DB7-46BE-9207-B6F3114B2DB1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3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8E90-C17C-459B-BFA8-79DD3696A5D0}" type="datetime1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87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9745-9F41-4BAD-A65D-D20EF3DFC6C0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6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FEF5-AF96-45DA-8EB0-A49D376C399F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7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Прямоугольник 19"/>
          <p:cNvSpPr/>
          <p:nvPr userDrawn="1"/>
        </p:nvSpPr>
        <p:spPr>
          <a:xfrm>
            <a:off x="0" y="146957"/>
            <a:ext cx="12048661" cy="1049796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048578" name="Объект 2"/>
          <p:cNvSpPr>
            <a:spLocks noGrp="1"/>
          </p:cNvSpPr>
          <p:nvPr>
            <p:ph idx="1"/>
          </p:nvPr>
        </p:nvSpPr>
        <p:spPr>
          <a:xfrm>
            <a:off x="300057" y="1390561"/>
            <a:ext cx="11748607" cy="4735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E79"/>
                </a:solidFill>
                <a:latin typeface="+mn-lt"/>
              </a:defRPr>
            </a:lvl1pPr>
            <a:lvl2pPr>
              <a:defRPr sz="3200">
                <a:solidFill>
                  <a:srgbClr val="1F4E79"/>
                </a:solidFill>
                <a:latin typeface="+mn-lt"/>
              </a:defRPr>
            </a:lvl2pPr>
            <a:lvl3pPr>
              <a:defRPr sz="2667">
                <a:solidFill>
                  <a:srgbClr val="1F4E79"/>
                </a:solidFill>
                <a:latin typeface="+mn-lt"/>
              </a:defRPr>
            </a:lvl3pPr>
            <a:lvl4pPr>
              <a:defRPr>
                <a:solidFill>
                  <a:srgbClr val="1F4E79"/>
                </a:solidFill>
                <a:latin typeface="+mn-lt"/>
              </a:defRPr>
            </a:lvl4pPr>
            <a:lvl5pPr>
              <a:defRPr>
                <a:solidFill>
                  <a:srgbClr val="1F4E79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57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DC86171-4C7A-4850-B9AA-F5BCDF0F1D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58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3887754" y="142236"/>
            <a:ext cx="8160907" cy="10545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667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850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5459B-102D-47D4-BB00-14A4C1045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4D5977-C280-4C38-855A-6F915BFA5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57888-8A51-42D8-88A4-1677AABA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F292-F6BF-4ECC-8B91-50EF06F873DF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F6990-D079-44D2-A6CA-6368FF0B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AD734-4963-47E1-B34F-27F8E007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90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D96C-90E2-4DD8-B23F-14EE0536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2ED2-7E94-4123-A368-3441DB2D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73054-861D-4BDB-8E1A-CDAD40D5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FB46-B272-4E78-8A64-A8B2FE1671D9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86434-4946-4EE8-B689-5FDBD756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B945F0-78BC-43DE-8BA1-F1A2CD40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7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6E2B8-96FA-42C6-AF1F-99170DA0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7514A-E713-4DAF-834F-9B24CC67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09E24-59CE-4E37-BA53-B6DCFBE5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AEAD-7D92-4CBD-AE73-1E742776EE11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4ED5-D048-4E6A-9D8A-537FB11D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47960-193B-4C40-BF0B-276A7479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6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B567-A337-4B61-8DFC-BA721C4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87D9E-214F-4916-91FF-C69DD96D1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0D04E-6DFD-4EC4-89D6-4DBE8568B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BFC32-6288-4F1C-B6DD-E00E5149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0D2-4EE4-45BE-AF76-A41385A75253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9CFF92-4130-4EB4-9706-2A4F7F1B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E9353-C314-444D-A8D9-E4F82A37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68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37AE4-0B31-4BA7-B3C9-9DD4B0FF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54642-7785-4581-B1B1-E52380197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FA2-FEF4-4CF9-95C6-693EBB18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665E8F-A95E-4A1D-9206-85F8EA215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4FE380-4E91-4032-BEAB-05888905C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E4CADD-3F58-49DF-83DF-5FA612F4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9CD5-3FEF-42C6-B064-D594875C428C}" type="datetime1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A4C955-8FAE-47B2-AA1D-04C2BDA0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B39E5-F707-4EEF-9918-E93DD27D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97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19778-4018-4346-BF06-7CE90F03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CD54DB-1CB3-4F9A-B707-3326B317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7529-A1F3-4056-9F50-3B004512FDCB}" type="datetime1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5AD819-3D16-48EE-9470-618E6BB8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DD92E0-33AD-496D-8ACB-91BCBA88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81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0C984-AC08-4E8F-B866-65C8847F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E38D-46A3-41D0-8D36-203CD01D4A44}" type="datetime1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7501A9-5578-4BF0-85AA-C167FF24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27C80-1BB2-4E60-B716-6A01DEF7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5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68E7-2A15-47E1-818C-CBD66E46F38D}" type="datetime1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50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27F1E-3734-49CF-8414-D6BF85E4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AFA3C-C692-41CE-A2FB-C97941B8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EFA384-41FE-437E-B62D-AE9B3EAAF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71ED70-8D8D-4BC6-91B6-99627615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E04C-EF4A-4CB2-980E-362651D567C1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8A968-64CD-408A-8FBF-A6927D40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C5CC2-BFB1-496B-9AF6-B71A2585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78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B2CAD-2A0A-442F-9BA1-FE22AF48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AA4C00-1C64-4366-AAC2-43580B4E7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6D063C-C97D-4628-989C-B1B4F3370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29396A-41AD-4D26-A9E5-0E12124F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AD4A-48E2-4D20-8BA9-AF450A2D5CFD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896F7-1CF3-46B6-B085-480C0AB3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84FA8-064C-45A5-B816-2B258B50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24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0F6EB-B706-4470-B858-762DA3DA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99AD81-B3A6-473A-9766-11C08B319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AE894-9191-4665-9D6F-98FCC86F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8594-40EB-4763-B76E-D532BE54D3AD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B735CC-5B85-4663-9B76-8E6C87AB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1B55D-6574-438C-A3BD-F28B3164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16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6A88-C1DC-40E3-A1E0-BF257C027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923965-E0AF-4401-8F88-65A4155BF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41D53-9C21-4807-AF7A-3EFFADF7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6FB8-6A30-463F-BC2A-23DFBD44E65D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816B2-D419-45E7-BB89-7FCC6C17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40DC5-CC0A-459B-93F5-EAB45EC5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6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973F-DBEA-4EF8-84BE-1E92596E13BD}" type="datetime1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4E5D-4A73-4A81-B730-89E0BA28CC49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D6DF-CB8C-4C09-AB33-793C38148149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4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6303-0CE6-4039-A44C-2C381910E91C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5791-5204-4999-9594-83454998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6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C284-ABF8-4C2A-9133-151F02E4CB92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6F03-190C-4FFE-AAD3-31DE792A4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222" y="176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 think-cell" r:id="rId16" imgW="270" imgH="270" progId="TCLayout.ActiveDocument.1">
                  <p:embed/>
                </p:oleObj>
              </mc:Choice>
              <mc:Fallback>
                <p:oleObj name="Слайд think-cell" r:id="rId16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22" y="176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1" y="620688"/>
            <a:ext cx="1152154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31259" y="6381749"/>
            <a:ext cx="9609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7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0099"/>
          </a:solidFill>
          <a:latin typeface="Arial" charset="0"/>
        </a:defRPr>
      </a:lvl9pPr>
    </p:titleStyle>
    <p:bodyStyle>
      <a:lvl1pPr marL="711182" indent="-711182" algn="l" rtl="0" eaLnBrk="0" fontAlgn="base" hangingPunct="0">
        <a:spcBef>
          <a:spcPct val="20000"/>
        </a:spcBef>
        <a:spcAft>
          <a:spcPct val="0"/>
        </a:spcAft>
        <a:buAutoNum type="arabicPeriod"/>
        <a:defRPr sz="1867">
          <a:solidFill>
            <a:srgbClr val="003366"/>
          </a:solidFill>
          <a:latin typeface="+mn-lt"/>
          <a:ea typeface="+mn-ea"/>
          <a:cs typeface="+mn-cs"/>
        </a:defRPr>
      </a:lvl1pPr>
      <a:lvl2pPr marL="1219170" indent="-609585" algn="l" rtl="0" eaLnBrk="0" fontAlgn="base" hangingPunct="0">
        <a:spcBef>
          <a:spcPct val="20000"/>
        </a:spcBef>
        <a:spcAft>
          <a:spcPct val="0"/>
        </a:spcAft>
        <a:buChar char="–"/>
        <a:defRPr sz="1867">
          <a:solidFill>
            <a:srgbClr val="003366"/>
          </a:solidFill>
          <a:latin typeface="+mn-lt"/>
        </a:defRPr>
      </a:lvl2pPr>
      <a:lvl3pPr marL="1727157" indent="-507987" algn="l" rtl="0" eaLnBrk="0" fontAlgn="base" hangingPunct="0">
        <a:spcBef>
          <a:spcPct val="20000"/>
        </a:spcBef>
        <a:spcAft>
          <a:spcPct val="0"/>
        </a:spcAft>
        <a:buChar char="•"/>
        <a:defRPr sz="1867">
          <a:solidFill>
            <a:srgbClr val="003366"/>
          </a:solidFill>
          <a:latin typeface="+mn-lt"/>
        </a:defRPr>
      </a:lvl3pPr>
      <a:lvl4pPr marL="2336742" indent="-50798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67">
          <a:solidFill>
            <a:srgbClr val="003366"/>
          </a:solidFill>
          <a:latin typeface="+mn-lt"/>
        </a:defRPr>
      </a:lvl4pPr>
      <a:lvl5pPr marL="2844729" indent="-406390" algn="l" rtl="0" eaLnBrk="0" fontAlgn="base" hangingPunct="0">
        <a:spcBef>
          <a:spcPct val="20000"/>
        </a:spcBef>
        <a:spcAft>
          <a:spcPct val="0"/>
        </a:spcAft>
        <a:buChar char="»"/>
        <a:defRPr sz="1867">
          <a:solidFill>
            <a:srgbClr val="003366"/>
          </a:solidFill>
          <a:latin typeface="+mn-lt"/>
        </a:defRPr>
      </a:lvl5pPr>
      <a:lvl6pPr marL="3454314" indent="-406390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D87"/>
          </a:solidFill>
          <a:latin typeface="+mn-lt"/>
        </a:defRPr>
      </a:lvl6pPr>
      <a:lvl7pPr marL="4063898" indent="-406390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D87"/>
          </a:solidFill>
          <a:latin typeface="+mn-lt"/>
        </a:defRPr>
      </a:lvl7pPr>
      <a:lvl8pPr marL="4673483" indent="-406390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D87"/>
          </a:solidFill>
          <a:latin typeface="+mn-lt"/>
        </a:defRPr>
      </a:lvl8pPr>
      <a:lvl9pPr marL="5283068" indent="-406390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8C48-579F-45DC-BD45-7840DC87D0B5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2A6C-66C1-4333-AA45-E9268B29E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6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673CE-4F77-4832-BA0A-2E2E85EF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03947-4D60-43AD-8323-8A6E84453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F44A3-C831-40C9-AE24-09C22A4F6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0171-BF58-4D3C-B975-AF906EAE4248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6EA3D-A7E6-4742-A4F3-F35B4CF04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1B1A8-C394-40A1-B02F-21FE559AD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0D33-D117-4A16-BC6F-02F55077D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20301"/>
          <a:stretch/>
        </p:blipFill>
        <p:spPr>
          <a:xfrm>
            <a:off x="0" y="2270171"/>
            <a:ext cx="12192000" cy="458782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0505" y="2777190"/>
            <a:ext cx="10264292" cy="210553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FB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Участие</a:t>
            </a:r>
            <a:r>
              <a:rPr kumimoji="0" lang="ru-RU" sz="2667" b="1" i="0" u="none" strike="noStrike" kern="1200" cap="none" spc="0" normalizeH="0" noProof="0" dirty="0" smtClean="0">
                <a:ln>
                  <a:noFill/>
                </a:ln>
                <a:solidFill>
                  <a:srgbClr val="286FB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kumimoji="0" lang="ru-RU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FB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страховых медицинских организаций в системе ОМС</a:t>
            </a:r>
            <a:endParaRPr kumimoji="0" lang="ru-RU" sz="2667" b="1" i="0" u="none" strike="noStrike" kern="1200" cap="none" spc="0" normalizeH="0" baseline="0" noProof="0" dirty="0">
              <a:ln>
                <a:noFill/>
              </a:ln>
              <a:solidFill>
                <a:srgbClr val="286FB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6970" y="6213309"/>
            <a:ext cx="4944549" cy="57606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86FB7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286FB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Москва, 2025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4D8278-E6D9-4909-8AB7-F45DA5F55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85" y="368336"/>
            <a:ext cx="7129015" cy="16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613363"/>
            <a:ext cx="12192000" cy="434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3F56D-EE85-4F50-A5A8-5BC93EFC218B}"/>
              </a:ext>
            </a:extLst>
          </p:cNvPr>
          <p:cNvSpPr txBox="1">
            <a:spLocks/>
          </p:cNvSpPr>
          <p:nvPr/>
        </p:nvSpPr>
        <p:spPr>
          <a:xfrm>
            <a:off x="895263" y="134350"/>
            <a:ext cx="9994900" cy="341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Социально-экономический эффект от участия страховых медицинских организаций в ОМС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C3452-7205-46E1-84A9-4EFD4D891412}"/>
              </a:ext>
            </a:extLst>
          </p:cNvPr>
          <p:cNvSpPr txBox="1"/>
          <p:nvPr/>
        </p:nvSpPr>
        <p:spPr>
          <a:xfrm>
            <a:off x="3428609" y="1306402"/>
            <a:ext cx="277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Экономический результат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8C3452-7205-46E1-84A9-4EFD4D891412}"/>
              </a:ext>
            </a:extLst>
          </p:cNvPr>
          <p:cNvSpPr txBox="1"/>
          <p:nvPr/>
        </p:nvSpPr>
        <p:spPr>
          <a:xfrm>
            <a:off x="8300446" y="1334281"/>
            <a:ext cx="234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Социальный эффект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8C3452-7205-46E1-84A9-4EFD4D891412}"/>
              </a:ext>
            </a:extLst>
          </p:cNvPr>
          <p:cNvSpPr txBox="1"/>
          <p:nvPr/>
        </p:nvSpPr>
        <p:spPr>
          <a:xfrm>
            <a:off x="991411" y="646355"/>
            <a:ext cx="1179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СМО единственный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независимый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участник системы ОМС обеспечивающий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защиту прав застрахованных лиц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56367" y="1598113"/>
            <a:ext cx="2668044" cy="140917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54163" y="3355879"/>
            <a:ext cx="2670248" cy="140917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54163" y="5085240"/>
            <a:ext cx="2670248" cy="1409178"/>
          </a:xfrm>
          <a:prstGeom prst="homePlate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Шеврон 49"/>
          <p:cNvSpPr/>
          <p:nvPr/>
        </p:nvSpPr>
        <p:spPr>
          <a:xfrm>
            <a:off x="2367419" y="1601244"/>
            <a:ext cx="4854785" cy="140291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Шеврон 50"/>
          <p:cNvSpPr/>
          <p:nvPr/>
        </p:nvSpPr>
        <p:spPr>
          <a:xfrm>
            <a:off x="6877050" y="1613770"/>
            <a:ext cx="5235618" cy="140291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Шеврон 51"/>
          <p:cNvSpPr/>
          <p:nvPr/>
        </p:nvSpPr>
        <p:spPr>
          <a:xfrm>
            <a:off x="2367419" y="3321622"/>
            <a:ext cx="4779463" cy="1402915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Шеврон 52"/>
          <p:cNvSpPr/>
          <p:nvPr/>
        </p:nvSpPr>
        <p:spPr>
          <a:xfrm>
            <a:off x="6877049" y="3334148"/>
            <a:ext cx="5175251" cy="1402915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Шеврон 53"/>
          <p:cNvSpPr/>
          <p:nvPr/>
        </p:nvSpPr>
        <p:spPr>
          <a:xfrm>
            <a:off x="2338411" y="5085240"/>
            <a:ext cx="4779463" cy="1402915"/>
          </a:xfrm>
          <a:prstGeom prst="chevron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Шеврон 54"/>
          <p:cNvSpPr/>
          <p:nvPr/>
        </p:nvSpPr>
        <p:spPr>
          <a:xfrm>
            <a:off x="6877049" y="5097766"/>
            <a:ext cx="5175251" cy="1402915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8C3452-7205-46E1-84A9-4EFD4D891412}"/>
              </a:ext>
            </a:extLst>
          </p:cNvPr>
          <p:cNvSpPr txBox="1"/>
          <p:nvPr/>
        </p:nvSpPr>
        <p:spPr>
          <a:xfrm>
            <a:off x="261828" y="1289862"/>
            <a:ext cx="154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Полномочие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8C3452-7205-46E1-84A9-4EFD4D891412}"/>
              </a:ext>
            </a:extLst>
          </p:cNvPr>
          <p:cNvSpPr txBox="1"/>
          <p:nvPr/>
        </p:nvSpPr>
        <p:spPr>
          <a:xfrm>
            <a:off x="54163" y="1588116"/>
            <a:ext cx="217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Экспертиза медицинской помощи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8C3452-7205-46E1-84A9-4EFD4D891412}"/>
              </a:ext>
            </a:extLst>
          </p:cNvPr>
          <p:cNvSpPr txBox="1"/>
          <p:nvPr/>
        </p:nvSpPr>
        <p:spPr>
          <a:xfrm>
            <a:off x="54163" y="3336678"/>
            <a:ext cx="195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Сопровождение застрахованных лиц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C3452-7205-46E1-84A9-4EFD4D891412}"/>
              </a:ext>
            </a:extLst>
          </p:cNvPr>
          <p:cNvSpPr txBox="1"/>
          <p:nvPr/>
        </p:nvSpPr>
        <p:spPr>
          <a:xfrm>
            <a:off x="54163" y="5085240"/>
            <a:ext cx="195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Коммуникации с застрахованными лицами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69186" y="1699522"/>
            <a:ext cx="2846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млрд рублей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76462" y="2242631"/>
            <a:ext cx="3986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средств возвращаемых в систему ОМС страховыми компаниями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600636" y="1667941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16.7%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99230" y="2178672"/>
            <a:ext cx="402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Снижено количество значимых нарушений качества медицинской помощи с 2021 по 2025 год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603204" y="3438304"/>
            <a:ext cx="2667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млрд рублей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7467" y="2185688"/>
            <a:ext cx="1331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 случаев в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77850" y="3893540"/>
            <a:ext cx="1649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 содействий в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089955" y="3977649"/>
            <a:ext cx="3878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Ежегодная экономия средств ОМС за счет предотвращения рецидивов и осложнений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741863" y="3392873"/>
            <a:ext cx="1547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тысяч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06078" y="3829560"/>
            <a:ext cx="4235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Дорогостоящих госпитализаций предотвращено за счет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возвращения ЗЛ на маршрут лечения и обеспечения своевременной организации оказания медицинской помощи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11201" y="5707871"/>
            <a:ext cx="150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 в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656064" y="514437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68.8%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628237" y="5710031"/>
            <a:ext cx="402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Составляет отклик на информирование о необходимости прохождения профмероприятий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611274" y="5116037"/>
            <a:ext cx="2549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более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 граждан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054599" y="5832873"/>
            <a:ext cx="3492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Ежегодно выявляются хронические неинфекционные заболевания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F5C7F84-5845-4D07-90C0-7E23A0797117}"/>
              </a:ext>
            </a:extLst>
          </p:cNvPr>
          <p:cNvSpPr txBox="1">
            <a:spLocks/>
          </p:cNvSpPr>
          <p:nvPr/>
        </p:nvSpPr>
        <p:spPr>
          <a:xfrm>
            <a:off x="774701" y="52544"/>
            <a:ext cx="10850033" cy="64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экспертной деятельности СМО</a:t>
            </a:r>
            <a:br>
              <a:rPr kumimoji="0" lang="ru-RU" altLang="ru-RU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Медико-экономическая экспертиза и экспертиза качества медицинской помощи</a:t>
            </a:r>
            <a:endParaRPr kumimoji="0" lang="ru-RU" altLang="ru-RU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2DA5-85F9-4267-B2DB-8ECA33050B65}"/>
              </a:ext>
            </a:extLst>
          </p:cNvPr>
          <p:cNvSpPr txBox="1"/>
          <p:nvPr/>
        </p:nvSpPr>
        <p:spPr>
          <a:xfrm>
            <a:off x="0" y="1240367"/>
            <a:ext cx="5979584" cy="48372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ts val="25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31,6 млн.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случаев оказания медицинской помощи проверено</a:t>
            </a:r>
          </a:p>
          <a:p>
            <a:pPr marL="0" marR="0" lvl="0" indent="0" algn="l" defTabSz="1219170" rtl="0" eaLnBrk="0" fontAlgn="base" latinLnBrk="0" hangingPunct="0">
              <a:lnSpc>
                <a:spcPts val="25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том числе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552,6 тыс.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мультидисциплинарных экспертиз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(9%)</a:t>
            </a:r>
          </a:p>
          <a:p>
            <a:pPr marL="0" marR="0" lvl="0" indent="0" algn="l" defTabSz="1219170" rtl="0" eaLnBrk="0" fontAlgn="base" latinLnBrk="0" hangingPunct="0">
              <a:lnSpc>
                <a:spcPts val="25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5,3 млн. нарушений – 16,7 %:</a:t>
            </a:r>
            <a:endParaRPr kumimoji="0" lang="ru-RU" sz="933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5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0" i="0" u="none" strike="noStrike" kern="1200" cap="none" spc="0" normalizeH="0" baseline="0" noProof="0" dirty="0">
              <a:ln>
                <a:noFill/>
              </a:ln>
              <a:solidFill>
                <a:srgbClr val="030829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2,7 млн.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нарушений экономического характера </a:t>
            </a: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(пересечение сроков оказания медпомощи, несоответствие данных первичной медицинской документации реестрам счетов)</a:t>
            </a: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srgbClr val="030829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894 тыс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нарушений доступности медицинской помощи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(нарушение сроков и условий оказания медпомощи, взимание платы с пациента за медпомощь, лекарственные средства)</a:t>
            </a: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30829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1,7 млн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нарушений качества медицинской помощи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(невыполнение обследований/манипуляций, преждевременная выписка, нарушения преемственности, непрофильная госпитализация, неадекватная лекарственная терапия)</a:t>
            </a:r>
          </a:p>
          <a:p>
            <a:pPr marL="0" marR="0" lvl="0" indent="0" algn="l" defTabSz="121917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02DA5-85F9-4267-B2DB-8ECA33050B65}"/>
              </a:ext>
            </a:extLst>
          </p:cNvPr>
          <p:cNvSpPr txBox="1"/>
          <p:nvPr/>
        </p:nvSpPr>
        <p:spPr>
          <a:xfrm>
            <a:off x="5913968" y="1240367"/>
            <a:ext cx="6278033" cy="478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ts val="25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29,2 млн.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случаев оказания медицинской помощи проверено</a:t>
            </a:r>
          </a:p>
          <a:p>
            <a:pPr marL="0" marR="0" lvl="0" indent="0" algn="l" defTabSz="1219170" rtl="0" eaLnBrk="0" fontAlgn="base" latinLnBrk="0" hangingPunct="0">
              <a:lnSpc>
                <a:spcPts val="25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том числе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662,9 тыс.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мультидисциплинарных экспертиз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(10%)</a:t>
            </a:r>
          </a:p>
          <a:p>
            <a:pPr marL="0" marR="0" lvl="0" indent="0" algn="l" defTabSz="1219170" rtl="0" eaLnBrk="0" fontAlgn="base" latinLnBrk="0" hangingPunct="0">
              <a:lnSpc>
                <a:spcPts val="25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5,8 млн. нарушений – 20,0%</a:t>
            </a:r>
            <a:r>
              <a:rPr kumimoji="0" lang="ru-RU" sz="2667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2,9 млн.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нарушений экономического характера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(+4,6%)</a:t>
            </a:r>
            <a:r>
              <a:rPr kumimoji="0" lang="ru-RU" sz="1867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867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sz="1867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пересечение сроков оказания медпомощи, несоответствие данных первичной медицинской документации реестрам счетов)</a:t>
            </a: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927 тыс.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нарушений доступности медицинской помощи </a:t>
            </a:r>
            <a:r>
              <a:rPr kumimoji="0" lang="ru-RU" sz="2133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(+3,7%)</a:t>
            </a:r>
            <a:r>
              <a:rPr kumimoji="0" lang="ru-RU" sz="1867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867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(нарушение сроков и условий оказания медпомощи, взимание платы с пациента за медпомощь, лекарственные средства)</a:t>
            </a: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30829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ts val="2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2,0 млн.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нарушений качества медицинской помощи </a:t>
            </a:r>
            <a:r>
              <a:rPr kumimoji="0" lang="ru-RU" sz="2133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(+16,8%)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30829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(невыполнение обследований/манипуляций, преждевременная выписка, нарушения преемственности, непрофильная госпитализация, неадекватная лекарственная терапия)</a:t>
            </a:r>
          </a:p>
          <a:p>
            <a:pPr marL="0" marR="0" lvl="0" indent="0" algn="l" defTabSz="121917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5089DD-6B01-46FE-BEE4-687E45299A21}"/>
              </a:ext>
            </a:extLst>
          </p:cNvPr>
          <p:cNvCxnSpPr/>
          <p:nvPr/>
        </p:nvCxnSpPr>
        <p:spPr>
          <a:xfrm flipH="1">
            <a:off x="5903385" y="1208618"/>
            <a:ext cx="10583" cy="476884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9">
            <a:extLst>
              <a:ext uri="{FF2B5EF4-FFF2-40B4-BE49-F238E27FC236}">
                <a16:creationId xmlns:a16="http://schemas.microsoft.com/office/drawing/2014/main" id="{15728768-E79F-411D-8367-F0E6F3BED8BE}"/>
              </a:ext>
            </a:extLst>
          </p:cNvPr>
          <p:cNvSpPr/>
          <p:nvPr/>
        </p:nvSpPr>
        <p:spPr>
          <a:xfrm>
            <a:off x="1966384" y="969433"/>
            <a:ext cx="990600" cy="323851"/>
          </a:xfrm>
          <a:prstGeom prst="rect">
            <a:avLst/>
          </a:prstGeom>
          <a:solidFill>
            <a:srgbClr val="4F81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2023</a:t>
            </a: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9">
            <a:extLst>
              <a:ext uri="{FF2B5EF4-FFF2-40B4-BE49-F238E27FC236}">
                <a16:creationId xmlns:a16="http://schemas.microsoft.com/office/drawing/2014/main" id="{C74176B9-6F86-476A-973D-AE7EF538E1BC}"/>
              </a:ext>
            </a:extLst>
          </p:cNvPr>
          <p:cNvSpPr/>
          <p:nvPr/>
        </p:nvSpPr>
        <p:spPr>
          <a:xfrm>
            <a:off x="8096251" y="941918"/>
            <a:ext cx="990600" cy="321733"/>
          </a:xfrm>
          <a:prstGeom prst="rect">
            <a:avLst/>
          </a:prstGeom>
          <a:solidFill>
            <a:srgbClr val="4F81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2024</a:t>
            </a: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9389533" y="6523567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7615-56A0-4E5D-BB13-892A21CFA8E9}" type="slidenum">
              <a:rPr kumimoji="0" lang="ru-RU" sz="14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2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D33-D117-4A16-BC6F-02F55077D5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17029" y="332846"/>
            <a:ext cx="8941057" cy="611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667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Динамика снижения дефектов качества медицинской помощи по результатам работы страховых медицинских организаций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F2F1CD7-FF33-4F3B-A957-DF3D52796F3F}"/>
              </a:ext>
            </a:extLst>
          </p:cNvPr>
          <p:cNvGraphicFramePr/>
          <p:nvPr>
            <p:extLst/>
          </p:nvPr>
        </p:nvGraphicFramePr>
        <p:xfrm>
          <a:off x="263352" y="1729763"/>
          <a:ext cx="11254329" cy="480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73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23748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D33-D117-4A16-BC6F-02F55077D5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8806291" y="5494750"/>
            <a:ext cx="268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BF34FE-8BEB-44B7-B2F6-2850875F2479}"/>
              </a:ext>
            </a:extLst>
          </p:cNvPr>
          <p:cNvSpPr/>
          <p:nvPr/>
        </p:nvSpPr>
        <p:spPr>
          <a:xfrm>
            <a:off x="450938" y="101037"/>
            <a:ext cx="10902862" cy="707886"/>
          </a:xfrm>
          <a:prstGeom prst="rect">
            <a:avLst/>
          </a:prstGeom>
          <a:ln w="28575"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результатов работы СМО по снижению дефектов качества медицинской помощи в части невыполнения к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линических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рекомендаций по онкологии (2017-2025 гг.)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BC05CB5-8EDB-41B3-9B07-756EDCDD6933}"/>
              </a:ext>
            </a:extLst>
          </p:cNvPr>
          <p:cNvGraphicFramePr/>
          <p:nvPr>
            <p:extLst/>
          </p:nvPr>
        </p:nvGraphicFramePr>
        <p:xfrm>
          <a:off x="1043608" y="1916832"/>
          <a:ext cx="9872825" cy="327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148F1E-E279-4970-9260-F4FD243A8A7F}"/>
              </a:ext>
            </a:extLst>
          </p:cNvPr>
          <p:cNvSpPr/>
          <p:nvPr/>
        </p:nvSpPr>
        <p:spPr>
          <a:xfrm>
            <a:off x="135515" y="143881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141182-EA31-45FE-AB3F-25B18A4AB827}"/>
              </a:ext>
            </a:extLst>
          </p:cNvPr>
          <p:cNvSpPr/>
          <p:nvPr/>
        </p:nvSpPr>
        <p:spPr>
          <a:xfrm>
            <a:off x="11114013" y="13903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0943334" y="5911374"/>
            <a:ext cx="82093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1A137F0-1033-438A-8FA0-934FB1D1CC4C}"/>
              </a:ext>
            </a:extLst>
          </p:cNvPr>
          <p:cNvGrpSpPr/>
          <p:nvPr/>
        </p:nvGrpSpPr>
        <p:grpSpPr>
          <a:xfrm>
            <a:off x="1043608" y="5864066"/>
            <a:ext cx="9728776" cy="545827"/>
            <a:chOff x="0" y="2184909"/>
            <a:chExt cx="6689422" cy="54582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40FB679-4437-44D2-939A-DF8D5304615C}"/>
                </a:ext>
              </a:extLst>
            </p:cNvPr>
            <p:cNvSpPr/>
            <p:nvPr/>
          </p:nvSpPr>
          <p:spPr>
            <a:xfrm>
              <a:off x="0" y="2184909"/>
              <a:ext cx="6689422" cy="545827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0244A8-84C0-4411-82F4-CE542C65C0AC}"/>
                </a:ext>
              </a:extLst>
            </p:cNvPr>
            <p:cNvSpPr txBox="1"/>
            <p:nvPr/>
          </p:nvSpPr>
          <p:spPr>
            <a:xfrm>
              <a:off x="0" y="2184909"/>
              <a:ext cx="6689422" cy="5458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marR="0" lvl="0" indent="0" algn="l" defTabSz="711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невыполнение требований КР по контролю эффективности лекарственной терапии в полном объеме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164007" y="1916832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95%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164415" y="2481746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90%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164007" y="3046660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80%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186337" y="3677534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80%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208666" y="4150672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70%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208666" y="4677377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50%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164007" y="5179279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---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CDF56B0-090C-4BAB-87C7-D628CE5DD713}"/>
              </a:ext>
            </a:extLst>
          </p:cNvPr>
          <p:cNvSpPr/>
          <p:nvPr/>
        </p:nvSpPr>
        <p:spPr>
          <a:xfrm>
            <a:off x="135515" y="5911374"/>
            <a:ext cx="834942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---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17490" y="5494750"/>
            <a:ext cx="75782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1016164" y="1916832"/>
            <a:ext cx="117583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40-50%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1016164" y="2422947"/>
            <a:ext cx="117583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30-40%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1016164" y="2971497"/>
            <a:ext cx="117583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30%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1016164" y="3613249"/>
            <a:ext cx="117583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1016164" y="4080037"/>
            <a:ext cx="117583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1016164" y="4591939"/>
            <a:ext cx="117583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F664337-3F1D-414B-BB44-93D700EA0928}"/>
              </a:ext>
            </a:extLst>
          </p:cNvPr>
          <p:cNvSpPr/>
          <p:nvPr/>
        </p:nvSpPr>
        <p:spPr>
          <a:xfrm>
            <a:off x="11016164" y="5194996"/>
            <a:ext cx="117583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85%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2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3C01B2E-6D68-05D9-C641-AF2819377F50}"/>
              </a:ext>
            </a:extLst>
          </p:cNvPr>
          <p:cNvSpPr/>
          <p:nvPr/>
        </p:nvSpPr>
        <p:spPr>
          <a:xfrm>
            <a:off x="523342" y="1363423"/>
            <a:ext cx="5854638" cy="2671697"/>
          </a:xfrm>
          <a:prstGeom prst="roundRect">
            <a:avLst>
              <a:gd name="adj" fmla="val 3306"/>
            </a:avLst>
          </a:prstGeom>
          <a:solidFill>
            <a:srgbClr val="F0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63440A0-6D85-1DC3-3C2B-2CF311F576AA}"/>
              </a:ext>
            </a:extLst>
          </p:cNvPr>
          <p:cNvSpPr/>
          <p:nvPr/>
        </p:nvSpPr>
        <p:spPr>
          <a:xfrm>
            <a:off x="523341" y="4124906"/>
            <a:ext cx="5854638" cy="2286640"/>
          </a:xfrm>
          <a:prstGeom prst="roundRect">
            <a:avLst>
              <a:gd name="adj" fmla="val 5587"/>
            </a:avLst>
          </a:prstGeom>
          <a:solidFill>
            <a:srgbClr val="F0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04C95FB-256E-70B7-CF2C-BDB34A1D0CB5}"/>
              </a:ext>
            </a:extLst>
          </p:cNvPr>
          <p:cNvSpPr/>
          <p:nvPr/>
        </p:nvSpPr>
        <p:spPr>
          <a:xfrm>
            <a:off x="6641855" y="1168456"/>
            <a:ext cx="4974090" cy="5429194"/>
          </a:xfrm>
          <a:prstGeom prst="roundRect">
            <a:avLst>
              <a:gd name="adj" fmla="val 1891"/>
            </a:avLst>
          </a:prstGeom>
          <a:solidFill>
            <a:srgbClr val="F0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378929" y="93315"/>
            <a:ext cx="11595431" cy="356955"/>
          </a:xfrm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5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Пример реализации проактивного сопровождения </a:t>
            </a:r>
            <a:r>
              <a:rPr lang="ru-RU" sz="2500" b="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пациентов со злокачественными </a:t>
            </a:r>
            <a:r>
              <a:rPr lang="ru-RU" sz="25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новообразованиями</a:t>
            </a:r>
            <a:endParaRPr lang="ru-RU" sz="2500" b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53BA9-B781-E18B-FA78-FC9A6B5BDEE3}"/>
              </a:ext>
            </a:extLst>
          </p:cNvPr>
          <p:cNvSpPr txBox="1"/>
          <p:nvPr/>
        </p:nvSpPr>
        <p:spPr>
          <a:xfrm>
            <a:off x="668560" y="4077154"/>
            <a:ext cx="4352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Результаты сопровождения ЗЛ СМО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olve SemiBold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04343" y="1359257"/>
            <a:ext cx="5662963" cy="2675863"/>
            <a:chOff x="1163912" y="3461012"/>
            <a:chExt cx="4877830" cy="26758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E37791-A1AC-5F6B-2854-E865054A2D88}"/>
                </a:ext>
              </a:extLst>
            </p:cNvPr>
            <p:cNvSpPr txBox="1"/>
            <p:nvPr/>
          </p:nvSpPr>
          <p:spPr>
            <a:xfrm>
              <a:off x="1163912" y="3797773"/>
              <a:ext cx="4877830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49263" marR="0" lvl="1" indent="-2587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38EA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ru-RU" alt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Возврат застрахованного на маршрут </a:t>
              </a:r>
            </a:p>
            <a:p>
              <a:pPr marL="906463" marR="0" lvl="2" indent="-2587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38EA7"/>
                </a:buClr>
                <a:buSzTx/>
                <a:buFont typeface="Inter Regular"/>
                <a:buChar char="⟶"/>
                <a:tabLst/>
                <a:defRPr/>
              </a:pPr>
              <a:r>
                <a:rPr kumimoji="0" lang="ru-RU" alt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 подозрением на ЗНО  для своевременного установления диагноза и старта лечения в режиме реального времени </a:t>
              </a:r>
            </a:p>
            <a:p>
              <a:pPr marL="906463" marR="0" lvl="2" indent="-2587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38EA7"/>
                </a:buClr>
                <a:buSzTx/>
                <a:buFont typeface="Inter Regular"/>
                <a:buChar char="⟶"/>
                <a:tabLst/>
                <a:defRPr/>
              </a:pPr>
              <a:r>
                <a:rPr kumimoji="0" lang="ru-RU" alt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 ЗНО – для контроля соблюдения периодичности Д-наблюдения (ДН) в течение 5 лет (через контроль и запись страховым представителем к врачу и на обследования)</a:t>
              </a:r>
            </a:p>
            <a:p>
              <a:pPr marL="449263" marR="0" lvl="1" indent="-2587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38EA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Снижение количества выявляемых дефектов по необоснованно пропущенным на </a:t>
              </a: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ранних стадиях ЗНО, а также на всех этапах диагностики (в </a:t>
              </a:r>
              <a:r>
                <a:rPr kumimoji="0" lang="ru-RU" sz="10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т.ч</a:t>
              </a: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ДВН) и лечения за счёт р</a:t>
              </a:r>
              <a:r>
                <a:rPr kumimoji="0" lang="ru-RU" alt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етроспективного контроля качества оказания МП ЗЛ при выявлении ЗНО на поздних стадиях (III-IV)</a:t>
              </a:r>
            </a:p>
            <a:p>
              <a:pPr marL="449263" marR="0" lvl="1" indent="-2587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38EA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ru-RU" alt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Системная аналитика и предложения от СМО в адрес МЗ и ФОМС </a:t>
              </a:r>
              <a:br>
                <a:rPr kumimoji="0" lang="ru-RU" alt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ru-RU" alt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для устранения причин выявленных нарушений</a:t>
              </a:r>
              <a:endParaRPr kumimoji="0" lang="ru-RU" alt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EA87F7-0651-D1FC-EEF4-DA92A423EAA2}"/>
                </a:ext>
              </a:extLst>
            </p:cNvPr>
            <p:cNvSpPr txBox="1"/>
            <p:nvPr/>
          </p:nvSpPr>
          <p:spPr>
            <a:xfrm>
              <a:off x="1163912" y="3461012"/>
              <a:ext cx="38594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-444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volve SemiBold" panose="020B0502020202020204" pitchFamily="34" charset="0"/>
                  <a:ea typeface="+mn-ea"/>
                  <a:cs typeface="+mn-cs"/>
                </a:rPr>
                <a:t>Что делает СМО: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3E37791-A1AC-5F6B-2854-E865054A2D88}"/>
              </a:ext>
            </a:extLst>
          </p:cNvPr>
          <p:cNvSpPr txBox="1"/>
          <p:nvPr/>
        </p:nvSpPr>
        <p:spPr>
          <a:xfrm>
            <a:off x="6593927" y="2874625"/>
            <a:ext cx="4937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доли пациентов с впервые установленным диагнозом ЗНО на 1 и 2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стадиях или ранним выявлением рецидивов заболевания</a:t>
            </a:r>
          </a:p>
          <a:p>
            <a:pPr marL="361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доли лиц, живущих 5 лет и более с момента установления диагноза ЗНО (от возврата на маршрут,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счет повышения доступности и снижения дефектов)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A53BA9-B781-E18B-FA78-FC9A6B5BDEE3}"/>
              </a:ext>
            </a:extLst>
          </p:cNvPr>
          <p:cNvSpPr txBox="1"/>
          <p:nvPr/>
        </p:nvSpPr>
        <p:spPr>
          <a:xfrm>
            <a:off x="6826826" y="2545382"/>
            <a:ext cx="4604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Результат – влияние СМО на: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6826" y="1709555"/>
            <a:ext cx="4774492" cy="75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38EA7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2 460 000 записей о ЗЛ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38EA7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38EA7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с подозрением и впервые выявленным диагнозом ЗНО в год по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46997" y="4440237"/>
            <a:ext cx="484402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 lvl="2" indent="-2667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4-х кратное сокращение затрат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лечение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онкопациентов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ранних стадиях по сравнению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онкопациентами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поздних стадиях заболевания  (в среднем–стоимость случая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поздних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стадиях до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млн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руб.)</a:t>
            </a:r>
          </a:p>
          <a:p>
            <a:pPr marL="266700" marR="0" lvl="2" indent="-2667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Консервативная оценка улучшения в первый год: ~4% (учитывая, что наибольший риск рецидивов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первые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годы)</a:t>
            </a:r>
          </a:p>
          <a:p>
            <a:pPr marL="266700" marR="0" lvl="2" indent="-2667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5-летняя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безрецидивная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выживаемость: 64%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соблюдающие ДН) против 49,9% (не соблюдающие)</a:t>
            </a:r>
          </a:p>
          <a:p>
            <a:pPr marL="0" marR="0" lvl="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9381" y="4043895"/>
            <a:ext cx="428977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Эффект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соблюдения ДН в 1-ый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год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olve SemiBold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id="{459761F2-3B88-BF99-CB22-40CEF20405E0}"/>
              </a:ext>
            </a:extLst>
          </p:cNvPr>
          <p:cNvSpPr/>
          <p:nvPr/>
        </p:nvSpPr>
        <p:spPr>
          <a:xfrm rot="5400000">
            <a:off x="6425732" y="1551861"/>
            <a:ext cx="253333" cy="121920"/>
          </a:xfrm>
          <a:prstGeom prst="triangle">
            <a:avLst>
              <a:gd name="adj" fmla="val 52189"/>
            </a:avLst>
          </a:prstGeom>
          <a:solidFill>
            <a:srgbClr val="F0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id="{19391121-5554-0F99-552D-945957B3B780}"/>
              </a:ext>
            </a:extLst>
          </p:cNvPr>
          <p:cNvSpPr/>
          <p:nvPr/>
        </p:nvSpPr>
        <p:spPr>
          <a:xfrm rot="5400000">
            <a:off x="6425732" y="4738709"/>
            <a:ext cx="253333" cy="121920"/>
          </a:xfrm>
          <a:prstGeom prst="triangle">
            <a:avLst>
              <a:gd name="adj" fmla="val 52189"/>
            </a:avLst>
          </a:prstGeom>
          <a:solidFill>
            <a:srgbClr val="F0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E37791-A1AC-5F6B-2854-E865054A2D88}"/>
              </a:ext>
            </a:extLst>
          </p:cNvPr>
          <p:cNvSpPr txBox="1"/>
          <p:nvPr/>
        </p:nvSpPr>
        <p:spPr>
          <a:xfrm>
            <a:off x="2478" y="4349183"/>
            <a:ext cx="637423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2024 г </a:t>
            </a:r>
          </a:p>
          <a:p>
            <a:pPr marL="9144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адресное 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сопровождение в записи к врачу или на исследования потребовалось 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 100 тыс.  </a:t>
            </a:r>
            <a:r>
              <a:rPr kumimoji="0" lang="ru-RU" alt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онкопациентов</a:t>
            </a:r>
            <a:endParaRPr kumimoji="0" lang="ru-RU" alt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информирования СМО остались на маршруте  Д-наблюдения 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около 228 </a:t>
            </a:r>
            <a:r>
              <a:rPr kumimoji="0" lang="ru-RU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онкопациентов</a:t>
            </a: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Возвращены на маршрут Д-наблюдения  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около 41 </a:t>
            </a:r>
            <a:r>
              <a:rPr kumimoji="0" lang="ru-RU" alt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онкопациентов</a:t>
            </a:r>
            <a:endParaRPr kumimoji="0" lang="ru-RU" alt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Таким образом, 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около 269 тыс. </a:t>
            </a:r>
            <a:r>
              <a:rPr kumimoji="0" lang="ru-RU" alt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онкопациентов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находись на своевременном Д-наблюдении и смогли получить более своевременное, и менее затратное лечение.</a:t>
            </a:r>
          </a:p>
          <a:p>
            <a:pPr marL="9144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Осуществлялось  и сопровождение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пациентов с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онкозаболеваниями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1-2 стадии после радикального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лечения, что   позволило и в этой группе  своевременно  выявить рецидивы заболевания примерно  у 2% сопровождаемых (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целом по РФ это более 22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человек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 typeface="Garet Book" pitchFamily="2" charset="0"/>
              <a:buChar char="⟶"/>
              <a:tabLst/>
              <a:defRPr/>
            </a:pP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2865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EA6"/>
              </a:buClr>
              <a:buSzTx/>
              <a:buFontTx/>
              <a:buNone/>
              <a:tabLst/>
              <a:defRPr/>
            </a:pP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50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86171-4C7A-4850-B9AA-F5BCDF0F1D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A87F7-0651-D1FC-EEF4-DA92A423EAA2}"/>
              </a:ext>
            </a:extLst>
          </p:cNvPr>
          <p:cNvSpPr txBox="1"/>
          <p:nvPr/>
        </p:nvSpPr>
        <p:spPr>
          <a:xfrm>
            <a:off x="6726817" y="1243489"/>
            <a:ext cx="5051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olve SemiBold" panose="020B0502020202020204" pitchFamily="34" charset="0"/>
                <a:ea typeface="+mn-ea"/>
                <a:cs typeface="+mn-cs"/>
              </a:rPr>
              <a:t>Социально-экономический эффект: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olve SemiBold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04371" y="6536336"/>
            <a:ext cx="32386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*по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данным российских клинических 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исследований 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7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2">
            <a:extLst>
              <a:ext uri="{FF2B5EF4-FFF2-40B4-BE49-F238E27FC236}">
                <a16:creationId xmlns:a16="http://schemas.microsoft.com/office/drawing/2014/main" id="{05C6F0CE-5512-492D-9BDE-A63731584E5B}"/>
              </a:ext>
            </a:extLst>
          </p:cNvPr>
          <p:cNvSpPr txBox="1">
            <a:spLocks/>
          </p:cNvSpPr>
          <p:nvPr/>
        </p:nvSpPr>
        <p:spPr>
          <a:xfrm>
            <a:off x="11582400" y="6561667"/>
            <a:ext cx="609600" cy="3640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0F18F4B7-95E1-4CB4-AB4D-1E33DD77B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Номер слайда 1"/>
          <p:cNvSpPr txBox="1">
            <a:spLocks/>
          </p:cNvSpPr>
          <p:nvPr/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Заголовок 7"/>
          <p:cNvSpPr txBox="1">
            <a:spLocks noChangeArrowheads="1"/>
          </p:cNvSpPr>
          <p:nvPr/>
        </p:nvSpPr>
        <p:spPr bwMode="auto">
          <a:xfrm>
            <a:off x="1" y="48685"/>
            <a:ext cx="11857567" cy="4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Пилотирование риск-ориентированного подхода к </a:t>
            </a:r>
            <a:r>
              <a:rPr lang="ru-RU" altLang="ru-RU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проактивному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сопровождению застрахованных лиц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1ACB521-77BA-4BF3-A248-138C6D39FBA1}"/>
              </a:ext>
            </a:extLst>
          </p:cNvPr>
          <p:cNvSpPr/>
          <p:nvPr/>
        </p:nvSpPr>
        <p:spPr>
          <a:xfrm>
            <a:off x="298452" y="376654"/>
            <a:ext cx="3397249" cy="6669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173E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СЕРДЕЧНО-СОСУДИСТЫЕ ЗАБОЛЕВАНИЯ</a:t>
            </a:r>
          </a:p>
        </p:txBody>
      </p:sp>
      <p:grpSp>
        <p:nvGrpSpPr>
          <p:cNvPr id="56" name="Группа 19"/>
          <p:cNvGrpSpPr>
            <a:grpSpLocks/>
          </p:cNvGrpSpPr>
          <p:nvPr/>
        </p:nvGrpSpPr>
        <p:grpSpPr bwMode="auto">
          <a:xfrm>
            <a:off x="154518" y="1354667"/>
            <a:ext cx="2660649" cy="2642757"/>
            <a:chOff x="151056" y="924519"/>
            <a:chExt cx="1995553" cy="1982248"/>
          </a:xfrm>
        </p:grpSpPr>
        <p:sp>
          <p:nvSpPr>
            <p:cNvPr id="57" name="TextBox 56"/>
            <p:cNvSpPr txBox="1"/>
            <p:nvPr/>
          </p:nvSpPr>
          <p:spPr>
            <a:xfrm>
              <a:off x="151056" y="1175367"/>
              <a:ext cx="1995553" cy="1731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04792" indent="-304792" defTabSz="121917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buFont typeface="+mj-lt"/>
                <a:buAutoNum type="arabicPeriod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 после ОКС (не взяты на ДН, без посещений за полгода)</a:t>
              </a:r>
            </a:p>
            <a:p>
              <a:pPr marL="304792" indent="-304792" defTabSz="121917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buFont typeface="+mj-lt"/>
                <a:buAutoNum type="arabicPeriod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Приступ острой ИБС без госпитализации бригадой СМП в течение 1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суток 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04792" indent="-304792" defTabSz="121917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buFont typeface="+mj-lt"/>
                <a:buAutoNum type="arabicPeriod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ЗЛ перенесшие 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ОНМК или ОКС</a:t>
              </a: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0">
              <a:extLst>
                <a:ext uri="{FF2B5EF4-FFF2-40B4-BE49-F238E27FC236}">
                  <a16:creationId xmlns:a16="http://schemas.microsoft.com/office/drawing/2014/main" id="{7933718E-86C2-4094-92C3-02B573D1CFAB}"/>
                </a:ext>
              </a:extLst>
            </p:cNvPr>
            <p:cNvSpPr/>
            <p:nvPr/>
          </p:nvSpPr>
          <p:spPr>
            <a:xfrm>
              <a:off x="259010" y="924519"/>
              <a:ext cx="1468486" cy="2476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Фокус-группы</a:t>
              </a:r>
              <a:endParaRPr lang="en-US" sz="1867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Группа 18"/>
          <p:cNvGrpSpPr>
            <a:grpSpLocks/>
          </p:cNvGrpSpPr>
          <p:nvPr/>
        </p:nvGrpSpPr>
        <p:grpSpPr bwMode="auto">
          <a:xfrm>
            <a:off x="328084" y="4190243"/>
            <a:ext cx="5721349" cy="2161408"/>
            <a:chOff x="2588305" y="973115"/>
            <a:chExt cx="4290516" cy="1993140"/>
          </a:xfrm>
        </p:grpSpPr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id="{7933718E-86C2-4094-92C3-02B573D1CFAB}"/>
                </a:ext>
              </a:extLst>
            </p:cNvPr>
            <p:cNvSpPr/>
            <p:nvPr/>
          </p:nvSpPr>
          <p:spPr>
            <a:xfrm>
              <a:off x="2588305" y="973115"/>
              <a:ext cx="1468267" cy="24769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Мероприятия</a:t>
              </a:r>
              <a:endParaRPr lang="en-US" sz="1867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4180" y="1260796"/>
              <a:ext cx="4066705" cy="3121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Взаимодействие с поликлиникой, РСЦ и станциями СМП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4180" y="1574377"/>
              <a:ext cx="4066705" cy="5392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постановки на ДН и периодичности посещений кардиолога</a:t>
              </a: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терапевта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4180" y="2114216"/>
              <a:ext cx="4066705" cy="3121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Возврат на маршрут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4180" y="2427005"/>
              <a:ext cx="4074641" cy="5392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приверженности лечению, в том числе </a:t>
              </a:r>
              <a:r>
                <a:rPr lang="ru-RU" sz="1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антиагрегантной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терапии </a:t>
              </a:r>
            </a:p>
          </p:txBody>
        </p:sp>
        <p:sp>
          <p:nvSpPr>
            <p:cNvPr id="65" name="Равнобедренный треугольник 64"/>
            <p:cNvSpPr>
              <a:spLocks noChangeAspect="1"/>
            </p:cNvSpPr>
            <p:nvPr/>
          </p:nvSpPr>
          <p:spPr>
            <a:xfrm rot="5400000">
              <a:off x="2606543" y="1362926"/>
              <a:ext cx="115906" cy="107938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Равнобедренный треугольник 65"/>
            <p:cNvSpPr>
              <a:spLocks noChangeAspect="1"/>
            </p:cNvSpPr>
            <p:nvPr/>
          </p:nvSpPr>
          <p:spPr>
            <a:xfrm rot="5400000">
              <a:off x="2605749" y="1789240"/>
              <a:ext cx="117494" cy="107938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Равнобедренный треугольник 66"/>
            <p:cNvSpPr>
              <a:spLocks noChangeAspect="1"/>
            </p:cNvSpPr>
            <p:nvPr/>
          </p:nvSpPr>
          <p:spPr>
            <a:xfrm rot="5400000">
              <a:off x="2609717" y="2221904"/>
              <a:ext cx="115907" cy="107938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Равнобедренный треугольник 67"/>
            <p:cNvSpPr>
              <a:spLocks noChangeAspect="1"/>
            </p:cNvSpPr>
            <p:nvPr/>
          </p:nvSpPr>
          <p:spPr>
            <a:xfrm rot="5400000">
              <a:off x="2612098" y="2613287"/>
              <a:ext cx="117494" cy="107938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9" name="Rectangle 30">
            <a:extLst>
              <a:ext uri="{FF2B5EF4-FFF2-40B4-BE49-F238E27FC236}">
                <a16:creationId xmlns:a16="http://schemas.microsoft.com/office/drawing/2014/main" id="{7933718E-86C2-4094-92C3-02B573D1CFAB}"/>
              </a:ext>
            </a:extLst>
          </p:cNvPr>
          <p:cNvSpPr/>
          <p:nvPr/>
        </p:nvSpPr>
        <p:spPr>
          <a:xfrm>
            <a:off x="3287184" y="1354667"/>
            <a:ext cx="1955800" cy="37465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</a:t>
            </a:r>
            <a:endParaRPr lang="en-US" sz="2400" b="1" cap="small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75802" y="1829883"/>
            <a:ext cx="312631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 взяты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ДН</a:t>
            </a:r>
          </a:p>
        </p:txBody>
      </p:sp>
      <p:sp>
        <p:nvSpPr>
          <p:cNvPr id="71" name="Стрелка вправо 70"/>
          <p:cNvSpPr/>
          <p:nvPr/>
        </p:nvSpPr>
        <p:spPr>
          <a:xfrm>
            <a:off x="2641111" y="1894792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2612297" y="2702505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2631016" y="3470659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03761" y="3404111"/>
            <a:ext cx="2863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 проинформированы о возможности получить лекарственное обеспечение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1ACB521-77BA-4BF3-A248-138C6D39FBA1}"/>
              </a:ext>
            </a:extLst>
          </p:cNvPr>
          <p:cNvSpPr/>
          <p:nvPr/>
        </p:nvSpPr>
        <p:spPr>
          <a:xfrm>
            <a:off x="6189134" y="360779"/>
            <a:ext cx="3170767" cy="6669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173E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ЗАБОЛЕВАНИЯ</a:t>
            </a:r>
          </a:p>
        </p:txBody>
      </p:sp>
      <p:grpSp>
        <p:nvGrpSpPr>
          <p:cNvPr id="76" name="Группа 45"/>
          <p:cNvGrpSpPr>
            <a:grpSpLocks/>
          </p:cNvGrpSpPr>
          <p:nvPr/>
        </p:nvGrpSpPr>
        <p:grpSpPr bwMode="auto">
          <a:xfrm>
            <a:off x="5800394" y="1318067"/>
            <a:ext cx="3568487" cy="2863026"/>
            <a:chOff x="-78098" y="924519"/>
            <a:chExt cx="2676452" cy="2146642"/>
          </a:xfrm>
        </p:grpSpPr>
        <p:sp>
          <p:nvSpPr>
            <p:cNvPr id="77" name="TextBox 76"/>
            <p:cNvSpPr txBox="1"/>
            <p:nvPr/>
          </p:nvSpPr>
          <p:spPr>
            <a:xfrm>
              <a:off x="-78098" y="1175043"/>
              <a:ext cx="2676452" cy="1896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04792" indent="-304792" defTabSz="1219170" eaLnBrk="0" fontAlgn="base" hangingPunct="0">
                <a:lnSpc>
                  <a:spcPts val="1867"/>
                </a:lnSpc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buFont typeface="+mj-lt"/>
                <a:buAutoNum type="arabicPeriod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 в первые 2 – 5 лет </a:t>
              </a:r>
            </a:p>
            <a:p>
              <a:pPr marL="304792" indent="-304792" defTabSz="1219170" eaLnBrk="0" fontAlgn="base" hangingPunct="0">
                <a:lnSpc>
                  <a:spcPts val="1867"/>
                </a:lnSpc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buFont typeface="+mj-lt"/>
                <a:buAutoNum type="arabicPeriod"/>
                <a:defRPr/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I-II</a:t>
              </a:r>
              <a:r>
                <a:rPr lang="fr-FR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стадии после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радикального лечения</a:t>
              </a:r>
            </a:p>
            <a:p>
              <a:pPr marL="304792" indent="-304792" defTabSz="1219170" eaLnBrk="0" fontAlgn="base" hangingPunct="0">
                <a:lnSpc>
                  <a:spcPts val="1867"/>
                </a:lnSpc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buFont typeface="+mj-lt"/>
                <a:buAutoNum type="arabicPeriod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Получающие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химиотерапию</a:t>
              </a:r>
            </a:p>
            <a:p>
              <a:pPr marL="304792" indent="-304792" defTabSz="1219170" eaLnBrk="0" fontAlgn="base" hangingPunct="0">
                <a:lnSpc>
                  <a:spcPts val="1867"/>
                </a:lnSpc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110000"/>
                <a:buFont typeface="+mj-lt"/>
                <a:buAutoNum type="arabicPeriod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2025 г. – &gt;30 лет (лейкоплакия, дисплазия шейки матки) без ДН за год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18-39 лет (40-50 лет)  с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добр./неуточненными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новообразованиями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мол.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железы) без УЗИ (без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маммографии)</a:t>
              </a:r>
            </a:p>
          </p:txBody>
        </p:sp>
        <p:sp>
          <p:nvSpPr>
            <p:cNvPr id="78" name="Rectangle 30">
              <a:extLst>
                <a:ext uri="{FF2B5EF4-FFF2-40B4-BE49-F238E27FC236}">
                  <a16:creationId xmlns:a16="http://schemas.microsoft.com/office/drawing/2014/main" id="{7933718E-86C2-4094-92C3-02B573D1CFAB}"/>
                </a:ext>
              </a:extLst>
            </p:cNvPr>
            <p:cNvSpPr/>
            <p:nvPr/>
          </p:nvSpPr>
          <p:spPr>
            <a:xfrm>
              <a:off x="259010" y="924519"/>
              <a:ext cx="1468486" cy="2475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Фокус-группы</a:t>
              </a:r>
              <a:endParaRPr lang="en-US" sz="1867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48"/>
          <p:cNvGrpSpPr>
            <a:grpSpLocks/>
          </p:cNvGrpSpPr>
          <p:nvPr/>
        </p:nvGrpSpPr>
        <p:grpSpPr bwMode="auto">
          <a:xfrm>
            <a:off x="6244168" y="4148593"/>
            <a:ext cx="5719233" cy="2209333"/>
            <a:chOff x="2588305" y="973115"/>
            <a:chExt cx="4290516" cy="1986246"/>
          </a:xfrm>
        </p:grpSpPr>
        <p:sp>
          <p:nvSpPr>
            <p:cNvPr id="80" name="Rectangle 30">
              <a:extLst>
                <a:ext uri="{FF2B5EF4-FFF2-40B4-BE49-F238E27FC236}">
                  <a16:creationId xmlns:a16="http://schemas.microsoft.com/office/drawing/2014/main" id="{7933718E-86C2-4094-92C3-02B573D1CFAB}"/>
                </a:ext>
              </a:extLst>
            </p:cNvPr>
            <p:cNvSpPr/>
            <p:nvPr/>
          </p:nvSpPr>
          <p:spPr>
            <a:xfrm>
              <a:off x="2588305" y="973115"/>
              <a:ext cx="1467223" cy="2476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Мероприятия</a:t>
              </a:r>
              <a:endParaRPr lang="en-US" sz="1867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2673" y="1264677"/>
              <a:ext cx="4068209" cy="3043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Взаимодействие с поликлиникой, ЦОАП, </a:t>
              </a:r>
              <a:r>
                <a:rPr lang="ru-RU" sz="1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онкодиспансером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2673" y="1581070"/>
              <a:ext cx="4068209" cy="5257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постановки на ДН и периодичности посещений онколога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2673" y="2118032"/>
              <a:ext cx="4068209" cy="3043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Возврат на маршрут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>
            <a:xfrm>
              <a:off x="2802673" y="2433634"/>
              <a:ext cx="4076148" cy="5257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приверженности лечению, в том числе соблюдения периодичности межкурсовой терапии</a:t>
              </a:r>
            </a:p>
          </p:txBody>
        </p:sp>
        <p:sp>
          <p:nvSpPr>
            <p:cNvPr id="85" name="Равнобедренный треугольник 84"/>
            <p:cNvSpPr>
              <a:spLocks noChangeAspect="1"/>
            </p:cNvSpPr>
            <p:nvPr/>
          </p:nvSpPr>
          <p:spPr>
            <a:xfrm rot="5400000">
              <a:off x="2606575" y="1362872"/>
              <a:ext cx="115897" cy="10797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Равнобедренный треугольник 85"/>
            <p:cNvSpPr>
              <a:spLocks noChangeAspect="1"/>
            </p:cNvSpPr>
            <p:nvPr/>
          </p:nvSpPr>
          <p:spPr>
            <a:xfrm rot="5400000">
              <a:off x="2605781" y="1789153"/>
              <a:ext cx="117485" cy="10797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Равнобедренный треугольник 86"/>
            <p:cNvSpPr>
              <a:spLocks noChangeAspect="1"/>
            </p:cNvSpPr>
            <p:nvPr/>
          </p:nvSpPr>
          <p:spPr>
            <a:xfrm rot="5400000">
              <a:off x="2609751" y="2221784"/>
              <a:ext cx="115898" cy="10797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Равнобедренный треугольник 87"/>
            <p:cNvSpPr>
              <a:spLocks noChangeAspect="1"/>
            </p:cNvSpPr>
            <p:nvPr/>
          </p:nvSpPr>
          <p:spPr>
            <a:xfrm rot="5400000">
              <a:off x="2612133" y="2613137"/>
              <a:ext cx="117485" cy="10797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9" name="Стрелка вправо 88"/>
          <p:cNvSpPr/>
          <p:nvPr/>
        </p:nvSpPr>
        <p:spPr>
          <a:xfrm>
            <a:off x="9165185" y="2517535"/>
            <a:ext cx="361951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Стрелка вправо 89"/>
          <p:cNvSpPr/>
          <p:nvPr/>
        </p:nvSpPr>
        <p:spPr>
          <a:xfrm>
            <a:off x="9143227" y="1771472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495266" y="2470887"/>
            <a:ext cx="2829449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1733"/>
              </a:lnSpc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5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10</a:t>
            </a:r>
            <a:r>
              <a:rPr lang="en-US" sz="15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5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 предотвращено </a:t>
            </a:r>
            <a:r>
              <a:rPr lang="ru-RU" sz="15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</a:t>
            </a:r>
            <a:r>
              <a:rPr lang="ru-RU" sz="15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периодичности</a:t>
            </a:r>
            <a:endParaRPr lang="ru-RU" sz="15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521839" y="1710267"/>
            <a:ext cx="2752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вернулись на ДН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9145799" y="2131135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507294" y="2043848"/>
            <a:ext cx="2752823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1733"/>
              </a:lnSpc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 раннее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рецидивов              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7933718E-86C2-4094-92C3-02B573D1CFAB}"/>
              </a:ext>
            </a:extLst>
          </p:cNvPr>
          <p:cNvSpPr/>
          <p:nvPr/>
        </p:nvSpPr>
        <p:spPr>
          <a:xfrm>
            <a:off x="9160933" y="1322918"/>
            <a:ext cx="1955800" cy="37464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</a:t>
            </a:r>
            <a:endParaRPr lang="en-US" sz="2400" b="1" cap="small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74063" y="2316552"/>
            <a:ext cx="2938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 требовалась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СМО, из них 91% охвачены активным наблюдением 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9179597" y="3252279"/>
            <a:ext cx="361951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521839" y="3026649"/>
            <a:ext cx="3126316" cy="118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lnSpc>
                <a:spcPts val="1733"/>
              </a:lnSpc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застрахованных с предраковыми и фоновыми заболеваниями были возвращены СМО на профилактический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53826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05C6F0CE-5512-492D-9BDE-A63731584E5B}"/>
              </a:ext>
            </a:extLst>
          </p:cNvPr>
          <p:cNvSpPr txBox="1">
            <a:spLocks/>
          </p:cNvSpPr>
          <p:nvPr/>
        </p:nvSpPr>
        <p:spPr>
          <a:xfrm>
            <a:off x="11582400" y="6561667"/>
            <a:ext cx="609600" cy="36406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fld id="{52A01F63-C3BB-48C3-B00D-2EB63464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ACB521-77BA-4BF3-A248-138C6D39FBA1}"/>
              </a:ext>
            </a:extLst>
          </p:cNvPr>
          <p:cNvSpPr/>
          <p:nvPr/>
        </p:nvSpPr>
        <p:spPr>
          <a:xfrm>
            <a:off x="264585" y="430628"/>
            <a:ext cx="3143249" cy="6669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173E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</a:t>
            </a:r>
            <a:br>
              <a:rPr lang="ru-RU" sz="1867" b="1" dirty="0">
                <a:solidFill>
                  <a:srgbClr val="173E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67" b="1" dirty="0">
                <a:solidFill>
                  <a:srgbClr val="173E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 (дети – с 2025 г.)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ACB521-77BA-4BF3-A248-138C6D39FBA1}"/>
              </a:ext>
            </a:extLst>
          </p:cNvPr>
          <p:cNvSpPr/>
          <p:nvPr/>
        </p:nvSpPr>
        <p:spPr>
          <a:xfrm>
            <a:off x="6096000" y="430628"/>
            <a:ext cx="2982384" cy="6669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173E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БЕРЕМЕННОСТИ</a:t>
            </a:r>
          </a:p>
        </p:txBody>
      </p:sp>
      <p:grpSp>
        <p:nvGrpSpPr>
          <p:cNvPr id="9" name="Группа 19"/>
          <p:cNvGrpSpPr>
            <a:grpSpLocks/>
          </p:cNvGrpSpPr>
          <p:nvPr/>
        </p:nvGrpSpPr>
        <p:grpSpPr bwMode="auto">
          <a:xfrm>
            <a:off x="120652" y="1399117"/>
            <a:ext cx="2660649" cy="1498435"/>
            <a:chOff x="146293" y="924519"/>
            <a:chExt cx="1995553" cy="1123513"/>
          </a:xfrm>
        </p:grpSpPr>
        <p:sp>
          <p:nvSpPr>
            <p:cNvPr id="10" name="TextBox 9"/>
            <p:cNvSpPr txBox="1"/>
            <p:nvPr/>
          </p:nvSpPr>
          <p:spPr>
            <a:xfrm>
              <a:off x="146293" y="1240343"/>
              <a:ext cx="1995553" cy="807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594" indent="-228594" defTabSz="121917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20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Застрахованные лица &lt;18 лет с установленным диагнозом сахарного диабета </a:t>
              </a: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fr-FR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типа</a:t>
              </a: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7933718E-86C2-4094-92C3-02B573D1CFAB}"/>
                </a:ext>
              </a:extLst>
            </p:cNvPr>
            <p:cNvSpPr/>
            <p:nvPr/>
          </p:nvSpPr>
          <p:spPr>
            <a:xfrm>
              <a:off x="259009" y="924519"/>
              <a:ext cx="1468487" cy="24758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Фокус-группы</a:t>
              </a:r>
              <a:endParaRPr lang="en-US" sz="1867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2726267" y="1825823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17800" y="2419351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717800" y="3054351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Группа 1"/>
          <p:cNvGrpSpPr>
            <a:grpSpLocks/>
          </p:cNvGrpSpPr>
          <p:nvPr/>
        </p:nvGrpSpPr>
        <p:grpSpPr bwMode="auto">
          <a:xfrm>
            <a:off x="342901" y="3359151"/>
            <a:ext cx="5721351" cy="2931527"/>
            <a:chOff x="257021" y="2553009"/>
            <a:chExt cx="4291012" cy="2198873"/>
          </a:xfrm>
        </p:grpSpPr>
        <p:grpSp>
          <p:nvGrpSpPr>
            <p:cNvPr id="16" name="Группа 18"/>
            <p:cNvGrpSpPr>
              <a:grpSpLocks/>
            </p:cNvGrpSpPr>
            <p:nvPr/>
          </p:nvGrpSpPr>
          <p:grpSpPr bwMode="auto">
            <a:xfrm>
              <a:off x="257021" y="2553009"/>
              <a:ext cx="4291012" cy="1842699"/>
              <a:chOff x="2588305" y="973115"/>
              <a:chExt cx="4290516" cy="1801994"/>
            </a:xfrm>
          </p:grpSpPr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7933718E-86C2-4094-92C3-02B573D1CFAB}"/>
                  </a:ext>
                </a:extLst>
              </p:cNvPr>
              <p:cNvSpPr/>
              <p:nvPr/>
            </p:nvSpPr>
            <p:spPr>
              <a:xfrm>
                <a:off x="2588305" y="973115"/>
                <a:ext cx="1468268" cy="24841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40" tIns="45720" rIns="91440" bIns="4572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867" b="1" cap="small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Мероприятия</a:t>
                </a:r>
                <a:endParaRPr lang="en-US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1292213"/>
                <a:ext cx="4066704" cy="248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Взаимодействие с законными представителями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1639217"/>
                <a:ext cx="4066704" cy="248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Контроль своевременности и полноты обследований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1991656"/>
                <a:ext cx="4066704" cy="248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Возврат на маршрут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2346171"/>
                <a:ext cx="4074641" cy="42893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Контроль приверженности лечению, в том числе лекарственной терапии</a:t>
                </a:r>
              </a:p>
            </p:txBody>
          </p:sp>
          <p:sp>
            <p:nvSpPr>
              <p:cNvPr id="24" name="Равнобедренный треугольник 23"/>
              <p:cNvSpPr>
                <a:spLocks noChangeAspect="1"/>
              </p:cNvSpPr>
              <p:nvPr/>
            </p:nvSpPr>
            <p:spPr>
              <a:xfrm rot="5400000">
                <a:off x="2607050" y="1363188"/>
                <a:ext cx="114892" cy="107937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Равнобедренный треугольник 24"/>
              <p:cNvSpPr>
                <a:spLocks noChangeAspect="1"/>
              </p:cNvSpPr>
              <p:nvPr/>
            </p:nvSpPr>
            <p:spPr>
              <a:xfrm rot="5400000">
                <a:off x="2605498" y="1709415"/>
                <a:ext cx="117997" cy="107937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Равнобедренный треугольник 25"/>
              <p:cNvSpPr>
                <a:spLocks noChangeAspect="1"/>
              </p:cNvSpPr>
              <p:nvPr/>
            </p:nvSpPr>
            <p:spPr>
              <a:xfrm rot="5400000">
                <a:off x="2609449" y="2067288"/>
                <a:ext cx="116444" cy="107937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Равнобедренный треугольник 26"/>
              <p:cNvSpPr>
                <a:spLocks noChangeAspect="1"/>
              </p:cNvSpPr>
              <p:nvPr/>
            </p:nvSpPr>
            <p:spPr>
              <a:xfrm rot="5400000">
                <a:off x="2612623" y="2477172"/>
                <a:ext cx="116444" cy="107937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 bwMode="auto">
            <a:xfrm>
              <a:off x="472921" y="4497940"/>
              <a:ext cx="4067174" cy="2539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Опросы удовлетворенности медицинской помощью</a:t>
              </a:r>
            </a:p>
          </p:txBody>
        </p:sp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 bwMode="auto">
            <a:xfrm rot="5400000">
              <a:off x="276858" y="4576493"/>
              <a:ext cx="119075" cy="10795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8" name="Группа 50"/>
          <p:cNvGrpSpPr>
            <a:grpSpLocks/>
          </p:cNvGrpSpPr>
          <p:nvPr/>
        </p:nvGrpSpPr>
        <p:grpSpPr bwMode="auto">
          <a:xfrm>
            <a:off x="6191251" y="3359151"/>
            <a:ext cx="5721349" cy="2931527"/>
            <a:chOff x="257021" y="2553009"/>
            <a:chExt cx="4291012" cy="2199258"/>
          </a:xfrm>
        </p:grpSpPr>
        <p:grpSp>
          <p:nvGrpSpPr>
            <p:cNvPr id="29" name="Группа 18"/>
            <p:cNvGrpSpPr>
              <a:grpSpLocks/>
            </p:cNvGrpSpPr>
            <p:nvPr/>
          </p:nvGrpSpPr>
          <p:grpSpPr bwMode="auto">
            <a:xfrm>
              <a:off x="257021" y="2553009"/>
              <a:ext cx="4291012" cy="1749871"/>
              <a:chOff x="2588305" y="973115"/>
              <a:chExt cx="4290516" cy="1711216"/>
            </a:xfrm>
          </p:grpSpPr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7933718E-86C2-4094-92C3-02B573D1CFAB}"/>
                  </a:ext>
                </a:extLst>
              </p:cNvPr>
              <p:cNvSpPr/>
              <p:nvPr/>
            </p:nvSpPr>
            <p:spPr>
              <a:xfrm>
                <a:off x="2588305" y="973115"/>
                <a:ext cx="1468267" cy="24690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40" tIns="45720" rIns="91440" bIns="4572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867" b="1" cap="small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Мероприятия</a:t>
                </a:r>
                <a:endParaRPr lang="en-US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1292270"/>
                <a:ext cx="4066705" cy="2483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Взаимодействие с женскими консультациями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1653311"/>
                <a:ext cx="4066705" cy="2483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Маршрутизация на основе бережливого производства</a:t>
                </a:r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2043080"/>
                <a:ext cx="4066705" cy="2483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Контроль своевременности и полноты обследований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21ACB521-77BA-4BF3-A248-138C6D39FBA1}"/>
                  </a:ext>
                </a:extLst>
              </p:cNvPr>
              <p:cNvSpPr/>
              <p:nvPr/>
            </p:nvSpPr>
            <p:spPr>
              <a:xfrm>
                <a:off x="2804180" y="2435955"/>
                <a:ext cx="4074641" cy="2483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anchor="ctr">
                <a:spAutoFit/>
              </a:bodyPr>
              <a:lstStyle/>
              <a:p>
                <a:pPr algn="just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Содействие записи на прием</a:t>
                </a:r>
              </a:p>
            </p:txBody>
          </p:sp>
          <p:sp>
            <p:nvSpPr>
              <p:cNvPr id="37" name="Равнобедренный треугольник 36"/>
              <p:cNvSpPr>
                <a:spLocks noChangeAspect="1"/>
              </p:cNvSpPr>
              <p:nvPr/>
            </p:nvSpPr>
            <p:spPr>
              <a:xfrm rot="5400000">
                <a:off x="2606264" y="1362489"/>
                <a:ext cx="116464" cy="107938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Равнобедренный треугольник 37"/>
              <p:cNvSpPr>
                <a:spLocks noChangeAspect="1"/>
              </p:cNvSpPr>
              <p:nvPr/>
            </p:nvSpPr>
            <p:spPr>
              <a:xfrm rot="5400000">
                <a:off x="2605487" y="1721977"/>
                <a:ext cx="118018" cy="107938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Равнобедренный треугольник 38"/>
              <p:cNvSpPr>
                <a:spLocks noChangeAspect="1"/>
              </p:cNvSpPr>
              <p:nvPr/>
            </p:nvSpPr>
            <p:spPr>
              <a:xfrm rot="5400000">
                <a:off x="2609438" y="2118735"/>
                <a:ext cx="116465" cy="107938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Равнобедренный треугольник 39"/>
              <p:cNvSpPr>
                <a:spLocks noChangeAspect="1"/>
              </p:cNvSpPr>
              <p:nvPr/>
            </p:nvSpPr>
            <p:spPr>
              <a:xfrm rot="5400000">
                <a:off x="2611837" y="2476669"/>
                <a:ext cx="118018" cy="107938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1ACB521-77BA-4BF3-A248-138C6D39FBA1}"/>
                </a:ext>
              </a:extLst>
            </p:cNvPr>
            <p:cNvSpPr/>
            <p:nvPr/>
          </p:nvSpPr>
          <p:spPr bwMode="auto">
            <a:xfrm>
              <a:off x="472921" y="4498281"/>
              <a:ext cx="4067175" cy="2539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anchor="ctr">
              <a:spAutoFit/>
            </a:bodyPr>
            <a:lstStyle/>
            <a:p>
              <a:pPr algn="just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тематических экспертиз качества мед. помощи</a:t>
              </a:r>
            </a:p>
          </p:txBody>
        </p:sp>
        <p:sp>
          <p:nvSpPr>
            <p:cNvPr id="31" name="Равнобедренный треугольник 30"/>
            <p:cNvSpPr>
              <a:spLocks noChangeAspect="1"/>
            </p:cNvSpPr>
            <p:nvPr/>
          </p:nvSpPr>
          <p:spPr bwMode="auto">
            <a:xfrm rot="5400000">
              <a:off x="276847" y="4576857"/>
              <a:ext cx="119096" cy="10795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1" name="Стрелка вправо 40"/>
          <p:cNvSpPr/>
          <p:nvPr/>
        </p:nvSpPr>
        <p:spPr>
          <a:xfrm>
            <a:off x="8714317" y="1820333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31300" y="1756832"/>
            <a:ext cx="3109384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преждевременных родов: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региону - 5,9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сопровождаемым – 3,5%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8682567" y="2683933"/>
            <a:ext cx="364067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4" name="Группа 19"/>
          <p:cNvGrpSpPr>
            <a:grpSpLocks/>
          </p:cNvGrpSpPr>
          <p:nvPr/>
        </p:nvGrpSpPr>
        <p:grpSpPr bwMode="auto">
          <a:xfrm>
            <a:off x="6021918" y="1403351"/>
            <a:ext cx="2660649" cy="1860071"/>
            <a:chOff x="146293" y="924519"/>
            <a:chExt cx="1995553" cy="1394180"/>
          </a:xfrm>
        </p:grpSpPr>
        <p:sp>
          <p:nvSpPr>
            <p:cNvPr id="45" name="TextBox 44"/>
            <p:cNvSpPr txBox="1"/>
            <p:nvPr/>
          </p:nvSpPr>
          <p:spPr>
            <a:xfrm>
              <a:off x="146293" y="1240233"/>
              <a:ext cx="1995553" cy="1078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594" indent="-228594" defTabSz="1219170" eaLnBrk="0" fontAlgn="base" hangingPunct="0">
                <a:lnSpc>
                  <a:spcPts val="2133"/>
                </a:lnSpc>
                <a:spcBef>
                  <a:spcPct val="0"/>
                </a:spcBef>
                <a:spcAft>
                  <a:spcPct val="0"/>
                </a:spcAft>
                <a:buClr>
                  <a:srgbClr val="4BACC6">
                    <a:lumMod val="50000"/>
                  </a:srgbClr>
                </a:buClr>
                <a:buSzPct val="20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Беременные женщины из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высокой и средней группы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риска преждевременных родов и осложнений родов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id="{7933718E-86C2-4094-92C3-02B573D1CFAB}"/>
                </a:ext>
              </a:extLst>
            </p:cNvPr>
            <p:cNvSpPr/>
            <p:nvPr/>
          </p:nvSpPr>
          <p:spPr>
            <a:xfrm>
              <a:off x="259009" y="924519"/>
              <a:ext cx="1468487" cy="24749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67" b="1" cap="small" dirty="0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Фокус-группы</a:t>
              </a:r>
              <a:endParaRPr lang="en-US" sz="1867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122085" y="1761637"/>
            <a:ext cx="2899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100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коморбидный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87065" y="2305769"/>
            <a:ext cx="304165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 проконсультированы врачами-специалистами после подключения СМО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19153" y="3027813"/>
            <a:ext cx="2735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медпомощью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7933718E-86C2-4094-92C3-02B573D1CFAB}"/>
              </a:ext>
            </a:extLst>
          </p:cNvPr>
          <p:cNvSpPr/>
          <p:nvPr/>
        </p:nvSpPr>
        <p:spPr>
          <a:xfrm>
            <a:off x="3230033" y="1365252"/>
            <a:ext cx="1955800" cy="37464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</a:t>
            </a:r>
            <a:endParaRPr lang="en-US" sz="2400" b="1" cap="small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30">
            <a:extLst>
              <a:ext uri="{FF2B5EF4-FFF2-40B4-BE49-F238E27FC236}">
                <a16:creationId xmlns:a16="http://schemas.microsoft.com/office/drawing/2014/main" id="{7933718E-86C2-4094-92C3-02B573D1CFAB}"/>
              </a:ext>
            </a:extLst>
          </p:cNvPr>
          <p:cNvSpPr/>
          <p:nvPr/>
        </p:nvSpPr>
        <p:spPr>
          <a:xfrm>
            <a:off x="9243484" y="1397000"/>
            <a:ext cx="1955800" cy="37465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small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</a:t>
            </a:r>
            <a:endParaRPr lang="en-US" sz="2400" b="1" cap="small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Заголовок 7"/>
          <p:cNvSpPr txBox="1">
            <a:spLocks noChangeArrowheads="1"/>
          </p:cNvSpPr>
          <p:nvPr/>
        </p:nvSpPr>
        <p:spPr bwMode="auto">
          <a:xfrm>
            <a:off x="1" y="48685"/>
            <a:ext cx="11857567" cy="4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Пилотирование риск-ориентированного подхода к </a:t>
            </a:r>
            <a:r>
              <a:rPr lang="ru-RU" altLang="ru-RU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проактивному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сопровождению застрахованных лиц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7D9A40-B56B-49DF-B758-098D46CAC344}"/>
              </a:ext>
            </a:extLst>
          </p:cNvPr>
          <p:cNvSpPr txBox="1"/>
          <p:nvPr/>
        </p:nvSpPr>
        <p:spPr>
          <a:xfrm>
            <a:off x="9165167" y="2650068"/>
            <a:ext cx="3041651" cy="7463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lnSpc>
                <a:spcPts val="1733"/>
              </a:lnSpc>
              <a:spcBef>
                <a:spcPct val="0"/>
              </a:spcBef>
              <a:spcAft>
                <a:spcPct val="0"/>
              </a:spcAft>
              <a:buClr>
                <a:srgbClr val="4BACC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 оказания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медпомощи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пилота – 100%,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– 26%</a:t>
            </a:r>
          </a:p>
        </p:txBody>
      </p:sp>
    </p:spTree>
    <p:extLst>
      <p:ext uri="{BB962C8B-B14F-4D97-AF65-F5344CB8AC3E}">
        <p14:creationId xmlns:p14="http://schemas.microsoft.com/office/powerpoint/2010/main" val="728855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6_SOGAZ1eng">
  <a:themeElements>
    <a:clrScheme name="Другая 1">
      <a:dk1>
        <a:sysClr val="windowText" lastClr="000000"/>
      </a:dk1>
      <a:lt1>
        <a:sysClr val="window" lastClr="FFFFFF"/>
      </a:lt1>
      <a:dk2>
        <a:srgbClr val="1E0A5A"/>
      </a:dk2>
      <a:lt2>
        <a:srgbClr val="F2F2F2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B0F0"/>
      </a:hlink>
      <a:folHlink>
        <a:srgbClr val="8064A2"/>
      </a:folHlink>
    </a:clrScheme>
    <a:fontScheme name="2_СОГАЗнов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E0A5A"/>
    </a:dk2>
    <a:lt2>
      <a:srgbClr val="F2F2F2"/>
    </a:lt2>
    <a:accent1>
      <a:srgbClr val="000078"/>
    </a:accent1>
    <a:accent2>
      <a:srgbClr val="CC292B"/>
    </a:accent2>
    <a:accent3>
      <a:srgbClr val="00A94F"/>
    </a:accent3>
    <a:accent4>
      <a:srgbClr val="800080"/>
    </a:accent4>
    <a:accent5>
      <a:srgbClr val="2D57FC"/>
    </a:accent5>
    <a:accent6>
      <a:srgbClr val="F7D417"/>
    </a:accent6>
    <a:hlink>
      <a:srgbClr val="00B0F0"/>
    </a:hlink>
    <a:folHlink>
      <a:srgbClr val="8064A2"/>
    </a:folHlink>
  </a:clrScheme>
  <a:fontScheme name="2_СОГАЗнов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1290</Words>
  <Application>Microsoft Office PowerPoint</Application>
  <PresentationFormat>Широкоэкранный</PresentationFormat>
  <Paragraphs>166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4" baseType="lpstr">
      <vt:lpstr>Arial</vt:lpstr>
      <vt:lpstr>Calibri</vt:lpstr>
      <vt:lpstr>Calibri Light</vt:lpstr>
      <vt:lpstr>Garet Book</vt:lpstr>
      <vt:lpstr>Gilroy</vt:lpstr>
      <vt:lpstr>Inter Regular</vt:lpstr>
      <vt:lpstr>Involve SemiBold</vt:lpstr>
      <vt:lpstr>Times New Roman</vt:lpstr>
      <vt:lpstr>Verdana</vt:lpstr>
      <vt:lpstr>Wingdings</vt:lpstr>
      <vt:lpstr>3_Тема Office</vt:lpstr>
      <vt:lpstr>5_Тема Office</vt:lpstr>
      <vt:lpstr>46_SOGAZ1eng</vt:lpstr>
      <vt:lpstr>4_Тема Office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Щеглеватых Роман Вячеславович</dc:creator>
  <cp:lastModifiedBy>Щеглеватых Роман Вячеславович</cp:lastModifiedBy>
  <cp:revision>10</cp:revision>
  <dcterms:created xsi:type="dcterms:W3CDTF">2025-11-21T09:05:20Z</dcterms:created>
  <dcterms:modified xsi:type="dcterms:W3CDTF">2025-11-21T12:30:49Z</dcterms:modified>
</cp:coreProperties>
</file>