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60" r:id="rId2"/>
    <p:sldId id="317" r:id="rId3"/>
    <p:sldId id="311" r:id="rId4"/>
    <p:sldId id="323" r:id="rId5"/>
    <p:sldId id="326" r:id="rId6"/>
    <p:sldId id="338" r:id="rId7"/>
    <p:sldId id="324" r:id="rId8"/>
    <p:sldId id="322" r:id="rId9"/>
    <p:sldId id="321" r:id="rId10"/>
    <p:sldId id="330" r:id="rId11"/>
    <p:sldId id="329" r:id="rId12"/>
    <p:sldId id="328" r:id="rId13"/>
    <p:sldId id="327" r:id="rId14"/>
    <p:sldId id="332" r:id="rId15"/>
    <p:sldId id="335" r:id="rId16"/>
    <p:sldId id="334" r:id="rId17"/>
    <p:sldId id="333" r:id="rId18"/>
    <p:sldId id="331" r:id="rId19"/>
    <p:sldId id="320" r:id="rId20"/>
    <p:sldId id="319" r:id="rId21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3A4"/>
    <a:srgbClr val="00ADD9"/>
    <a:srgbClr val="0070BA"/>
    <a:srgbClr val="000CBA"/>
    <a:srgbClr val="1E29A1"/>
    <a:srgbClr val="2B5D95"/>
    <a:srgbClr val="FFFFFF"/>
    <a:srgbClr val="FF0066"/>
    <a:srgbClr val="224B78"/>
    <a:srgbClr val="306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86441" autoAdjust="0"/>
  </p:normalViewPr>
  <p:slideViewPr>
    <p:cSldViewPr>
      <p:cViewPr varScale="1">
        <p:scale>
          <a:sx n="84" d="100"/>
          <a:sy n="84" d="100"/>
        </p:scale>
        <p:origin x="778" y="8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50B0E-B757-47BF-BC74-2282B52798AD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32C83E2-596B-4154-AE4A-A34D353C409C}">
      <dgm:prSet phldrT="[Текст]" custT="1"/>
      <dgm:spPr/>
      <dgm:t>
        <a:bodyPr/>
        <a:lstStyle/>
        <a:p>
          <a:r>
            <a:rPr lang="ru-RU" sz="54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?</a:t>
          </a:r>
          <a:endParaRPr lang="ru-RU" sz="54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9C2A163A-D22B-42E9-AEDE-C330500134C0}" type="parTrans" cxnId="{B95CC854-823D-47C9-8FE7-9697196A8497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1F9ED76B-4A2B-49A4-AEB0-6DA307FA1DD3}" type="sibTrans" cxnId="{B95CC854-823D-47C9-8FE7-9697196A8497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08BE7498-CF0B-428F-949D-B292CBBB33F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На сайте страховой компании</a:t>
          </a:r>
          <a:endParaRPr lang="ru-RU" sz="16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898228BA-DD68-4314-9A0C-9D46D8C0DBC2}" type="parTrans" cxnId="{7881DC47-4D53-4A88-AD97-02E5E16D2DC1}">
      <dgm:prSet custT="1"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42C1D16E-FE70-4F5E-9328-5749469DC34D}" type="sibTrans" cxnId="{7881DC47-4D53-4A88-AD97-02E5E16D2DC1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873387A8-0994-4BF6-AB3B-F35BBFC0DD50}">
      <dgm:prSet phldrT="[Текст]" custT="1"/>
      <dgm:spPr/>
      <dgm:t>
        <a:bodyPr/>
        <a:lstStyle/>
        <a:p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В мед. организации</a:t>
          </a:r>
          <a:endParaRPr lang="ru-RU" sz="16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7D7B45FC-86BA-47BB-9DF0-63C3B90D6559}" type="parTrans" cxnId="{707674F3-5911-43B6-976E-D2FE2CF1FE3B}">
      <dgm:prSet custT="1"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AD5EC3FC-C7B9-432F-9D1E-1A2948A97672}" type="sibTrans" cxnId="{707674F3-5911-43B6-976E-D2FE2CF1FE3B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B09D1463-9FDC-44ED-AEC3-0D2692139A08}">
      <dgm:prSet phldrT="[Текст]" custT="1"/>
      <dgm:spPr/>
      <dgm:t>
        <a:bodyPr/>
        <a:lstStyle/>
        <a:p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В мобильном приложении</a:t>
          </a:r>
          <a:endParaRPr lang="ru-RU" sz="16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3562A6B4-030F-4332-95B2-1AEA3B8D544E}" type="parTrans" cxnId="{839B4292-0E81-4AA0-A882-5F4F05F5F063}">
      <dgm:prSet custT="1"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41EC62E8-3183-44E0-B914-20EF2D90BB79}" type="sibTrans" cxnId="{839B4292-0E81-4AA0-A882-5F4F05F5F063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C9BABAAC-B275-4241-85A3-EC6030D11074}">
      <dgm:prSet phldrT="[Текст]" custT="1"/>
      <dgm:spPr/>
      <dgm:t>
        <a:bodyPr/>
        <a:lstStyle/>
        <a:p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В офисе</a:t>
          </a:r>
          <a:b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</a:br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страховой компании</a:t>
          </a:r>
          <a:endParaRPr lang="ru-RU" sz="16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33757757-B417-4886-BC06-4538262EBE6C}" type="parTrans" cxnId="{40FF607A-520D-43DF-B916-4A8E1B644F72}">
      <dgm:prSet custT="1"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1A73C1D0-3284-4655-A489-9D4B637A94F8}" type="sibTrans" cxnId="{40FF607A-520D-43DF-B916-4A8E1B644F72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962E1D68-559C-4D3A-8C29-A3A65C249B1E}">
      <dgm:prSet custT="1"/>
      <dgm:spPr/>
      <dgm:t>
        <a:bodyPr/>
        <a:lstStyle/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Оправить письмо</a:t>
          </a:r>
          <a:r>
            <a:rPr lang="en-US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/>
          </a:r>
          <a:br>
            <a:rPr lang="en-US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</a:br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(или </a:t>
          </a:r>
          <a:r>
            <a:rPr lang="en-US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e-mail)</a:t>
          </a:r>
          <a:endParaRPr lang="ru-RU" sz="16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ECFAC1C3-3383-4524-B00B-0D6AA61A57C6}" type="parTrans" cxnId="{D693BF09-821A-40AF-A1AA-88CF7A12E2BB}">
      <dgm:prSet custT="1"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303AB909-4031-4671-A01A-9E4C966394F9}" type="sibTrans" cxnId="{D693BF09-821A-40AF-A1AA-88CF7A12E2BB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6F3CD608-9C1D-41F3-9F8F-028E15A142B2}">
      <dgm:prSet custT="1"/>
      <dgm:spPr/>
      <dgm:t>
        <a:bodyPr/>
        <a:lstStyle/>
        <a:p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На портале «</a:t>
          </a:r>
          <a:r>
            <a:rPr lang="ru-RU" sz="1600" dirty="0" err="1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Госуслуги</a:t>
          </a:r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»</a:t>
          </a:r>
          <a:endParaRPr lang="ru-RU" sz="16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938A55C1-3985-4DE0-873B-9FB798C6F1DD}" type="parTrans" cxnId="{8F74F92B-1DDC-4167-B308-E8404DD9EDDA}">
      <dgm:prSet custT="1"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D888A7AD-85A1-4CC9-9249-6BC5296F4CC6}" type="sibTrans" cxnId="{8F74F92B-1DDC-4167-B308-E8404DD9EDDA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CB906522-6BB8-4AD5-AF77-4BD354767EF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Позвонить по телефону</a:t>
          </a:r>
          <a:endParaRPr lang="ru-RU" sz="16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2DA46F5F-9DEC-4D36-AFA7-9CCD07FFA2FA}" type="parTrans" cxnId="{01D6100C-BB71-4C5C-B480-8071FA8DF061}">
      <dgm:prSet custT="1"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B27B1246-9F11-42C2-85A6-2894099ECC5F}" type="sibTrans" cxnId="{01D6100C-BB71-4C5C-B480-8071FA8DF061}">
      <dgm:prSet/>
      <dgm:spPr/>
      <dgm:t>
        <a:bodyPr/>
        <a:lstStyle/>
        <a:p>
          <a:endParaRPr lang="ru-RU" sz="16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gm:t>
    </dgm:pt>
    <dgm:pt modelId="{2B8C34F2-6EA4-41F8-878C-5D7EFD295F5D}" type="pres">
      <dgm:prSet presAssocID="{97850B0E-B757-47BF-BC74-2282B52798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83C90-74BB-4252-A29B-5FF269F07593}" type="pres">
      <dgm:prSet presAssocID="{532C83E2-596B-4154-AE4A-A34D353C409C}" presName="centerShape" presStyleLbl="node0" presStyleIdx="0" presStyleCnt="1"/>
      <dgm:spPr/>
      <dgm:t>
        <a:bodyPr/>
        <a:lstStyle/>
        <a:p>
          <a:endParaRPr lang="ru-RU"/>
        </a:p>
      </dgm:t>
    </dgm:pt>
    <dgm:pt modelId="{7816D34C-FE51-484E-A431-8E2FF10D4959}" type="pres">
      <dgm:prSet presAssocID="{898228BA-DD68-4314-9A0C-9D46D8C0DBC2}" presName="parTrans" presStyleLbl="sibTrans2D1" presStyleIdx="0" presStyleCnt="7"/>
      <dgm:spPr/>
      <dgm:t>
        <a:bodyPr/>
        <a:lstStyle/>
        <a:p>
          <a:endParaRPr lang="ru-RU"/>
        </a:p>
      </dgm:t>
    </dgm:pt>
    <dgm:pt modelId="{22BA25B7-D558-4F8E-9B38-2301BC072E1F}" type="pres">
      <dgm:prSet presAssocID="{898228BA-DD68-4314-9A0C-9D46D8C0DBC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702F656-D005-4BA0-B2F9-906EED599881}" type="pres">
      <dgm:prSet presAssocID="{08BE7498-CF0B-428F-949D-B292CBBB33F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BCB05-43BC-4EE9-AC65-7CDB15015D42}" type="pres">
      <dgm:prSet presAssocID="{7D7B45FC-86BA-47BB-9DF0-63C3B90D6559}" presName="parTrans" presStyleLbl="sibTrans2D1" presStyleIdx="1" presStyleCnt="7"/>
      <dgm:spPr/>
      <dgm:t>
        <a:bodyPr/>
        <a:lstStyle/>
        <a:p>
          <a:endParaRPr lang="ru-RU"/>
        </a:p>
      </dgm:t>
    </dgm:pt>
    <dgm:pt modelId="{E16E4311-1D3D-4835-81D7-2F32CBF52FB1}" type="pres">
      <dgm:prSet presAssocID="{7D7B45FC-86BA-47BB-9DF0-63C3B90D655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0DD1509-4180-4230-83F6-FE0FFE3AB383}" type="pres">
      <dgm:prSet presAssocID="{873387A8-0994-4BF6-AB3B-F35BBFC0DD50}" presName="node" presStyleLbl="node1" presStyleIdx="1" presStyleCnt="7" custScaleX="113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CCD5A-267B-4370-85C5-8ADC41523F4E}" type="pres">
      <dgm:prSet presAssocID="{3562A6B4-030F-4332-95B2-1AEA3B8D544E}" presName="parTrans" presStyleLbl="sibTrans2D1" presStyleIdx="2" presStyleCnt="7"/>
      <dgm:spPr/>
      <dgm:t>
        <a:bodyPr/>
        <a:lstStyle/>
        <a:p>
          <a:endParaRPr lang="ru-RU"/>
        </a:p>
      </dgm:t>
    </dgm:pt>
    <dgm:pt modelId="{C4F67940-84DD-424D-A688-435DC7F93DA2}" type="pres">
      <dgm:prSet presAssocID="{3562A6B4-030F-4332-95B2-1AEA3B8D544E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B679DA8-FBE8-481C-A875-CC22D48736F6}" type="pres">
      <dgm:prSet presAssocID="{B09D1463-9FDC-44ED-AEC3-0D2692139A08}" presName="node" presStyleLbl="node1" presStyleIdx="2" presStyleCnt="7" custScaleX="11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E297A-AF90-4A8A-82FF-446FBE68675C}" type="pres">
      <dgm:prSet presAssocID="{33757757-B417-4886-BC06-4538262EBE6C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35702F3-CF7E-4F7F-9C5F-54207167F414}" type="pres">
      <dgm:prSet presAssocID="{33757757-B417-4886-BC06-4538262EBE6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B512620-88AA-4851-8754-F3CECA145B10}" type="pres">
      <dgm:prSet presAssocID="{C9BABAAC-B275-4241-85A3-EC6030D1107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43AF-410B-4284-AC83-AFCF996C4241}" type="pres">
      <dgm:prSet presAssocID="{ECFAC1C3-3383-4524-B00B-0D6AA61A57C6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23B59FA-96AF-4EE8-ACB2-0C440103E483}" type="pres">
      <dgm:prSet presAssocID="{ECFAC1C3-3383-4524-B00B-0D6AA61A57C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D5AB0C8-1DD7-43C8-96F3-9A1296FDBD32}" type="pres">
      <dgm:prSet presAssocID="{962E1D68-559C-4D3A-8C29-A3A65C249B1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D5221-DBBB-42CC-8F40-B7F7B409DD1D}" type="pres">
      <dgm:prSet presAssocID="{938A55C1-3985-4DE0-873B-9FB798C6F1DD}" presName="parTrans" presStyleLbl="sibTrans2D1" presStyleIdx="5" presStyleCnt="7" custLinFactNeighborX="-2551" custLinFactNeighborY="-3648"/>
      <dgm:spPr/>
      <dgm:t>
        <a:bodyPr/>
        <a:lstStyle/>
        <a:p>
          <a:endParaRPr lang="ru-RU"/>
        </a:p>
      </dgm:t>
    </dgm:pt>
    <dgm:pt modelId="{64629733-C04E-4024-9254-FB7626C89277}" type="pres">
      <dgm:prSet presAssocID="{938A55C1-3985-4DE0-873B-9FB798C6F1D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9FAC41AB-7D9F-4ACD-AD5E-0CB21F659592}" type="pres">
      <dgm:prSet presAssocID="{6F3CD608-9C1D-41F3-9F8F-028E15A142B2}" presName="node" presStyleLbl="node1" presStyleIdx="5" presStyleCnt="7" custScaleX="10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6A5C5-3298-48A3-90CA-26B914DB7DF9}" type="pres">
      <dgm:prSet presAssocID="{2DA46F5F-9DEC-4D36-AFA7-9CCD07FFA2FA}" presName="parTrans" presStyleLbl="sibTrans2D1" presStyleIdx="6" presStyleCnt="7"/>
      <dgm:spPr/>
      <dgm:t>
        <a:bodyPr/>
        <a:lstStyle/>
        <a:p>
          <a:endParaRPr lang="ru-RU"/>
        </a:p>
      </dgm:t>
    </dgm:pt>
    <dgm:pt modelId="{E7FAE8DF-2377-4A37-8AEB-B5DA8AA810A9}" type="pres">
      <dgm:prSet presAssocID="{2DA46F5F-9DEC-4D36-AFA7-9CCD07FFA2FA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FA3241E8-F2CD-40DE-AFCC-62E7C270CFB9}" type="pres">
      <dgm:prSet presAssocID="{CB906522-6BB8-4AD5-AF77-4BD354767EF9}" presName="node" presStyleLbl="node1" presStyleIdx="6" presStyleCnt="7" custScaleX="108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DDE52-BA7F-44F5-9813-BFC275D76413}" type="presOf" srcId="{33757757-B417-4886-BC06-4538262EBE6C}" destId="{D35702F3-CF7E-4F7F-9C5F-54207167F414}" srcOrd="1" destOrd="0" presId="urn:microsoft.com/office/officeart/2005/8/layout/radial5"/>
    <dgm:cxn modelId="{5120CDAE-0641-422A-B803-C45B264E5B1F}" type="presOf" srcId="{33757757-B417-4886-BC06-4538262EBE6C}" destId="{4D2E297A-AF90-4A8A-82FF-446FBE68675C}" srcOrd="0" destOrd="0" presId="urn:microsoft.com/office/officeart/2005/8/layout/radial5"/>
    <dgm:cxn modelId="{8F74F92B-1DDC-4167-B308-E8404DD9EDDA}" srcId="{532C83E2-596B-4154-AE4A-A34D353C409C}" destId="{6F3CD608-9C1D-41F3-9F8F-028E15A142B2}" srcOrd="5" destOrd="0" parTransId="{938A55C1-3985-4DE0-873B-9FB798C6F1DD}" sibTransId="{D888A7AD-85A1-4CC9-9249-6BC5296F4CC6}"/>
    <dgm:cxn modelId="{707674F3-5911-43B6-976E-D2FE2CF1FE3B}" srcId="{532C83E2-596B-4154-AE4A-A34D353C409C}" destId="{873387A8-0994-4BF6-AB3B-F35BBFC0DD50}" srcOrd="1" destOrd="0" parTransId="{7D7B45FC-86BA-47BB-9DF0-63C3B90D6559}" sibTransId="{AD5EC3FC-C7B9-432F-9D1E-1A2948A97672}"/>
    <dgm:cxn modelId="{AA1D042E-E6C7-48BF-A427-0A5740882D16}" type="presOf" srcId="{7D7B45FC-86BA-47BB-9DF0-63C3B90D6559}" destId="{4D7BCB05-43BC-4EE9-AC65-7CDB15015D42}" srcOrd="0" destOrd="0" presId="urn:microsoft.com/office/officeart/2005/8/layout/radial5"/>
    <dgm:cxn modelId="{D152E869-6C0D-489B-B693-0FFDEDFBE952}" type="presOf" srcId="{C9BABAAC-B275-4241-85A3-EC6030D11074}" destId="{5B512620-88AA-4851-8754-F3CECA145B10}" srcOrd="0" destOrd="0" presId="urn:microsoft.com/office/officeart/2005/8/layout/radial5"/>
    <dgm:cxn modelId="{96E6B796-7944-4379-B8CE-C3FACBFDD45E}" type="presOf" srcId="{3562A6B4-030F-4332-95B2-1AEA3B8D544E}" destId="{C4F67940-84DD-424D-A688-435DC7F93DA2}" srcOrd="1" destOrd="0" presId="urn:microsoft.com/office/officeart/2005/8/layout/radial5"/>
    <dgm:cxn modelId="{0BD542A1-9CCA-4AA6-9D82-9FF529483E87}" type="presOf" srcId="{CB906522-6BB8-4AD5-AF77-4BD354767EF9}" destId="{FA3241E8-F2CD-40DE-AFCC-62E7C270CFB9}" srcOrd="0" destOrd="0" presId="urn:microsoft.com/office/officeart/2005/8/layout/radial5"/>
    <dgm:cxn modelId="{B95CC854-823D-47C9-8FE7-9697196A8497}" srcId="{97850B0E-B757-47BF-BC74-2282B52798AD}" destId="{532C83E2-596B-4154-AE4A-A34D353C409C}" srcOrd="0" destOrd="0" parTransId="{9C2A163A-D22B-42E9-AEDE-C330500134C0}" sibTransId="{1F9ED76B-4A2B-49A4-AEB0-6DA307FA1DD3}"/>
    <dgm:cxn modelId="{7C5FCB06-F2C8-4C2E-A12E-5BE68A1A65E7}" type="presOf" srcId="{ECFAC1C3-3383-4524-B00B-0D6AA61A57C6}" destId="{520B43AF-410B-4284-AC83-AFCF996C4241}" srcOrd="0" destOrd="0" presId="urn:microsoft.com/office/officeart/2005/8/layout/radial5"/>
    <dgm:cxn modelId="{469E68B3-FF05-4A35-8DF5-807AECBC4CFE}" type="presOf" srcId="{08BE7498-CF0B-428F-949D-B292CBBB33F6}" destId="{1702F656-D005-4BA0-B2F9-906EED599881}" srcOrd="0" destOrd="0" presId="urn:microsoft.com/office/officeart/2005/8/layout/radial5"/>
    <dgm:cxn modelId="{AB74CF6C-35EF-42AE-A376-5093AA74B1CB}" type="presOf" srcId="{97850B0E-B757-47BF-BC74-2282B52798AD}" destId="{2B8C34F2-6EA4-41F8-878C-5D7EFD295F5D}" srcOrd="0" destOrd="0" presId="urn:microsoft.com/office/officeart/2005/8/layout/radial5"/>
    <dgm:cxn modelId="{766550AA-2F62-42FB-87E3-49EC8419DCA7}" type="presOf" srcId="{898228BA-DD68-4314-9A0C-9D46D8C0DBC2}" destId="{7816D34C-FE51-484E-A431-8E2FF10D4959}" srcOrd="0" destOrd="0" presId="urn:microsoft.com/office/officeart/2005/8/layout/radial5"/>
    <dgm:cxn modelId="{C1101187-A290-4C7F-887F-FE0E9950001C}" type="presOf" srcId="{2DA46F5F-9DEC-4D36-AFA7-9CCD07FFA2FA}" destId="{D1F6A5C5-3298-48A3-90CA-26B914DB7DF9}" srcOrd="0" destOrd="0" presId="urn:microsoft.com/office/officeart/2005/8/layout/radial5"/>
    <dgm:cxn modelId="{F7220BBE-42F2-419C-8306-9CDE12792ACE}" type="presOf" srcId="{873387A8-0994-4BF6-AB3B-F35BBFC0DD50}" destId="{30DD1509-4180-4230-83F6-FE0FFE3AB383}" srcOrd="0" destOrd="0" presId="urn:microsoft.com/office/officeart/2005/8/layout/radial5"/>
    <dgm:cxn modelId="{F7E9046C-08C9-4A78-8586-D58D3DE51108}" type="presOf" srcId="{3562A6B4-030F-4332-95B2-1AEA3B8D544E}" destId="{616CCD5A-267B-4370-85C5-8ADC41523F4E}" srcOrd="0" destOrd="0" presId="urn:microsoft.com/office/officeart/2005/8/layout/radial5"/>
    <dgm:cxn modelId="{839B4292-0E81-4AA0-A882-5F4F05F5F063}" srcId="{532C83E2-596B-4154-AE4A-A34D353C409C}" destId="{B09D1463-9FDC-44ED-AEC3-0D2692139A08}" srcOrd="2" destOrd="0" parTransId="{3562A6B4-030F-4332-95B2-1AEA3B8D544E}" sibTransId="{41EC62E8-3183-44E0-B914-20EF2D90BB79}"/>
    <dgm:cxn modelId="{46262183-7544-4095-BE19-8E68156D8C94}" type="presOf" srcId="{ECFAC1C3-3383-4524-B00B-0D6AA61A57C6}" destId="{223B59FA-96AF-4EE8-ACB2-0C440103E483}" srcOrd="1" destOrd="0" presId="urn:microsoft.com/office/officeart/2005/8/layout/radial5"/>
    <dgm:cxn modelId="{E804C105-6173-4A4D-8DC9-8BA4D4577D1A}" type="presOf" srcId="{938A55C1-3985-4DE0-873B-9FB798C6F1DD}" destId="{10BD5221-DBBB-42CC-8F40-B7F7B409DD1D}" srcOrd="0" destOrd="0" presId="urn:microsoft.com/office/officeart/2005/8/layout/radial5"/>
    <dgm:cxn modelId="{58CF3D06-A17F-4A4D-80B9-F4B0369CD67E}" type="presOf" srcId="{6F3CD608-9C1D-41F3-9F8F-028E15A142B2}" destId="{9FAC41AB-7D9F-4ACD-AD5E-0CB21F659592}" srcOrd="0" destOrd="0" presId="urn:microsoft.com/office/officeart/2005/8/layout/radial5"/>
    <dgm:cxn modelId="{7881DC47-4D53-4A88-AD97-02E5E16D2DC1}" srcId="{532C83E2-596B-4154-AE4A-A34D353C409C}" destId="{08BE7498-CF0B-428F-949D-B292CBBB33F6}" srcOrd="0" destOrd="0" parTransId="{898228BA-DD68-4314-9A0C-9D46D8C0DBC2}" sibTransId="{42C1D16E-FE70-4F5E-9328-5749469DC34D}"/>
    <dgm:cxn modelId="{0C328293-3A78-45C2-BAF1-5C8214F070E3}" type="presOf" srcId="{938A55C1-3985-4DE0-873B-9FB798C6F1DD}" destId="{64629733-C04E-4024-9254-FB7626C89277}" srcOrd="1" destOrd="0" presId="urn:microsoft.com/office/officeart/2005/8/layout/radial5"/>
    <dgm:cxn modelId="{01D6100C-BB71-4C5C-B480-8071FA8DF061}" srcId="{532C83E2-596B-4154-AE4A-A34D353C409C}" destId="{CB906522-6BB8-4AD5-AF77-4BD354767EF9}" srcOrd="6" destOrd="0" parTransId="{2DA46F5F-9DEC-4D36-AFA7-9CCD07FFA2FA}" sibTransId="{B27B1246-9F11-42C2-85A6-2894099ECC5F}"/>
    <dgm:cxn modelId="{C28A7453-6DF5-47F2-9A45-FEAD73D415EF}" type="presOf" srcId="{532C83E2-596B-4154-AE4A-A34D353C409C}" destId="{90083C90-74BB-4252-A29B-5FF269F07593}" srcOrd="0" destOrd="0" presId="urn:microsoft.com/office/officeart/2005/8/layout/radial5"/>
    <dgm:cxn modelId="{97804D61-3F02-471B-AE54-94E01BE92B32}" type="presOf" srcId="{B09D1463-9FDC-44ED-AEC3-0D2692139A08}" destId="{BB679DA8-FBE8-481C-A875-CC22D48736F6}" srcOrd="0" destOrd="0" presId="urn:microsoft.com/office/officeart/2005/8/layout/radial5"/>
    <dgm:cxn modelId="{0BC7145D-C29A-4CDF-94E3-29165F7B0320}" type="presOf" srcId="{898228BA-DD68-4314-9A0C-9D46D8C0DBC2}" destId="{22BA25B7-D558-4F8E-9B38-2301BC072E1F}" srcOrd="1" destOrd="0" presId="urn:microsoft.com/office/officeart/2005/8/layout/radial5"/>
    <dgm:cxn modelId="{D693BF09-821A-40AF-A1AA-88CF7A12E2BB}" srcId="{532C83E2-596B-4154-AE4A-A34D353C409C}" destId="{962E1D68-559C-4D3A-8C29-A3A65C249B1E}" srcOrd="4" destOrd="0" parTransId="{ECFAC1C3-3383-4524-B00B-0D6AA61A57C6}" sibTransId="{303AB909-4031-4671-A01A-9E4C966394F9}"/>
    <dgm:cxn modelId="{58DD91C7-4B2B-4A68-B521-4D20357D30D2}" type="presOf" srcId="{2DA46F5F-9DEC-4D36-AFA7-9CCD07FFA2FA}" destId="{E7FAE8DF-2377-4A37-8AEB-B5DA8AA810A9}" srcOrd="1" destOrd="0" presId="urn:microsoft.com/office/officeart/2005/8/layout/radial5"/>
    <dgm:cxn modelId="{D500B1C0-4E41-4C2B-A4DD-1A1126A6A877}" type="presOf" srcId="{962E1D68-559C-4D3A-8C29-A3A65C249B1E}" destId="{AD5AB0C8-1DD7-43C8-96F3-9A1296FDBD32}" srcOrd="0" destOrd="0" presId="urn:microsoft.com/office/officeart/2005/8/layout/radial5"/>
    <dgm:cxn modelId="{40FF607A-520D-43DF-B916-4A8E1B644F72}" srcId="{532C83E2-596B-4154-AE4A-A34D353C409C}" destId="{C9BABAAC-B275-4241-85A3-EC6030D11074}" srcOrd="3" destOrd="0" parTransId="{33757757-B417-4886-BC06-4538262EBE6C}" sibTransId="{1A73C1D0-3284-4655-A489-9D4B637A94F8}"/>
    <dgm:cxn modelId="{7F638ED9-F3FB-48C3-BA0D-187B225DC3E9}" type="presOf" srcId="{7D7B45FC-86BA-47BB-9DF0-63C3B90D6559}" destId="{E16E4311-1D3D-4835-81D7-2F32CBF52FB1}" srcOrd="1" destOrd="0" presId="urn:microsoft.com/office/officeart/2005/8/layout/radial5"/>
    <dgm:cxn modelId="{820752B2-DA30-475A-BB14-83EFAD029806}" type="presParOf" srcId="{2B8C34F2-6EA4-41F8-878C-5D7EFD295F5D}" destId="{90083C90-74BB-4252-A29B-5FF269F07593}" srcOrd="0" destOrd="0" presId="urn:microsoft.com/office/officeart/2005/8/layout/radial5"/>
    <dgm:cxn modelId="{AF312437-CCA6-4F48-B00F-FF86966B170C}" type="presParOf" srcId="{2B8C34F2-6EA4-41F8-878C-5D7EFD295F5D}" destId="{7816D34C-FE51-484E-A431-8E2FF10D4959}" srcOrd="1" destOrd="0" presId="urn:microsoft.com/office/officeart/2005/8/layout/radial5"/>
    <dgm:cxn modelId="{7B89027D-4C9A-49EC-968D-2FC47BF1D540}" type="presParOf" srcId="{7816D34C-FE51-484E-A431-8E2FF10D4959}" destId="{22BA25B7-D558-4F8E-9B38-2301BC072E1F}" srcOrd="0" destOrd="0" presId="urn:microsoft.com/office/officeart/2005/8/layout/radial5"/>
    <dgm:cxn modelId="{3E7D30C3-9224-45B0-9144-352C0B0235EB}" type="presParOf" srcId="{2B8C34F2-6EA4-41F8-878C-5D7EFD295F5D}" destId="{1702F656-D005-4BA0-B2F9-906EED599881}" srcOrd="2" destOrd="0" presId="urn:microsoft.com/office/officeart/2005/8/layout/radial5"/>
    <dgm:cxn modelId="{ABC47F8A-1CCC-48A6-937D-7E1916E4DCFE}" type="presParOf" srcId="{2B8C34F2-6EA4-41F8-878C-5D7EFD295F5D}" destId="{4D7BCB05-43BC-4EE9-AC65-7CDB15015D42}" srcOrd="3" destOrd="0" presId="urn:microsoft.com/office/officeart/2005/8/layout/radial5"/>
    <dgm:cxn modelId="{AF29F651-0D74-42E9-B91C-8C611878E4E7}" type="presParOf" srcId="{4D7BCB05-43BC-4EE9-AC65-7CDB15015D42}" destId="{E16E4311-1D3D-4835-81D7-2F32CBF52FB1}" srcOrd="0" destOrd="0" presId="urn:microsoft.com/office/officeart/2005/8/layout/radial5"/>
    <dgm:cxn modelId="{6C367951-8E75-40EE-A039-1ABCE7B0180D}" type="presParOf" srcId="{2B8C34F2-6EA4-41F8-878C-5D7EFD295F5D}" destId="{30DD1509-4180-4230-83F6-FE0FFE3AB383}" srcOrd="4" destOrd="0" presId="urn:microsoft.com/office/officeart/2005/8/layout/radial5"/>
    <dgm:cxn modelId="{7D145E15-2554-4C6A-9D45-69D8C8DC3EBA}" type="presParOf" srcId="{2B8C34F2-6EA4-41F8-878C-5D7EFD295F5D}" destId="{616CCD5A-267B-4370-85C5-8ADC41523F4E}" srcOrd="5" destOrd="0" presId="urn:microsoft.com/office/officeart/2005/8/layout/radial5"/>
    <dgm:cxn modelId="{A7DC5B68-24E6-4C55-ABA1-A32807D97439}" type="presParOf" srcId="{616CCD5A-267B-4370-85C5-8ADC41523F4E}" destId="{C4F67940-84DD-424D-A688-435DC7F93DA2}" srcOrd="0" destOrd="0" presId="urn:microsoft.com/office/officeart/2005/8/layout/radial5"/>
    <dgm:cxn modelId="{E784D980-C384-498A-9001-51B6BF4873F4}" type="presParOf" srcId="{2B8C34F2-6EA4-41F8-878C-5D7EFD295F5D}" destId="{BB679DA8-FBE8-481C-A875-CC22D48736F6}" srcOrd="6" destOrd="0" presId="urn:microsoft.com/office/officeart/2005/8/layout/radial5"/>
    <dgm:cxn modelId="{5572A5D6-427B-4D39-9C99-7A5480E045E8}" type="presParOf" srcId="{2B8C34F2-6EA4-41F8-878C-5D7EFD295F5D}" destId="{4D2E297A-AF90-4A8A-82FF-446FBE68675C}" srcOrd="7" destOrd="0" presId="urn:microsoft.com/office/officeart/2005/8/layout/radial5"/>
    <dgm:cxn modelId="{F7108BE1-C2FA-43EB-B018-A192F290A394}" type="presParOf" srcId="{4D2E297A-AF90-4A8A-82FF-446FBE68675C}" destId="{D35702F3-CF7E-4F7F-9C5F-54207167F414}" srcOrd="0" destOrd="0" presId="urn:microsoft.com/office/officeart/2005/8/layout/radial5"/>
    <dgm:cxn modelId="{4864CD72-0BD3-4B5D-9231-D2103F45A323}" type="presParOf" srcId="{2B8C34F2-6EA4-41F8-878C-5D7EFD295F5D}" destId="{5B512620-88AA-4851-8754-F3CECA145B10}" srcOrd="8" destOrd="0" presId="urn:microsoft.com/office/officeart/2005/8/layout/radial5"/>
    <dgm:cxn modelId="{5F3C8950-3944-419C-BB8B-42C68C987873}" type="presParOf" srcId="{2B8C34F2-6EA4-41F8-878C-5D7EFD295F5D}" destId="{520B43AF-410B-4284-AC83-AFCF996C4241}" srcOrd="9" destOrd="0" presId="urn:microsoft.com/office/officeart/2005/8/layout/radial5"/>
    <dgm:cxn modelId="{C58D38A3-1C43-4C35-87EC-1F18850E2C0F}" type="presParOf" srcId="{520B43AF-410B-4284-AC83-AFCF996C4241}" destId="{223B59FA-96AF-4EE8-ACB2-0C440103E483}" srcOrd="0" destOrd="0" presId="urn:microsoft.com/office/officeart/2005/8/layout/radial5"/>
    <dgm:cxn modelId="{5FCE6BDF-9743-44F0-87C8-ABEC2FD4F8B0}" type="presParOf" srcId="{2B8C34F2-6EA4-41F8-878C-5D7EFD295F5D}" destId="{AD5AB0C8-1DD7-43C8-96F3-9A1296FDBD32}" srcOrd="10" destOrd="0" presId="urn:microsoft.com/office/officeart/2005/8/layout/radial5"/>
    <dgm:cxn modelId="{96018D95-2E6C-4025-A10D-FDF289A2808A}" type="presParOf" srcId="{2B8C34F2-6EA4-41F8-878C-5D7EFD295F5D}" destId="{10BD5221-DBBB-42CC-8F40-B7F7B409DD1D}" srcOrd="11" destOrd="0" presId="urn:microsoft.com/office/officeart/2005/8/layout/radial5"/>
    <dgm:cxn modelId="{F8579B42-CDD4-41AA-A67A-60AFB2384DA0}" type="presParOf" srcId="{10BD5221-DBBB-42CC-8F40-B7F7B409DD1D}" destId="{64629733-C04E-4024-9254-FB7626C89277}" srcOrd="0" destOrd="0" presId="urn:microsoft.com/office/officeart/2005/8/layout/radial5"/>
    <dgm:cxn modelId="{184074CD-5CBB-4D34-A954-58AFE6A39390}" type="presParOf" srcId="{2B8C34F2-6EA4-41F8-878C-5D7EFD295F5D}" destId="{9FAC41AB-7D9F-4ACD-AD5E-0CB21F659592}" srcOrd="12" destOrd="0" presId="urn:microsoft.com/office/officeart/2005/8/layout/radial5"/>
    <dgm:cxn modelId="{889D6532-F447-417B-ADE8-3D1E6FA3A2BB}" type="presParOf" srcId="{2B8C34F2-6EA4-41F8-878C-5D7EFD295F5D}" destId="{D1F6A5C5-3298-48A3-90CA-26B914DB7DF9}" srcOrd="13" destOrd="0" presId="urn:microsoft.com/office/officeart/2005/8/layout/radial5"/>
    <dgm:cxn modelId="{C46A02EC-D49D-4685-8068-3AC340B4F016}" type="presParOf" srcId="{D1F6A5C5-3298-48A3-90CA-26B914DB7DF9}" destId="{E7FAE8DF-2377-4A37-8AEB-B5DA8AA810A9}" srcOrd="0" destOrd="0" presId="urn:microsoft.com/office/officeart/2005/8/layout/radial5"/>
    <dgm:cxn modelId="{2C2D6456-37A0-42D7-B481-9136AB6E7984}" type="presParOf" srcId="{2B8C34F2-6EA4-41F8-878C-5D7EFD295F5D}" destId="{FA3241E8-F2CD-40DE-AFCC-62E7C270CFB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83C90-74BB-4252-A29B-5FF269F07593}">
      <dsp:nvSpPr>
        <dsp:cNvPr id="0" name=""/>
        <dsp:cNvSpPr/>
      </dsp:nvSpPr>
      <dsp:spPr>
        <a:xfrm>
          <a:off x="4640199" y="1999352"/>
          <a:ext cx="1011613" cy="10116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?</a:t>
          </a:r>
          <a:endParaRPr lang="ru-RU" sz="5400" kern="12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4788346" y="2147499"/>
        <a:ext cx="715319" cy="715319"/>
      </dsp:txXfrm>
    </dsp:sp>
    <dsp:sp modelId="{7816D34C-FE51-484E-A431-8E2FF10D4959}">
      <dsp:nvSpPr>
        <dsp:cNvPr id="0" name=""/>
        <dsp:cNvSpPr/>
      </dsp:nvSpPr>
      <dsp:spPr>
        <a:xfrm rot="16200000">
          <a:off x="4948665" y="1401874"/>
          <a:ext cx="394681" cy="4726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5007867" y="1555599"/>
        <a:ext cx="276277" cy="283568"/>
      </dsp:txXfrm>
    </dsp:sp>
    <dsp:sp modelId="{1702F656-D005-4BA0-B2F9-906EED599881}">
      <dsp:nvSpPr>
        <dsp:cNvPr id="0" name=""/>
        <dsp:cNvSpPr/>
      </dsp:nvSpPr>
      <dsp:spPr>
        <a:xfrm>
          <a:off x="4520486" y="3632"/>
          <a:ext cx="1251038" cy="1251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На сайте страховой компании</a:t>
          </a:r>
          <a:endParaRPr lang="ru-RU" sz="1600" kern="12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4703696" y="186842"/>
        <a:ext cx="884618" cy="884618"/>
      </dsp:txXfrm>
    </dsp:sp>
    <dsp:sp modelId="{4D7BCB05-43BC-4EE9-AC65-7CDB15015D42}">
      <dsp:nvSpPr>
        <dsp:cNvPr id="0" name=""/>
        <dsp:cNvSpPr/>
      </dsp:nvSpPr>
      <dsp:spPr>
        <a:xfrm rot="19285714">
          <a:off x="5621033" y="1742764"/>
          <a:ext cx="369331" cy="4726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5633119" y="1871828"/>
        <a:ext cx="258532" cy="283568"/>
      </dsp:txXfrm>
    </dsp:sp>
    <dsp:sp modelId="{30DD1509-4180-4230-83F6-FE0FFE3AB383}">
      <dsp:nvSpPr>
        <dsp:cNvPr id="0" name=""/>
        <dsp:cNvSpPr/>
      </dsp:nvSpPr>
      <dsp:spPr>
        <a:xfrm>
          <a:off x="5902569" y="709968"/>
          <a:ext cx="1420316" cy="1251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В мед. организации</a:t>
          </a:r>
          <a:endParaRPr lang="ru-RU" sz="1600" kern="12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6110569" y="893178"/>
        <a:ext cx="1004316" cy="884618"/>
      </dsp:txXfrm>
    </dsp:sp>
    <dsp:sp modelId="{616CCD5A-267B-4370-85C5-8ADC41523F4E}">
      <dsp:nvSpPr>
        <dsp:cNvPr id="0" name=""/>
        <dsp:cNvSpPr/>
      </dsp:nvSpPr>
      <dsp:spPr>
        <a:xfrm rot="771429">
          <a:off x="5777413" y="2453209"/>
          <a:ext cx="352625" cy="4726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5778739" y="2535962"/>
        <a:ext cx="246838" cy="283568"/>
      </dsp:txXfrm>
    </dsp:sp>
    <dsp:sp modelId="{BB679DA8-FBE8-481C-A875-CC22D48736F6}">
      <dsp:nvSpPr>
        <dsp:cNvPr id="0" name=""/>
        <dsp:cNvSpPr/>
      </dsp:nvSpPr>
      <dsp:spPr>
        <a:xfrm>
          <a:off x="6265101" y="2297091"/>
          <a:ext cx="1419753" cy="1251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В мобильном приложении</a:t>
          </a:r>
          <a:endParaRPr lang="ru-RU" sz="1600" kern="12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6473019" y="2480301"/>
        <a:ext cx="1003917" cy="884618"/>
      </dsp:txXfrm>
    </dsp:sp>
    <dsp:sp modelId="{4D2E297A-AF90-4A8A-82FF-446FBE68675C}">
      <dsp:nvSpPr>
        <dsp:cNvPr id="0" name=""/>
        <dsp:cNvSpPr/>
      </dsp:nvSpPr>
      <dsp:spPr>
        <a:xfrm rot="3857143">
          <a:off x="5324832" y="3049971"/>
          <a:ext cx="394681" cy="4726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5358347" y="3091155"/>
        <a:ext cx="276277" cy="283568"/>
      </dsp:txXfrm>
    </dsp:sp>
    <dsp:sp modelId="{5B512620-88AA-4851-8754-F3CECA145B10}">
      <dsp:nvSpPr>
        <dsp:cNvPr id="0" name=""/>
        <dsp:cNvSpPr/>
      </dsp:nvSpPr>
      <dsp:spPr>
        <a:xfrm>
          <a:off x="5334456" y="3569864"/>
          <a:ext cx="1251038" cy="1251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В офисе</a:t>
          </a:r>
          <a:b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</a:b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страховой компании</a:t>
          </a:r>
          <a:endParaRPr lang="ru-RU" sz="1600" kern="12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5517666" y="3753074"/>
        <a:ext cx="884618" cy="884618"/>
      </dsp:txXfrm>
    </dsp:sp>
    <dsp:sp modelId="{520B43AF-410B-4284-AC83-AFCF996C4241}">
      <dsp:nvSpPr>
        <dsp:cNvPr id="0" name=""/>
        <dsp:cNvSpPr/>
      </dsp:nvSpPr>
      <dsp:spPr>
        <a:xfrm rot="6942857">
          <a:off x="4572497" y="3049971"/>
          <a:ext cx="394681" cy="4726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 rot="10800000">
        <a:off x="4657386" y="3091155"/>
        <a:ext cx="276277" cy="283568"/>
      </dsp:txXfrm>
    </dsp:sp>
    <dsp:sp modelId="{AD5AB0C8-1DD7-43C8-96F3-9A1296FDBD32}">
      <dsp:nvSpPr>
        <dsp:cNvPr id="0" name=""/>
        <dsp:cNvSpPr/>
      </dsp:nvSpPr>
      <dsp:spPr>
        <a:xfrm>
          <a:off x="3706517" y="3569864"/>
          <a:ext cx="1251038" cy="1251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Оправить письмо</a:t>
          </a:r>
          <a:r>
            <a:rPr lang="en-US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/>
          </a:r>
          <a:br>
            <a:rPr lang="en-US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</a:b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(или </a:t>
          </a:r>
          <a:r>
            <a:rPr lang="en-US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e-mail)</a:t>
          </a:r>
          <a:endParaRPr lang="ru-RU" sz="1600" kern="12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3889727" y="3753074"/>
        <a:ext cx="884618" cy="884618"/>
      </dsp:txXfrm>
    </dsp:sp>
    <dsp:sp modelId="{10BD5221-DBBB-42CC-8F40-B7F7B409DD1D}">
      <dsp:nvSpPr>
        <dsp:cNvPr id="0" name=""/>
        <dsp:cNvSpPr/>
      </dsp:nvSpPr>
      <dsp:spPr>
        <a:xfrm rot="10028571">
          <a:off x="4123997" y="2440130"/>
          <a:ext cx="373067" cy="4726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 rot="10800000">
        <a:off x="4234514" y="2522201"/>
        <a:ext cx="261147" cy="283568"/>
      </dsp:txXfrm>
    </dsp:sp>
    <dsp:sp modelId="{9FAC41AB-7D9F-4ACD-AD5E-0CB21F659592}">
      <dsp:nvSpPr>
        <dsp:cNvPr id="0" name=""/>
        <dsp:cNvSpPr/>
      </dsp:nvSpPr>
      <dsp:spPr>
        <a:xfrm>
          <a:off x="2648384" y="2297091"/>
          <a:ext cx="1337297" cy="1251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На портале «</a:t>
          </a:r>
          <a:r>
            <a:rPr lang="ru-RU" sz="1600" kern="1200" dirty="0" err="1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Госуслуги</a:t>
          </a: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»</a:t>
          </a:r>
          <a:endParaRPr lang="ru-RU" sz="1600" kern="12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2844227" y="2480301"/>
        <a:ext cx="945611" cy="884618"/>
      </dsp:txXfrm>
    </dsp:sp>
    <dsp:sp modelId="{D1F6A5C5-3298-48A3-90CA-26B914DB7DF9}">
      <dsp:nvSpPr>
        <dsp:cNvPr id="0" name=""/>
        <dsp:cNvSpPr/>
      </dsp:nvSpPr>
      <dsp:spPr>
        <a:xfrm rot="13114286">
          <a:off x="4289901" y="1737250"/>
          <a:ext cx="378994" cy="47261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 rot="10800000">
        <a:off x="4391196" y="1867218"/>
        <a:ext cx="265296" cy="283568"/>
      </dsp:txXfrm>
    </dsp:sp>
    <dsp:sp modelId="{FA3241E8-F2CD-40DE-AFCC-62E7C270CFB9}">
      <dsp:nvSpPr>
        <dsp:cNvPr id="0" name=""/>
        <dsp:cNvSpPr/>
      </dsp:nvSpPr>
      <dsp:spPr>
        <a:xfrm>
          <a:off x="3003003" y="709968"/>
          <a:ext cx="1352560" cy="12510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rPr>
            <a:t>Позвонить по телефону</a:t>
          </a:r>
          <a:endParaRPr lang="ru-RU" sz="1600" kern="1200" dirty="0">
            <a:latin typeface="Open Sans Condensed" panose="020B0806030504020204" pitchFamily="34" charset="0"/>
            <a:ea typeface="Open Sans Condensed" panose="020B0806030504020204" pitchFamily="34" charset="0"/>
            <a:cs typeface="Open Sans Condensed" panose="020B0806030504020204" pitchFamily="34" charset="0"/>
          </a:endParaRPr>
        </a:p>
      </dsp:txBody>
      <dsp:txXfrm>
        <a:off x="3201081" y="893178"/>
        <a:ext cx="956404" cy="88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4429-981D-460F-9465-8A917AE19331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BCE6-DDF5-4102-A55F-F6CEC83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5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5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9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61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77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30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17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7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3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6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4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88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8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6386-EE37-45FB-9ABA-88399FBC201B}" type="datetimeFigureOut">
              <a:rPr lang="ru-RU" smtClean="0"/>
              <a:pPr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7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2053" y="-6010"/>
            <a:ext cx="12192000" cy="6858794"/>
            <a:chOff x="-794" y="0"/>
            <a:chExt cx="12192000" cy="6858794"/>
          </a:xfrm>
        </p:grpSpPr>
        <p:pic>
          <p:nvPicPr>
            <p:cNvPr id="1028" name="Picture 4" descr="E:\РАБОТА\3 конгресс ВСП\2024\презентации\0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94" y="794"/>
              <a:ext cx="12192000" cy="6858000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4\презентации\0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0" y="0"/>
              <a:ext cx="1836000" cy="3666739"/>
            </a:xfrm>
            <a:prstGeom prst="rect">
              <a:avLst/>
            </a:prstGeom>
            <a:noFill/>
          </p:spPr>
        </p:pic>
        <p:pic>
          <p:nvPicPr>
            <p:cNvPr id="1027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1486" y="4365898"/>
              <a:ext cx="1228927" cy="1836000"/>
            </a:xfrm>
            <a:prstGeom prst="rect">
              <a:avLst/>
            </a:prstGeom>
            <a:noFill/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2494807" y="621482"/>
            <a:ext cx="9217024" cy="612000"/>
          </a:xfrm>
          <a:prstGeom prst="rect">
            <a:avLst/>
          </a:prstGeom>
          <a:solidFill>
            <a:srgbClr val="1663A4"/>
          </a:solidFill>
        </p:spPr>
        <p:txBody>
          <a:bodyPr vert="horz" lIns="91438" tIns="45719" rIns="91438" bIns="45719" rtlCol="0" anchor="ctr">
            <a:noAutofit/>
          </a:bodyPr>
          <a:lstStyle/>
          <a:p>
            <a:pPr marL="237061" defTabSz="914377">
              <a:lnSpc>
                <a:spcPct val="90000"/>
              </a:lnSpc>
              <a:spcBef>
                <a:spcPct val="0"/>
              </a:spcBef>
            </a:pPr>
            <a:endParaRPr lang="ru-RU" sz="35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9662" y="261442"/>
            <a:ext cx="1368000" cy="1368000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967866" y="693490"/>
            <a:ext cx="8231796" cy="43204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algn="ctr" defTabSz="914377">
              <a:buClr>
                <a:srgbClr val="35A5D6"/>
              </a:buClr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ТРЕНИНГ ОБЩЕСТВЕННЫХ ЭКСПЕРТОВ ПАЦИЕНТСКОГО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ДВИЖЕНИЯ</a:t>
            </a:r>
            <a:endParaRPr lang="ru-RU" sz="1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2124610" y="1373943"/>
            <a:ext cx="10081121" cy="2952328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пациентов со страховой компанией: построение продуктивных коммуникаций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774725" y="5878066"/>
            <a:ext cx="7631177" cy="63304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177800" defTabSz="914377">
              <a:buClr>
                <a:srgbClr val="35A5D6"/>
              </a:buClr>
            </a:pPr>
            <a:r>
              <a:rPr lang="ru-RU" sz="1700" dirty="0">
                <a:solidFill>
                  <a:srgbClr val="00ADD9"/>
                </a:solidFill>
                <a:ea typeface="+mj-ea"/>
                <a:cs typeface="+mj-cs"/>
              </a:rPr>
              <a:t>Москва, 2</a:t>
            </a:r>
            <a:r>
              <a:rPr lang="en-US" sz="1700" dirty="0">
                <a:solidFill>
                  <a:srgbClr val="00ADD9"/>
                </a:solidFill>
                <a:ea typeface="+mj-ea"/>
                <a:cs typeface="+mj-cs"/>
              </a:rPr>
              <a:t>7</a:t>
            </a:r>
            <a:r>
              <a:rPr lang="ru-RU" sz="1700" dirty="0">
                <a:solidFill>
                  <a:srgbClr val="00ADD9"/>
                </a:solidFill>
                <a:ea typeface="+mj-ea"/>
                <a:cs typeface="+mj-cs"/>
              </a:rPr>
              <a:t> ноября – 1 декабря 2024</a:t>
            </a:r>
          </a:p>
          <a:p>
            <a:pPr marL="177800" defTabSz="914377">
              <a:buClr>
                <a:srgbClr val="35A5D6"/>
              </a:buClr>
            </a:pPr>
            <a:r>
              <a:rPr lang="en-US" sz="1700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700" dirty="0">
              <a:solidFill>
                <a:srgbClr val="00ADD9"/>
              </a:solidFill>
              <a:ea typeface="+mj-ea"/>
              <a:cs typeface="+mj-cs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600" dirty="0">
              <a:solidFill>
                <a:srgbClr val="00ADD9"/>
              </a:solidFill>
              <a:ea typeface="+mj-ea"/>
              <a:cs typeface="+mj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998862" y="4540701"/>
            <a:ext cx="7631177" cy="105636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algn="r"/>
            <a:r>
              <a:rPr lang="ru-RU" sz="2000" b="1" dirty="0"/>
              <a:t>Пушков Михаил </a:t>
            </a:r>
            <a:r>
              <a:rPr lang="ru-RU" sz="2000" b="1" dirty="0" smtClean="0"/>
              <a:t>Александрович</a:t>
            </a:r>
          </a:p>
          <a:p>
            <a:pPr algn="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Советник 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Генерального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директора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ООО «Капитал МС»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2100" dirty="0">
              <a:solidFill>
                <a:srgbClr val="1663A4"/>
              </a:solidFill>
              <a:ea typeface="+mj-ea"/>
              <a:cs typeface="+mj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64A405-1C69-45DC-AB3A-E498929C94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074" t="40307" r="61038" b="36661"/>
          <a:stretch/>
        </p:blipFill>
        <p:spPr>
          <a:xfrm>
            <a:off x="1476660" y="496561"/>
            <a:ext cx="802122" cy="74829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D9ACCDC-C680-4998-B98E-12BD2D71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46" y="1297061"/>
            <a:ext cx="1052749" cy="66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26"/>
            <a:ext cx="11855097" cy="1199644"/>
          </a:xfrm>
        </p:spPr>
        <p:txBody>
          <a:bodyPr>
            <a:normAutofit/>
          </a:bodyPr>
          <a:lstStyle/>
          <a:p>
            <a:r>
              <a:rPr lang="ru-RU" sz="3000" b="1" dirty="0"/>
              <a:t>Страховой представитель 2 уровня. </a:t>
            </a:r>
            <a:br>
              <a:rPr lang="ru-RU" sz="3000" b="1" dirty="0"/>
            </a:br>
            <a:r>
              <a:rPr lang="ru-RU" sz="3000" b="1" dirty="0"/>
              <a:t>Функциональные обязанности.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3" y="1484784"/>
            <a:ext cx="113875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Информирование о медицинских организациях, работающих в системе ОМС и режиме их работы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информирование о порядке и условиях предоставления медицинской помощи бесплатно по полису ОМС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 </a:t>
            </a:r>
            <a:r>
              <a:rPr lang="ru-RU" sz="2000" dirty="0">
                <a:solidFill>
                  <a:srgbClr val="002060"/>
                </a:solidFill>
              </a:rPr>
              <a:t>информирование о праве и порядке выбора врача и МО, праве выбора и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замены СМО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Информирование о порядке получения полиса ОМС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Информирование о праве прохождения диспансеризации, профилактического медосмотра, диспансерного наблюдения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Ведение учета непрошедших диспансеризацию или отказавшихся от нее,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анализ причин не прохождения и отказов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Работа непосредственно в медицинской организации (осуществляет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информирование граждан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>
                <a:solidFill>
                  <a:srgbClr val="002060"/>
                </a:solidFill>
              </a:rPr>
              <a:t>Проводит анкетирование о доступности медицинской помощи в медицинской организации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>
                <a:solidFill>
                  <a:srgbClr val="002060"/>
                </a:solidFill>
              </a:rPr>
              <a:t>Раздает информационные материалы, касающиеся вопросов обязательного медицинского страхования и охраны здоровья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7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r>
              <a:rPr lang="ru-RU" sz="2800" b="1" dirty="0"/>
              <a:t>Работа СП 2  в медицинских организациях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1362461"/>
            <a:ext cx="1550529" cy="21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AFB964-2ED2-4E86-8F49-385D37405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5423" y="437011"/>
            <a:ext cx="1358215" cy="1120575"/>
          </a:xfrm>
          <a:prstGeom prst="rect">
            <a:avLst/>
          </a:prstGeom>
        </p:spPr>
      </p:pic>
      <p:pic>
        <p:nvPicPr>
          <p:cNvPr id="15" name="Picture 2" descr="https://static.tildacdn.com/tild3331-6665-4630-b639-373239623965/B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04" y="3606174"/>
            <a:ext cx="3000915" cy="21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11497" y="1619440"/>
            <a:ext cx="8624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✓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Информирование </a:t>
            </a:r>
            <a:r>
              <a:rPr lang="ru-RU" sz="2400" dirty="0">
                <a:solidFill>
                  <a:srgbClr val="002060"/>
                </a:solidFill>
              </a:rPr>
              <a:t>обратившихся застрахованных </a:t>
            </a:r>
            <a:r>
              <a:rPr lang="ru-RU" sz="2400" dirty="0" smtClean="0">
                <a:solidFill>
                  <a:srgbClr val="002060"/>
                </a:solidFill>
              </a:rPr>
              <a:t>лиц о правилах оказания медицинской помощи по ТПОМС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011" y="5693572"/>
            <a:ext cx="10547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Осуществляют свою работу в тесном взаимодействии с уполномоченными лицами МО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3011" y="2740436"/>
            <a:ext cx="4805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✓</a:t>
            </a:r>
            <a:r>
              <a:rPr lang="ru-RU" sz="2400" dirty="0" smtClean="0">
                <a:solidFill>
                  <a:srgbClr val="002060"/>
                </a:solidFill>
              </a:rPr>
              <a:t>проведение </a:t>
            </a:r>
            <a:r>
              <a:rPr lang="ru-RU" sz="2400" dirty="0">
                <a:solidFill>
                  <a:srgbClr val="002060"/>
                </a:solidFill>
              </a:rPr>
              <a:t>анкетирования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13011" y="3606174"/>
            <a:ext cx="5834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✓</a:t>
            </a:r>
            <a:r>
              <a:rPr lang="ru-RU" sz="2400" dirty="0" smtClean="0">
                <a:solidFill>
                  <a:srgbClr val="002060"/>
                </a:solidFill>
              </a:rPr>
              <a:t>  участвует </a:t>
            </a:r>
            <a:r>
              <a:rPr lang="ru-RU" sz="2400" dirty="0">
                <a:solidFill>
                  <a:srgbClr val="002060"/>
                </a:solidFill>
              </a:rPr>
              <a:t>в  маршрутизации пациентов при прохождении </a:t>
            </a:r>
            <a:r>
              <a:rPr lang="ru-RU" sz="2400" dirty="0" smtClean="0">
                <a:solidFill>
                  <a:srgbClr val="002060"/>
                </a:solidFill>
              </a:rPr>
              <a:t>диспансеризации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6084" y="4827834"/>
            <a:ext cx="5741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✓</a:t>
            </a:r>
            <a:r>
              <a:rPr lang="ru-RU" sz="2400" dirty="0" smtClean="0">
                <a:solidFill>
                  <a:srgbClr val="002060"/>
                </a:solidFill>
              </a:rPr>
              <a:t>  раздача информационных материалов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 fontScale="90000"/>
          </a:bodyPr>
          <a:lstStyle/>
          <a:p>
            <a:pPr marL="1191654"/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Перечень </a:t>
            </a:r>
            <a:r>
              <a:rPr lang="ru-RU" sz="3300" b="1" dirty="0"/>
              <a:t>вопросов для консультаций у СП2 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4901" y="1079927"/>
            <a:ext cx="104331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✓</a:t>
            </a:r>
            <a:r>
              <a:rPr lang="ru-RU" sz="2200" dirty="0" smtClean="0">
                <a:solidFill>
                  <a:srgbClr val="002060"/>
                </a:solidFill>
              </a:rPr>
              <a:t> Порядок получения выписки из единого регистра застрахованных лиц в системе ОМС (ЕГИСЗ)</a:t>
            </a:r>
          </a:p>
          <a:p>
            <a:endParaRPr lang="ru-RU" sz="2200" dirty="0" smtClean="0"/>
          </a:p>
          <a:p>
            <a:r>
              <a:rPr lang="ru-RU" sz="2200" dirty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✓</a:t>
            </a:r>
            <a:r>
              <a:rPr lang="ru-RU" sz="2200" dirty="0" smtClean="0"/>
              <a:t> </a:t>
            </a:r>
            <a:r>
              <a:rPr lang="ru-RU" sz="2200" dirty="0">
                <a:solidFill>
                  <a:srgbClr val="002060"/>
                </a:solidFill>
              </a:rPr>
              <a:t>Порядок выбора МО, порядок выбора врача (участкового терапевта, педиатра, ВОП), порядок замены лечащего врача</a:t>
            </a:r>
          </a:p>
          <a:p>
            <a:endParaRPr lang="ru-RU" sz="2200" dirty="0" smtClean="0"/>
          </a:p>
          <a:p>
            <a:r>
              <a:rPr lang="ru-RU" sz="2200" dirty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✓</a:t>
            </a:r>
            <a:r>
              <a:rPr lang="ru-RU" sz="2200" dirty="0" smtClean="0"/>
              <a:t> </a:t>
            </a:r>
            <a:r>
              <a:rPr lang="ru-RU" sz="2200" dirty="0">
                <a:solidFill>
                  <a:srgbClr val="002060"/>
                </a:solidFill>
              </a:rPr>
              <a:t>Сроки ожидания медицинской помощи в плановой форме по полису ОМС  (консультаций врачей, диагностических исследований, в </a:t>
            </a:r>
            <a:r>
              <a:rPr lang="ru-RU" sz="2200" dirty="0" err="1">
                <a:solidFill>
                  <a:srgbClr val="002060"/>
                </a:solidFill>
              </a:rPr>
              <a:t>т.ч</a:t>
            </a:r>
            <a:r>
              <a:rPr lang="ru-RU" sz="2200" dirty="0">
                <a:solidFill>
                  <a:srgbClr val="002060"/>
                </a:solidFill>
              </a:rPr>
              <a:t>. КТ, МРТ, плановой  госпитализации)</a:t>
            </a:r>
          </a:p>
          <a:p>
            <a:endParaRPr lang="ru-RU" sz="2200" dirty="0" smtClean="0"/>
          </a:p>
          <a:p>
            <a:r>
              <a:rPr lang="ru-RU" sz="2200" dirty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✓</a:t>
            </a:r>
            <a:r>
              <a:rPr lang="ru-RU" sz="2200" dirty="0" smtClean="0"/>
              <a:t>  </a:t>
            </a:r>
            <a:r>
              <a:rPr lang="ru-RU" sz="2200" dirty="0">
                <a:solidFill>
                  <a:srgbClr val="002060"/>
                </a:solidFill>
              </a:rPr>
              <a:t>Условия предоставления медицинской помощи в стационаре, дневном стационаре, скорой помощи, поликлинике по полису ОМС</a:t>
            </a:r>
          </a:p>
          <a:p>
            <a:endParaRPr lang="ru-RU" sz="2200" dirty="0" smtClean="0"/>
          </a:p>
          <a:p>
            <a:r>
              <a:rPr lang="ru-RU" sz="2200" dirty="0"/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✓</a:t>
            </a:r>
            <a:r>
              <a:rPr lang="ru-RU" sz="2200" dirty="0" smtClean="0"/>
              <a:t>   </a:t>
            </a:r>
            <a:r>
              <a:rPr lang="ru-RU" sz="2200" dirty="0">
                <a:solidFill>
                  <a:srgbClr val="002060"/>
                </a:solidFill>
              </a:rPr>
              <a:t>Порядок прохождения диспансеризации (проф. осмотра), в том числе жителей из других субъектов РФ           </a:t>
            </a:r>
          </a:p>
        </p:txBody>
      </p:sp>
    </p:spTree>
    <p:extLst>
      <p:ext uri="{BB962C8B-B14F-4D97-AF65-F5344CB8AC3E}">
        <p14:creationId xmlns:p14="http://schemas.microsoft.com/office/powerpoint/2010/main" val="312445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r>
              <a:rPr lang="ru-RU" sz="2800" b="1" dirty="0"/>
              <a:t>Страховой представитель 3 уровня.</a:t>
            </a:r>
            <a:br>
              <a:rPr lang="ru-RU" sz="2800" b="1" dirty="0"/>
            </a:br>
            <a:r>
              <a:rPr lang="ru-RU" sz="2800" b="1" dirty="0"/>
              <a:t> Функциональные обязанности.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15686" y="3933850"/>
            <a:ext cx="1211960" cy="143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https://uromens.ru/wp-content/uploads/2018/07/6-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14" y="679415"/>
            <a:ext cx="1813286" cy="14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06586" y="5679969"/>
            <a:ext cx="8605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!</a:t>
            </a:r>
            <a:r>
              <a:rPr lang="ru-RU" sz="54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Страховой  представитель 3 уровня - </a:t>
            </a:r>
            <a:r>
              <a:rPr lang="ru-RU" sz="3200" b="1" dirty="0" smtClean="0">
                <a:solidFill>
                  <a:srgbClr val="C00000"/>
                </a:solidFill>
              </a:rPr>
              <a:t>врач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0000" y="1157924"/>
            <a:ext cx="91196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Рассматривает письменные обращения граждан, по которым необходимо проведение экспертизы с целью оценки доступности и качества медицинской помощи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 </a:t>
            </a:r>
            <a:r>
              <a:rPr lang="ru-RU" sz="2000" dirty="0">
                <a:solidFill>
                  <a:srgbClr val="002060"/>
                </a:solidFill>
              </a:rPr>
              <a:t>Анализирует своевременность диспансерного наблюдения, плановой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госпитализации и иных рекомендаций по результатам диспансеризации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При наличии согласия застрахованного лица проводит информирование </a:t>
            </a:r>
            <a:r>
              <a:rPr lang="ru-RU" sz="2000" dirty="0" smtClean="0">
                <a:solidFill>
                  <a:srgbClr val="002060"/>
                </a:solidFill>
              </a:rPr>
              <a:t>о необходимости </a:t>
            </a:r>
            <a:r>
              <a:rPr lang="ru-RU" sz="2000" dirty="0">
                <a:solidFill>
                  <a:srgbClr val="002060"/>
                </a:solidFill>
              </a:rPr>
              <a:t>своевременного обращения в МО в целях </a:t>
            </a:r>
            <a:r>
              <a:rPr lang="ru-RU" sz="2000" dirty="0" smtClean="0">
                <a:solidFill>
                  <a:srgbClr val="002060"/>
                </a:solidFill>
              </a:rPr>
              <a:t>предотвращения ухудшения </a:t>
            </a:r>
            <a:r>
              <a:rPr lang="ru-RU" sz="2000" dirty="0">
                <a:solidFill>
                  <a:srgbClr val="002060"/>
                </a:solidFill>
              </a:rPr>
              <a:t>состояния здоровья и формирования приверженности к лечению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По обращениям застрахованных лиц проводит информирование о выявленных нарушениях по результатам контроля и необходимости выполнения назначений и рекомендаций по результатам обращения за медицинской помощью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✓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Оказывает правовую поддержку при возникновении спорных случаев </a:t>
            </a:r>
            <a:r>
              <a:rPr lang="ru-RU" sz="2000" dirty="0" smtClean="0">
                <a:solidFill>
                  <a:srgbClr val="002060"/>
                </a:solidFill>
              </a:rPr>
              <a:t>в досудебном </a:t>
            </a:r>
            <a:r>
              <a:rPr lang="ru-RU" sz="2000" dirty="0">
                <a:solidFill>
                  <a:srgbClr val="002060"/>
                </a:solidFill>
              </a:rPr>
              <a:t>и судебном </a:t>
            </a:r>
            <a:r>
              <a:rPr lang="ru-RU" sz="2000" dirty="0" smtClean="0">
                <a:solidFill>
                  <a:srgbClr val="002060"/>
                </a:solidFill>
              </a:rPr>
              <a:t>порядке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✓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Участвует в оперативном разрешении спорных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409251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 smtClean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Кто поможет? </a:t>
            </a:r>
            <a:endParaRPr lang="ru-RU" sz="28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Получение информации о порядке оформления полиса ОМС</a:t>
            </a:r>
          </a:p>
          <a:p>
            <a:r>
              <a:rPr lang="ru-RU" sz="2400" dirty="0" smtClean="0"/>
              <a:t>Пациент хочет попасть на прием к узкому специалисту, а в регистратуре отказываются записать на прием без рекомендации терапевта </a:t>
            </a:r>
          </a:p>
          <a:p>
            <a:r>
              <a:rPr lang="ru-RU" sz="2400" dirty="0" smtClean="0"/>
              <a:t>Пациенту необходима правовая поддержка </a:t>
            </a:r>
            <a:r>
              <a:rPr lang="ru-RU" sz="2400" dirty="0"/>
              <a:t>при возникновении спорных случаев в </a:t>
            </a:r>
            <a:r>
              <a:rPr lang="ru-RU" sz="2400" dirty="0" smtClean="0"/>
              <a:t>досудебном порядке </a:t>
            </a:r>
          </a:p>
          <a:p>
            <a:r>
              <a:rPr lang="ru-RU" sz="2400" dirty="0" smtClean="0"/>
              <a:t>Рассмотрение письменных обращений граждан по вопросу качества медицинского обслуживания</a:t>
            </a:r>
          </a:p>
          <a:p>
            <a:r>
              <a:rPr lang="ru-RU" sz="2400" dirty="0" smtClean="0"/>
              <a:t>Уточнение данных по режиму работы медицинской организации</a:t>
            </a:r>
          </a:p>
          <a:p>
            <a:r>
              <a:rPr lang="ru-RU" sz="2400" dirty="0" smtClean="0"/>
              <a:t>Пациенту нахамили в регистратуре</a:t>
            </a:r>
            <a:endParaRPr lang="ru-RU" sz="2400" dirty="0"/>
          </a:p>
          <a:p>
            <a:r>
              <a:rPr lang="ru-RU" sz="2400" dirty="0" smtClean="0"/>
              <a:t>Как получить выписку </a:t>
            </a:r>
            <a:r>
              <a:rPr lang="ru-RU" sz="2400" dirty="0"/>
              <a:t>из единого регистра застрахованных лиц в системе ОМС (ЕГИСЗ</a:t>
            </a:r>
            <a:r>
              <a:rPr lang="ru-RU" sz="2400" dirty="0" smtClean="0"/>
              <a:t>)?</a:t>
            </a:r>
            <a:endParaRPr lang="ru-RU" sz="2400" dirty="0"/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7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 smtClean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Давайте позвоним!</a:t>
            </a:r>
            <a:endParaRPr lang="ru-RU" sz="28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2" descr="https://kapmed.ru/local/templates/.default/img/static/activity-phone.svg"/>
          <p:cNvSpPr>
            <a:spLocks noChangeAspect="1" noChangeArrowheads="1"/>
          </p:cNvSpPr>
          <p:nvPr/>
        </p:nvSpPr>
        <p:spPr bwMode="auto">
          <a:xfrm>
            <a:off x="6094413" y="-36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qrcoder.ru/code/?https%3A%2F%2Fwww.ffoms.gov.ru%2Ffor-citizens%2Fphones-insurmo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96" y="1688417"/>
            <a:ext cx="4976320" cy="49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200400" y="1002466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B4256"/>
                </a:solidFill>
                <a:latin typeface="Helvetica" panose="020B0604020202020204" pitchFamily="34" charset="0"/>
              </a:rPr>
              <a:t>Телефоны горячих линий страховых медицинских организаций</a:t>
            </a:r>
            <a:endParaRPr lang="ru-RU" b="0" i="0" dirty="0">
              <a:solidFill>
                <a:srgbClr val="3B4256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1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r>
              <a:rPr lang="ru-RU" sz="2800" b="1" dirty="0"/>
              <a:t>При подаче Обращения надо знать  </a:t>
            </a: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077162" y="1132501"/>
            <a:ext cx="10667827" cy="1168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Подача письменного обращения</a:t>
            </a:r>
          </a:p>
          <a:p>
            <a:pPr marL="0" indent="0" algn="ctr">
              <a:buNone/>
            </a:pPr>
            <a:r>
              <a:rPr lang="ru-RU" sz="2000" b="1" dirty="0" smtClean="0"/>
              <a:t> ( лично при обращении в филиал, на сайт компании, ГОСУСЛУГИ (Платформа обратной связи(ПОС))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7516" y="2300934"/>
            <a:ext cx="10667473" cy="312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РЕКОМЕНДАЦИИ для подготовки ОБРАЩЕНИЯ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</a:t>
            </a:r>
            <a:r>
              <a:rPr lang="ru-RU" sz="2200" dirty="0" smtClean="0"/>
              <a:t>онкретизация  вопросов интересующих заявителя ( установления статуса Обращения)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</a:t>
            </a:r>
            <a:r>
              <a:rPr lang="ru-RU" sz="2200" dirty="0" smtClean="0"/>
              <a:t>ри наличии, документы подтверждающие информацию заявителя по сути обращения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указание в обращении актуальных контактных данных , с целью возможного привлечения гражданина для рассмотрения Обращения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в случае подачи заявления в качестве представителя , документы подтверждающие полномочия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05222" y="5422016"/>
            <a:ext cx="106120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Максимальный срок рассмотрения Обращения 60 дней с обязательным уведомлением Заявителя о продлении через 30 дней после регистрации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52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Контроль за рассмотрением Обращения в системе ОМС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1"/>
          <p:cNvSpPr>
            <a:spLocks noGrp="1"/>
          </p:cNvSpPr>
          <p:nvPr>
            <p:ph idx="1"/>
          </p:nvPr>
        </p:nvSpPr>
        <p:spPr>
          <a:xfrm>
            <a:off x="1219200" y="1317625"/>
            <a:ext cx="10636250" cy="48148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Руководитель филиала  компании (директор филиала);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Структурное подразделение «Головной» компании (Генеральный директор);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ТФОМС по месту расположения филиала компании (директор ТФОМС);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ФОМС в части контроля за деятельностью ТФОМС по организации работы на территории (Председатель ФОМС)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Контрольные и надзорные органы по соблюдению законодательства РФ , в </a:t>
            </a:r>
            <a:r>
              <a:rPr lang="ru-RU" b="1" dirty="0" err="1" smtClean="0">
                <a:solidFill>
                  <a:srgbClr val="002060"/>
                </a:solidFill>
              </a:rPr>
              <a:t>т.ч</a:t>
            </a:r>
            <a:r>
              <a:rPr lang="ru-RU" b="1" dirty="0" smtClean="0">
                <a:solidFill>
                  <a:srgbClr val="002060"/>
                </a:solidFill>
              </a:rPr>
              <a:t>. Обеспечению Конституционных прав граждан РФ ( руководитель ведомства)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53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 smtClean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Что не так? </a:t>
            </a:r>
            <a:endParaRPr lang="ru-RU" sz="28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 представленных кейсах необходимо найти ошибки, допущенные заявителями…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5256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442"/>
            <a:ext cx="11855097" cy="1080120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 smtClean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Если пациент сам не может составить обращение, то ему в этом может помочь страховая организация! </a:t>
            </a:r>
            <a:endParaRPr lang="ru-RU" sz="28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avatars.mds.yandex.net/i?id=d249970e8dfe786d43ad6a1da163e65337e80c86-510766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60" y="1480977"/>
            <a:ext cx="7628755" cy="42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2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3000" b="1" dirty="0"/>
              <a:t>Страховая медицинская организация (СМО)</a:t>
            </a:r>
            <a:endParaRPr lang="ru-RU" sz="30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1126654" y="1190362"/>
            <a:ext cx="10636055" cy="481510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 -</a:t>
            </a:r>
            <a:r>
              <a:rPr lang="ru-RU" b="1" dirty="0" smtClean="0"/>
              <a:t> </a:t>
            </a:r>
            <a:r>
              <a:rPr lang="ru-RU" sz="2400" b="1" dirty="0" smtClean="0"/>
              <a:t>юридическое лицо, участник  системы обязательного медицинского страхования (ОМС), имеющее лицензию Центрального Банка Российской Федерации и наделённое отдельными полномочиями страховщика.</a:t>
            </a:r>
          </a:p>
          <a:p>
            <a:pPr marL="0" indent="0" algn="just">
              <a:buNone/>
            </a:pPr>
            <a:r>
              <a:rPr lang="ru-RU" sz="2400" dirty="0" smtClean="0"/>
              <a:t> </a:t>
            </a:r>
            <a:r>
              <a:rPr lang="ru-RU" sz="2400" b="1" dirty="0" smtClean="0"/>
              <a:t>Основные функции СМО</a:t>
            </a:r>
            <a:r>
              <a:rPr lang="ru-RU" sz="2400" dirty="0" smtClean="0"/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Оплата медицинской помощи по ТПОМС оказанной застрахованным лицам в соответствии со страховой принадлежностью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осуществление контроля объёмов, сроков, качества и условий оказанной  медицинской помощи в рамках заключённых Договоров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Совершение действий по внесению информации в Единый регистра застрахованных лиц в системе ОМС  (ФЕРЗЛ)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осуществление рассмотрение обращений и жалоб граждан в соответствии с полномочиями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защита прав застрахованных лиц на предоставлению бесплатной, качественной медицинской помощи по ТПОМС ; 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48055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2206" y="0"/>
            <a:ext cx="12193412" cy="6859588"/>
            <a:chOff x="-2206" y="0"/>
            <a:chExt cx="12193412" cy="6859588"/>
          </a:xfrm>
        </p:grpSpPr>
        <p:pic>
          <p:nvPicPr>
            <p:cNvPr id="10" name="Picture 4" descr="E:\РАБОТА\3 конгресс ВСП\2024\презентации\0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-2206" y="794"/>
              <a:ext cx="12193412" cy="6858794"/>
            </a:xfrm>
            <a:prstGeom prst="rect">
              <a:avLst/>
            </a:prstGeom>
            <a:noFill/>
          </p:spPr>
        </p:pic>
        <p:grpSp>
          <p:nvGrpSpPr>
            <p:cNvPr id="16" name="Группа 15"/>
            <p:cNvGrpSpPr/>
            <p:nvPr/>
          </p:nvGrpSpPr>
          <p:grpSpPr>
            <a:xfrm flipV="1">
              <a:off x="0" y="0"/>
              <a:ext cx="1836000" cy="6859588"/>
              <a:chOff x="0" y="0"/>
              <a:chExt cx="1836000" cy="6859588"/>
            </a:xfrm>
          </p:grpSpPr>
          <p:pic>
            <p:nvPicPr>
              <p:cNvPr id="11" name="Picture 2" descr="E:\РАБОТА\3 конгресс ВСП\2024\презентации\08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0" y="0"/>
                <a:ext cx="1836000" cy="3666739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E:\РАБОТА\3 конгресс ВСП\2024\презентации\09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0" y="5023588"/>
                <a:ext cx="1228927" cy="183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646" y="2205658"/>
            <a:ext cx="2232248" cy="2232248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3358902" y="2529694"/>
            <a:ext cx="8280920" cy="158417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pPr marL="355600" defTabSz="914377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574926" y="5734051"/>
            <a:ext cx="7559169" cy="72008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177800" defTabSz="914377">
              <a:buClr>
                <a:srgbClr val="35A5D6"/>
              </a:buClr>
            </a:pPr>
            <a:r>
              <a:rPr lang="ru-RU" sz="1800" dirty="0">
                <a:solidFill>
                  <a:srgbClr val="1663A4"/>
                </a:solidFill>
                <a:cs typeface="Arial" pitchFamily="34" charset="0"/>
              </a:rPr>
              <a:t>Тренинг общественных экспертов пациентского движения</a:t>
            </a:r>
            <a:endParaRPr lang="ru-RU" sz="1800" dirty="0">
              <a:solidFill>
                <a:srgbClr val="1663A4"/>
              </a:solidFill>
            </a:endParaRPr>
          </a:p>
          <a:p>
            <a:pPr marL="177800" defTabSz="914377">
              <a:buClr>
                <a:srgbClr val="35A5D6"/>
              </a:buClr>
            </a:pPr>
            <a:r>
              <a:rPr lang="en-US" sz="1800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800" dirty="0">
              <a:solidFill>
                <a:srgbClr val="00ADD9"/>
              </a:solidFill>
              <a:ea typeface="+mj-ea"/>
              <a:cs typeface="+mj-cs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800" dirty="0">
              <a:solidFill>
                <a:srgbClr val="00ADD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9638"/>
            <a:ext cx="10272288" cy="117559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отношения  субъектов и участников  системы ОМС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4646" y="1351989"/>
            <a:ext cx="3240360" cy="13681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ЭКОНОМИЧЕСКИЙ БЛОК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3934966" y="2849231"/>
            <a:ext cx="3600400" cy="1512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СТРАХОВАЯ МЕДИЦИНСКАЯ ОРГАНИЗАЦИЯ (СМО)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19341" y="1322440"/>
            <a:ext cx="3888431" cy="1368152"/>
          </a:xfrm>
          <a:prstGeom prst="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ИНФОРМАЦИОННЫЙ БЛОК (ФЕРЗЛ)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54646" y="4448333"/>
            <a:ext cx="3240359" cy="1368152"/>
          </a:xfrm>
          <a:prstGeom prst="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ЭКСПЕРТНО-АНАЛИТИЧЕСКИЙ БЛОК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19342" y="4484852"/>
            <a:ext cx="3888431" cy="13681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БЛОК</a:t>
            </a:r>
          </a:p>
          <a:p>
            <a:pPr algn="ctr"/>
            <a:r>
              <a:rPr lang="ru-RU" b="1" dirty="0" smtClean="0"/>
              <a:t> СОПРОВОЖДЕНИЯ ЗЛ</a:t>
            </a:r>
          </a:p>
          <a:p>
            <a:pPr algn="ctr"/>
            <a:r>
              <a:rPr lang="ru-RU" b="1" dirty="0" smtClean="0"/>
              <a:t>(</a:t>
            </a:r>
            <a:r>
              <a:rPr lang="en-US" b="1" dirty="0" smtClean="0"/>
              <a:t>XV</a:t>
            </a:r>
            <a:r>
              <a:rPr lang="ru-RU" b="1" dirty="0" smtClean="0"/>
              <a:t> Глава Правил ОМС)</a:t>
            </a:r>
            <a:endParaRPr lang="ru-RU" b="1" dirty="0"/>
          </a:p>
        </p:txBody>
      </p:sp>
      <p:sp>
        <p:nvSpPr>
          <p:cNvPr id="20" name="Двойная стрелка влево/вверх 19"/>
          <p:cNvSpPr/>
          <p:nvPr/>
        </p:nvSpPr>
        <p:spPr>
          <a:xfrm>
            <a:off x="4439022" y="4390823"/>
            <a:ext cx="850392" cy="850392"/>
          </a:xfrm>
          <a:prstGeom prst="leftUpArrow">
            <a:avLst/>
          </a:prstGeom>
          <a:solidFill>
            <a:srgbClr val="193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верх 21"/>
          <p:cNvSpPr/>
          <p:nvPr/>
        </p:nvSpPr>
        <p:spPr>
          <a:xfrm>
            <a:off x="7535366" y="2743765"/>
            <a:ext cx="850392" cy="850392"/>
          </a:xfrm>
          <a:prstGeom prst="leftUpArrow">
            <a:avLst/>
          </a:prstGeom>
          <a:solidFill>
            <a:srgbClr val="193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верх 22"/>
          <p:cNvSpPr/>
          <p:nvPr/>
        </p:nvSpPr>
        <p:spPr>
          <a:xfrm rot="5340000">
            <a:off x="6326567" y="4383467"/>
            <a:ext cx="850392" cy="850392"/>
          </a:xfrm>
          <a:prstGeom prst="leftUpArrow">
            <a:avLst/>
          </a:prstGeom>
          <a:solidFill>
            <a:srgbClr val="193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верх 23"/>
          <p:cNvSpPr/>
          <p:nvPr/>
        </p:nvSpPr>
        <p:spPr>
          <a:xfrm rot="5340000">
            <a:off x="3033974" y="2839659"/>
            <a:ext cx="850392" cy="850392"/>
          </a:xfrm>
          <a:prstGeom prst="leftUpArrow">
            <a:avLst/>
          </a:prstGeom>
          <a:solidFill>
            <a:srgbClr val="193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5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 fontScale="90000"/>
          </a:bodyPr>
          <a:lstStyle/>
          <a:p>
            <a:pPr marL="1191654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3300" b="1" dirty="0" smtClean="0"/>
              <a:t>SWOT </a:t>
            </a:r>
            <a:r>
              <a:rPr lang="ru-RU" sz="3300" b="1" dirty="0" smtClean="0"/>
              <a:t> </a:t>
            </a:r>
            <a:r>
              <a:rPr lang="ru-RU" sz="3300" b="1" dirty="0"/>
              <a:t>анализ СМО , «глазами» общественной </a:t>
            </a:r>
            <a:r>
              <a:rPr lang="ru-RU" sz="3300" b="1" dirty="0" smtClean="0"/>
              <a:t>организаци</a:t>
            </a:r>
            <a:r>
              <a:rPr lang="ru-RU" sz="3600" b="1" dirty="0" smtClean="0"/>
              <a:t>и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1663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7263" t="37885" r="18992" b="17249"/>
          <a:stretch/>
        </p:blipFill>
        <p:spPr>
          <a:xfrm>
            <a:off x="2422798" y="1413570"/>
            <a:ext cx="7800507" cy="45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6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r>
              <a:rPr lang="ru-RU" sz="2800" b="1" dirty="0"/>
              <a:t>КОГДА и ЗАЧЕМ нужны специалисты СМО?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19834" y="4149874"/>
            <a:ext cx="2952328" cy="1985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ВОПРОСЫ КАЧЕСТВА ОКАЗАНИЯ МЕД.ПОМОЩИ по ТПОМС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7175326" y="932684"/>
            <a:ext cx="3384376" cy="1720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ДОСТУПНОСТЬ МЕДИЦИНСКОЙ ПОМОЩИ по ТПОМС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4043010" y="2527494"/>
            <a:ext cx="3625496" cy="1879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СТРАХОВАЯ МЕДИЦИНСКАЯ ОРГАНИЗАЦИЯ (СМО)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1619834" y="1094449"/>
            <a:ext cx="33843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СТРАХОВАЯ ПРИНАДЛЕЖНОСТЬ</a:t>
            </a:r>
            <a:endParaRPr lang="ru-RU" sz="2000" b="1" dirty="0"/>
          </a:p>
        </p:txBody>
      </p:sp>
      <p:sp>
        <p:nvSpPr>
          <p:cNvPr id="19" name="Двойная стрелка влево/вверх 18"/>
          <p:cNvSpPr/>
          <p:nvPr/>
        </p:nvSpPr>
        <p:spPr>
          <a:xfrm rot="5340000">
            <a:off x="3072449" y="2752497"/>
            <a:ext cx="850392" cy="850392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верх 19"/>
          <p:cNvSpPr/>
          <p:nvPr/>
        </p:nvSpPr>
        <p:spPr>
          <a:xfrm>
            <a:off x="7790222" y="2725159"/>
            <a:ext cx="850392" cy="850392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верх 21"/>
          <p:cNvSpPr/>
          <p:nvPr/>
        </p:nvSpPr>
        <p:spPr>
          <a:xfrm>
            <a:off x="4796570" y="4680933"/>
            <a:ext cx="850392" cy="850392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верх 22"/>
          <p:cNvSpPr/>
          <p:nvPr/>
        </p:nvSpPr>
        <p:spPr>
          <a:xfrm rot="5340000">
            <a:off x="6091686" y="4673577"/>
            <a:ext cx="850392" cy="850392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083331" y="4010205"/>
            <a:ext cx="3188339" cy="218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ВОПРОСЫ ПЛАТНОСТИ ОКАЗАНИЯ МЕД.ПОМОЩИ по ТПОМС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112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482" y="261442"/>
            <a:ext cx="11855097" cy="108131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Как обратиться в страховую медицинскую </a:t>
            </a:r>
            <a:r>
              <a:rPr lang="ru-RU" sz="3200" dirty="0" smtClean="0"/>
              <a:t>организацию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(или к страховому представителю) ?</a:t>
            </a:r>
            <a:endParaRPr lang="ru-RU" sz="3000" b="1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01868"/>
              </p:ext>
            </p:extLst>
          </p:nvPr>
        </p:nvGraphicFramePr>
        <p:xfrm>
          <a:off x="946542" y="1629594"/>
          <a:ext cx="103332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751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774" y="359276"/>
            <a:ext cx="9648323" cy="95567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Страховые представители СМО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9551" y="4581525"/>
            <a:ext cx="8215511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9050" algn="just">
              <a:buFont typeface="Arial" charset="0"/>
              <a:buChar char="•"/>
            </a:pPr>
            <a:endParaRPr lang="ru-RU" altLang="ru-RU" sz="1300" dirty="0"/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6774" y="2025928"/>
            <a:ext cx="2365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6774" y="3375025"/>
            <a:ext cx="2365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2950" y="3409950"/>
            <a:ext cx="381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8850" y="3625850"/>
            <a:ext cx="381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286894" y="1840699"/>
            <a:ext cx="7458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Отличаются  </a:t>
            </a:r>
            <a:r>
              <a:rPr lang="ru-RU" sz="3200" b="1" dirty="0">
                <a:solidFill>
                  <a:srgbClr val="002060"/>
                </a:solidFill>
              </a:rPr>
              <a:t>по </a:t>
            </a:r>
            <a:r>
              <a:rPr lang="ru-RU" sz="3200" b="1" dirty="0" smtClean="0">
                <a:solidFill>
                  <a:srgbClr val="002060"/>
                </a:solidFill>
              </a:rPr>
              <a:t>уровням  СП1-СП3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97671" y="2933028"/>
            <a:ext cx="7347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Отличаются  </a:t>
            </a:r>
            <a:r>
              <a:rPr lang="ru-RU" sz="3200" b="1" dirty="0">
                <a:solidFill>
                  <a:srgbClr val="002060"/>
                </a:solidFill>
              </a:rPr>
              <a:t>по </a:t>
            </a:r>
            <a:r>
              <a:rPr lang="ru-RU" sz="3200" b="1" dirty="0" smtClean="0">
                <a:solidFill>
                  <a:srgbClr val="002060"/>
                </a:solidFill>
              </a:rPr>
              <a:t>требованиям к образованию и проф. подготовке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6894" y="4409503"/>
            <a:ext cx="7639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Отличаются  </a:t>
            </a:r>
            <a:r>
              <a:rPr lang="ru-RU" sz="3200" b="1" dirty="0">
                <a:solidFill>
                  <a:srgbClr val="002060"/>
                </a:solidFill>
              </a:rPr>
              <a:t>по </a:t>
            </a:r>
            <a:r>
              <a:rPr lang="ru-RU" sz="3200" b="1" dirty="0" smtClean="0">
                <a:solidFill>
                  <a:srgbClr val="002060"/>
                </a:solidFill>
              </a:rPr>
              <a:t>функциональным/должностным  обязанностям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99475" y="4943508"/>
            <a:ext cx="2365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86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Страховые представители первого уровня (СП 1) </a:t>
            </a: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2950" y="3409950"/>
            <a:ext cx="381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8850" y="3625850"/>
            <a:ext cx="381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34108" y="3224817"/>
            <a:ext cx="15335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delta-servis58.ru/wp-content/uploads/2018/08/pultovaya-ohrana-v-penz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6727" y="1280244"/>
            <a:ext cx="4460445" cy="31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824x700_KM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92758" y="1054346"/>
            <a:ext cx="2016224" cy="208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42678" y="5213483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✓</a:t>
            </a:r>
            <a:r>
              <a:rPr lang="ru-RU" b="1" dirty="0">
                <a:solidFill>
                  <a:srgbClr val="002060"/>
                </a:solidFill>
              </a:rPr>
              <a:t> специалисты «Контакт-центра» СМО и ТФОМС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✓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специалисты  «Горячих линий» СМО и ТФОМС  </a:t>
            </a:r>
          </a:p>
        </p:txBody>
      </p:sp>
    </p:spTree>
    <p:extLst>
      <p:ext uri="{BB962C8B-B14F-4D97-AF65-F5344CB8AC3E}">
        <p14:creationId xmlns:p14="http://schemas.microsoft.com/office/powerpoint/2010/main" val="31083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r>
              <a:rPr lang="ru-RU" sz="3000" b="1" dirty="0"/>
              <a:t>Страховой представитель 2 уровня (СП2)</a:t>
            </a:r>
            <a:endParaRPr lang="ru-RU" altLang="ru-RU" sz="3000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9551" y="4581525"/>
            <a:ext cx="8215511" cy="2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9050" algn="just">
              <a:buFont typeface="Arial" charset="0"/>
              <a:buChar char="•"/>
            </a:pPr>
            <a:endParaRPr lang="ru-RU" altLang="ru-RU" sz="1300" dirty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2950" y="3409950"/>
            <a:ext cx="381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8850" y="3625850"/>
            <a:ext cx="381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79035" y="3813247"/>
            <a:ext cx="10632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✓</a:t>
            </a:r>
            <a:r>
              <a:rPr lang="ru-RU" dirty="0" smtClean="0">
                <a:solidFill>
                  <a:srgbClr val="002060"/>
                </a:solidFill>
              </a:rPr>
              <a:t>    Деятельность </a:t>
            </a:r>
            <a:r>
              <a:rPr lang="ru-RU" dirty="0">
                <a:solidFill>
                  <a:srgbClr val="002060"/>
                </a:solidFill>
              </a:rPr>
              <a:t>СП 2 уровня может осуществляться в страховой компании и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непосредственно в медицинской организации в соответствии с утвержденным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графиком работы. График работы страховых представителей в медицинских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организациях размещается на сайте страховой медицинской </a:t>
            </a:r>
            <a:r>
              <a:rPr lang="ru-RU" dirty="0" smtClean="0">
                <a:solidFill>
                  <a:srgbClr val="002060"/>
                </a:solidFill>
              </a:rPr>
              <a:t>организации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9035" y="5481397"/>
            <a:ext cx="10369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✓</a:t>
            </a:r>
            <a:r>
              <a:rPr lang="ru-RU" dirty="0" smtClean="0">
                <a:solidFill>
                  <a:srgbClr val="002060"/>
                </a:solidFill>
              </a:rPr>
              <a:t>   Работа </a:t>
            </a:r>
            <a:r>
              <a:rPr lang="ru-RU" dirty="0">
                <a:solidFill>
                  <a:srgbClr val="002060"/>
                </a:solidFill>
              </a:rPr>
              <a:t>страховых представителей осуществляется в медицинских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рганизациях ,  которые участвуют в реализации ТПОМС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22" y="1168113"/>
            <a:ext cx="2812762" cy="253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andreeva.elena\AppData\Local\Microsoft\Windows\Temporary Internet Files\Content.Outlook\CCJMYMX7\5 (1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945426"/>
            <a:ext cx="2046829" cy="27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95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</TotalTime>
  <Words>1026</Words>
  <Application>Microsoft Office PowerPoint</Application>
  <PresentationFormat>Произвольный</PresentationFormat>
  <Paragraphs>157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Open Sans Condensed</vt:lpstr>
      <vt:lpstr>Times New Roman</vt:lpstr>
      <vt:lpstr>Wingdings</vt:lpstr>
      <vt:lpstr>Тема Office</vt:lpstr>
      <vt:lpstr>Презентация PowerPoint</vt:lpstr>
      <vt:lpstr>Страховая медицинская организация (СМО)</vt:lpstr>
      <vt:lpstr>Основные отношения  субъектов и участников  системы ОМС </vt:lpstr>
      <vt:lpstr> SWOT  анализ СМО , «глазами» общественной организации  </vt:lpstr>
      <vt:lpstr>КОГДА и ЗАЧЕМ нужны специалисты СМО?</vt:lpstr>
      <vt:lpstr>Как обратиться в страховую медицинскую организацию  (или к страховому представителю) ?</vt:lpstr>
      <vt:lpstr>Страховые представители СМО</vt:lpstr>
      <vt:lpstr>Страховые представители первого уровня (СП 1) </vt:lpstr>
      <vt:lpstr>Страховой представитель 2 уровня (СП2)</vt:lpstr>
      <vt:lpstr>Страховой представитель 2 уровня.  Функциональные обязанности.</vt:lpstr>
      <vt:lpstr>Работа СП 2  в медицинских организациях</vt:lpstr>
      <vt:lpstr> Перечень вопросов для консультаций у СП2  </vt:lpstr>
      <vt:lpstr>Страховой представитель 3 уровня.  Функциональные обязанности.</vt:lpstr>
      <vt:lpstr>Кто поможет? </vt:lpstr>
      <vt:lpstr>Давайте позвоним!</vt:lpstr>
      <vt:lpstr>При подаче Обращения надо знать  </vt:lpstr>
      <vt:lpstr>Контроль за рассмотрением Обращения в системе ОМС</vt:lpstr>
      <vt:lpstr>Что не так? </vt:lpstr>
      <vt:lpstr>Если пациент сам не может составить обращение, то ему в этом может помочь страховая организация! </vt:lpstr>
      <vt:lpstr>Презентация PowerPoint</vt:lpstr>
    </vt:vector>
  </TitlesOfParts>
  <Company>!!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Анна</cp:lastModifiedBy>
  <cp:revision>332</cp:revision>
  <dcterms:created xsi:type="dcterms:W3CDTF">2019-11-22T11:09:28Z</dcterms:created>
  <dcterms:modified xsi:type="dcterms:W3CDTF">2024-11-30T12:14:23Z</dcterms:modified>
</cp:coreProperties>
</file>