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notesMasterIdLst>
    <p:notesMasterId r:id="rId38"/>
  </p:notesMasterIdLst>
  <p:sldIdLst>
    <p:sldId id="345" r:id="rId4"/>
    <p:sldId id="506" r:id="rId5"/>
    <p:sldId id="379" r:id="rId6"/>
    <p:sldId id="489" r:id="rId7"/>
    <p:sldId id="452" r:id="rId8"/>
    <p:sldId id="487" r:id="rId9"/>
    <p:sldId id="525" r:id="rId10"/>
    <p:sldId id="491" r:id="rId11"/>
    <p:sldId id="524" r:id="rId12"/>
    <p:sldId id="493" r:id="rId13"/>
    <p:sldId id="507" r:id="rId14"/>
    <p:sldId id="465" r:id="rId15"/>
    <p:sldId id="500" r:id="rId16"/>
    <p:sldId id="453" r:id="rId17"/>
    <p:sldId id="515" r:id="rId18"/>
    <p:sldId id="501" r:id="rId19"/>
    <p:sldId id="464" r:id="rId20"/>
    <p:sldId id="469" r:id="rId21"/>
    <p:sldId id="508" r:id="rId22"/>
    <p:sldId id="513" r:id="rId23"/>
    <p:sldId id="502" r:id="rId24"/>
    <p:sldId id="503" r:id="rId25"/>
    <p:sldId id="504" r:id="rId26"/>
    <p:sldId id="514" r:id="rId27"/>
    <p:sldId id="510" r:id="rId28"/>
    <p:sldId id="512" r:id="rId29"/>
    <p:sldId id="516" r:id="rId30"/>
    <p:sldId id="505" r:id="rId31"/>
    <p:sldId id="517" r:id="rId32"/>
    <p:sldId id="518" r:id="rId33"/>
    <p:sldId id="522" r:id="rId34"/>
    <p:sldId id="443" r:id="rId35"/>
    <p:sldId id="526" r:id="rId36"/>
    <p:sldId id="485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495A73"/>
    <a:srgbClr val="E8EBF0"/>
    <a:srgbClr val="0C9BCE"/>
    <a:srgbClr val="DEE3EA"/>
    <a:srgbClr val="0B859D"/>
    <a:srgbClr val="4B91D1"/>
    <a:srgbClr val="203864"/>
    <a:srgbClr val="0657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6;&#1083;&#1072;&#1077;&#1074;%20&#1053;&#1080;&#1082;&#1086;&#1083;&#1072;&#1081;\Desktop\&#1090;&#1088;&#1080;&#1085;&#1080;&#1090;&#1072;&#1088;&#1085;&#1072;&#1103;%20&#1052;&#1045;&#1044;&#1048;&#1062;&#1048;&#1053;&#1040;\&#1090;&#1072;&#1073;&#1083;&#1080;&#1094;&#1099;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6;&#1083;&#1072;&#1077;&#1074;%20&#1053;&#1040;\Desktop\&#1087;&#1088;&#1086;&#1076;&#1086;&#1083;&#1078;&#1080;&#1090;&#1077;&#1083;&#1100;&#1085;&#1086;&#1089;&#1090;&#1100;%20&#1078;&#1080;&#1079;&#1085;&#1080;%20203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6;&#1083;&#1072;&#1077;&#1074;%20&#1053;&#1040;\Desktop\&#1087;&#1088;&#1086;&#1076;&#1086;&#1083;&#1078;&#1080;&#1090;&#1077;&#1083;&#1100;&#1085;&#1086;&#1089;&#1090;&#1100;%20&#1078;&#1080;&#1079;&#1085;&#1080;%20203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6;&#1083;&#1072;&#1077;&#1074;%20&#1053;&#1040;\Desktop\&#1086;&#1085;&#1082;&#1086;&#1083;&#1086;&#1075;&#1080;&#11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3;&#1080;&#1082;&#1086;&#1083;&#1072;&#1077;&#1074;%20&#1053;&#1080;&#1082;&#1086;&#1083;&#1072;&#1081;\Desktop\&#1090;&#1088;&#1080;&#1085;&#1080;&#1090;&#1072;&#1088;&#1085;&#1072;&#1103;%20&#1052;&#1045;&#1044;&#1048;&#1062;&#1048;&#1053;&#1040;\&#1090;&#1072;&#1080;&#1085;&#1080;&#1090;&#1072;&#1088;&#1085;&#1086;&#1089;&#1090;&#1100;%20&#1089;&#1090;&#1072;&#1090;&#1100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453105035975374E-3"/>
                  <c:y val="1.394716068754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601-4423-94AC-AF487C98A912}"/>
                </c:ext>
              </c:extLst>
            </c:dLbl>
            <c:dLbl>
              <c:idx val="1"/>
              <c:layout>
                <c:manualLayout>
                  <c:x val="-4.1994233344275945E-17"/>
                  <c:y val="1.394716068754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601-4423-94AC-AF487C98A912}"/>
                </c:ext>
              </c:extLst>
            </c:dLbl>
            <c:dLbl>
              <c:idx val="2"/>
              <c:layout>
                <c:manualLayout>
                  <c:x val="-8.714640567294922E-3"/>
                  <c:y val="2.5836730803106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601-4423-94AC-AF487C98A912}"/>
                </c:ext>
              </c:extLst>
            </c:dLbl>
            <c:dLbl>
              <c:idx val="28"/>
              <c:layout>
                <c:manualLayout>
                  <c:x val="-1.3943388834900058E-2"/>
                  <c:y val="-4.6437236239423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601-4423-94AC-AF487C98A912}"/>
                </c:ext>
              </c:extLst>
            </c:dLbl>
            <c:dLbl>
              <c:idx val="34"/>
              <c:layout>
                <c:manualLayout>
                  <c:x val="-4.6511149733025503E-2"/>
                  <c:y val="3.665138116426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601-4423-94AC-AF487C98A912}"/>
                </c:ext>
              </c:extLst>
            </c:dLbl>
            <c:dLbl>
              <c:idx val="38"/>
              <c:layout>
                <c:manualLayout>
                  <c:x val="-1.6234009842095134E-2"/>
                  <c:y val="-3.072965834068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601-4423-94AC-AF487C98A912}"/>
                </c:ext>
              </c:extLst>
            </c:dLbl>
            <c:dLbl>
              <c:idx val="43"/>
              <c:layout>
                <c:manualLayout>
                  <c:x val="-6.3740587712027572E-3"/>
                  <c:y val="2.27042204767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601-4423-94AC-AF487C98A912}"/>
                </c:ext>
              </c:extLst>
            </c:dLbl>
            <c:dLbl>
              <c:idx val="59"/>
              <c:layout>
                <c:manualLayout>
                  <c:x val="-5.2684283165486727E-2"/>
                  <c:y val="-2.7894321375089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601-4423-94AC-AF487C98A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Лист1!$I$135:$I$194</c:f>
              <c:numCache>
                <c:formatCode>General</c:formatCode>
                <c:ptCount val="60"/>
                <c:pt idx="0">
                  <c:v>1897</c:v>
                </c:pt>
                <c:pt idx="1">
                  <c:v>1927</c:v>
                </c:pt>
                <c:pt idx="2">
                  <c:v>1959</c:v>
                </c:pt>
                <c:pt idx="3">
                  <c:v>1962</c:v>
                </c:pt>
                <c:pt idx="4">
                  <c:v>1963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</c:numCache>
            </c:numRef>
          </c:xVal>
          <c:yVal>
            <c:numRef>
              <c:f>Лист1!$J$135:$J$194</c:f>
              <c:numCache>
                <c:formatCode>General</c:formatCode>
                <c:ptCount val="60"/>
                <c:pt idx="0">
                  <c:v>30.54</c:v>
                </c:pt>
                <c:pt idx="1">
                  <c:v>42.93</c:v>
                </c:pt>
                <c:pt idx="2">
                  <c:v>67.91</c:v>
                </c:pt>
                <c:pt idx="3">
                  <c:v>68.75</c:v>
                </c:pt>
                <c:pt idx="4">
                  <c:v>69.38</c:v>
                </c:pt>
                <c:pt idx="5">
                  <c:v>69.61</c:v>
                </c:pt>
                <c:pt idx="6">
                  <c:v>69.5</c:v>
                </c:pt>
                <c:pt idx="7">
                  <c:v>69.45</c:v>
                </c:pt>
                <c:pt idx="8">
                  <c:v>69.34</c:v>
                </c:pt>
                <c:pt idx="9">
                  <c:v>69.06</c:v>
                </c:pt>
                <c:pt idx="10">
                  <c:v>68.81</c:v>
                </c:pt>
                <c:pt idx="11">
                  <c:v>68.930000000000007</c:v>
                </c:pt>
                <c:pt idx="12">
                  <c:v>68.95</c:v>
                </c:pt>
                <c:pt idx="13">
                  <c:v>68.88</c:v>
                </c:pt>
                <c:pt idx="14">
                  <c:v>68.900000000000006</c:v>
                </c:pt>
                <c:pt idx="15">
                  <c:v>68.599999999999994</c:v>
                </c:pt>
                <c:pt idx="16">
                  <c:v>68.13</c:v>
                </c:pt>
                <c:pt idx="17">
                  <c:v>67.95</c:v>
                </c:pt>
                <c:pt idx="18">
                  <c:v>67.849999999999994</c:v>
                </c:pt>
                <c:pt idx="19">
                  <c:v>67.72</c:v>
                </c:pt>
                <c:pt idx="20">
                  <c:v>67.540000000000006</c:v>
                </c:pt>
                <c:pt idx="21">
                  <c:v>67.61</c:v>
                </c:pt>
                <c:pt idx="22">
                  <c:v>68.010000000000005</c:v>
                </c:pt>
                <c:pt idx="23">
                  <c:v>68.25</c:v>
                </c:pt>
                <c:pt idx="24">
                  <c:v>67.930000000000007</c:v>
                </c:pt>
                <c:pt idx="25">
                  <c:v>68.08</c:v>
                </c:pt>
                <c:pt idx="26">
                  <c:v>69.260000000000005</c:v>
                </c:pt>
                <c:pt idx="27">
                  <c:v>70.13</c:v>
                </c:pt>
                <c:pt idx="28">
                  <c:v>69.900000000000006</c:v>
                </c:pt>
                <c:pt idx="29">
                  <c:v>69.569999999999993</c:v>
                </c:pt>
                <c:pt idx="30">
                  <c:v>69.19</c:v>
                </c:pt>
                <c:pt idx="31">
                  <c:v>69.010000000000005</c:v>
                </c:pt>
                <c:pt idx="32">
                  <c:v>67.89</c:v>
                </c:pt>
                <c:pt idx="33">
                  <c:v>65.14</c:v>
                </c:pt>
                <c:pt idx="34">
                  <c:v>63.98</c:v>
                </c:pt>
                <c:pt idx="35">
                  <c:v>64.52</c:v>
                </c:pt>
                <c:pt idx="36">
                  <c:v>65.89</c:v>
                </c:pt>
                <c:pt idx="37">
                  <c:v>66.64</c:v>
                </c:pt>
                <c:pt idx="38">
                  <c:v>67.02</c:v>
                </c:pt>
                <c:pt idx="39">
                  <c:v>65.930000000000007</c:v>
                </c:pt>
                <c:pt idx="40">
                  <c:v>65.34</c:v>
                </c:pt>
                <c:pt idx="41">
                  <c:v>65.23</c:v>
                </c:pt>
                <c:pt idx="42">
                  <c:v>64.95</c:v>
                </c:pt>
                <c:pt idx="43">
                  <c:v>64.84</c:v>
                </c:pt>
                <c:pt idx="44">
                  <c:v>65.31</c:v>
                </c:pt>
                <c:pt idx="45">
                  <c:v>65.37</c:v>
                </c:pt>
                <c:pt idx="46">
                  <c:v>66.69</c:v>
                </c:pt>
                <c:pt idx="47">
                  <c:v>67.61</c:v>
                </c:pt>
                <c:pt idx="48">
                  <c:v>67.989999999999995</c:v>
                </c:pt>
                <c:pt idx="49">
                  <c:v>68.78</c:v>
                </c:pt>
                <c:pt idx="50">
                  <c:v>68.94</c:v>
                </c:pt>
                <c:pt idx="51">
                  <c:v>69.83</c:v>
                </c:pt>
                <c:pt idx="52">
                  <c:v>70.239999999999995</c:v>
                </c:pt>
                <c:pt idx="53">
                  <c:v>70.760000000000005</c:v>
                </c:pt>
                <c:pt idx="54">
                  <c:v>70.930000000000007</c:v>
                </c:pt>
                <c:pt idx="55">
                  <c:v>71.39</c:v>
                </c:pt>
                <c:pt idx="56">
                  <c:v>71.87</c:v>
                </c:pt>
                <c:pt idx="57">
                  <c:v>72.7</c:v>
                </c:pt>
                <c:pt idx="58">
                  <c:v>72.91</c:v>
                </c:pt>
                <c:pt idx="59">
                  <c:v>73.34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601-4423-94AC-AF487C98A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8980783"/>
        <c:axId val="1368982863"/>
      </c:scatterChart>
      <c:valAx>
        <c:axId val="1368980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8982863"/>
        <c:crosses val="autoZero"/>
        <c:crossBetween val="midCat"/>
      </c:valAx>
      <c:valAx>
        <c:axId val="1368982863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89807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8890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Pt>
            <c:idx val="75"/>
            <c:marker>
              <c:symbol val="circle"/>
              <c:size val="5"/>
              <c:spPr>
                <a:solidFill>
                  <a:srgbClr val="FF0000"/>
                </a:solidFill>
                <a:ln w="88900">
                  <a:solidFill>
                    <a:srgbClr val="FF000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C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FE-44DA-8C15-6D48E7CE1DAA}"/>
              </c:ext>
            </c:extLst>
          </c:dPt>
          <c:dPt>
            <c:idx val="80"/>
            <c:marker>
              <c:symbol val="circle"/>
              <c:size val="5"/>
              <c:spPr>
                <a:solidFill>
                  <a:srgbClr val="FF0000"/>
                </a:solidFill>
                <a:ln w="889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75FE-44DA-8C15-6D48E7CE1DAA}"/>
              </c:ext>
            </c:extLst>
          </c:dPt>
          <c:dPt>
            <c:idx val="85"/>
            <c:marker>
              <c:symbol val="circle"/>
              <c:size val="5"/>
              <c:spPr>
                <a:solidFill>
                  <a:srgbClr val="FF0000"/>
                </a:solidFill>
                <a:ln w="889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75FE-44DA-8C15-6D48E7CE1DAA}"/>
              </c:ext>
            </c:extLst>
          </c:dPt>
          <c:dPt>
            <c:idx val="90"/>
            <c:marker>
              <c:symbol val="circle"/>
              <c:size val="5"/>
              <c:spPr>
                <a:solidFill>
                  <a:srgbClr val="FF0000"/>
                </a:solidFill>
                <a:ln w="889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5FE-44DA-8C15-6D48E7CE1DAA}"/>
              </c:ext>
            </c:extLst>
          </c:dPt>
          <c:dPt>
            <c:idx val="95"/>
            <c:marker>
              <c:symbol val="circle"/>
              <c:size val="5"/>
              <c:spPr>
                <a:solidFill>
                  <a:srgbClr val="FF0000"/>
                </a:solidFill>
                <a:ln w="889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5FE-44DA-8C15-6D48E7CE1DAA}"/>
              </c:ext>
            </c:extLst>
          </c:dPt>
          <c:dPt>
            <c:idx val="100"/>
            <c:marker>
              <c:symbol val="circle"/>
              <c:size val="5"/>
              <c:spPr>
                <a:solidFill>
                  <a:srgbClr val="FF0000"/>
                </a:solidFill>
                <a:ln w="88900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5FE-44DA-8C15-6D48E7CE1DAA}"/>
              </c:ext>
            </c:extLst>
          </c:dPt>
          <c:dLbls>
            <c:dLbl>
              <c:idx val="5"/>
              <c:layout>
                <c:manualLayout>
                  <c:x val="-2.2665330423485637E-3"/>
                  <c:y val="-5.3384495133780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FE-44DA-8C15-6D48E7CE1DAA}"/>
                </c:ext>
              </c:extLst>
            </c:dLbl>
            <c:dLbl>
              <c:idx val="60"/>
              <c:layout>
                <c:manualLayout>
                  <c:x val="-1.1853789344314299E-2"/>
                  <c:y val="-6.06094327947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FE-44DA-8C15-6D48E7CE1DAA}"/>
                </c:ext>
              </c:extLst>
            </c:dLbl>
            <c:dLbl>
              <c:idx val="100"/>
              <c:layout>
                <c:manualLayout>
                  <c:x val="-3.3997995635228454E-3"/>
                  <c:y val="-4.776507459338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5FE-44DA-8C15-6D48E7CE1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Лист1!$B$198:$B$298</c:f>
              <c:numCache>
                <c:formatCode>General</c:formatCode>
                <c:ptCount val="10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  <c:pt idx="76">
                  <c:v>2026</c:v>
                </c:pt>
                <c:pt idx="77">
                  <c:v>2027</c:v>
                </c:pt>
                <c:pt idx="78">
                  <c:v>2028</c:v>
                </c:pt>
                <c:pt idx="79">
                  <c:v>2029</c:v>
                </c:pt>
                <c:pt idx="80">
                  <c:v>2030</c:v>
                </c:pt>
                <c:pt idx="81">
                  <c:v>2031</c:v>
                </c:pt>
                <c:pt idx="82">
                  <c:v>2032</c:v>
                </c:pt>
                <c:pt idx="83">
                  <c:v>2033</c:v>
                </c:pt>
                <c:pt idx="84">
                  <c:v>2034</c:v>
                </c:pt>
                <c:pt idx="85">
                  <c:v>2035</c:v>
                </c:pt>
                <c:pt idx="86">
                  <c:v>2036</c:v>
                </c:pt>
                <c:pt idx="87">
                  <c:v>2037</c:v>
                </c:pt>
                <c:pt idx="88">
                  <c:v>2038</c:v>
                </c:pt>
                <c:pt idx="89">
                  <c:v>2039</c:v>
                </c:pt>
                <c:pt idx="90">
                  <c:v>2040</c:v>
                </c:pt>
                <c:pt idx="91">
                  <c:v>2041</c:v>
                </c:pt>
                <c:pt idx="92">
                  <c:v>2042</c:v>
                </c:pt>
                <c:pt idx="93">
                  <c:v>2043</c:v>
                </c:pt>
                <c:pt idx="94">
                  <c:v>2044</c:v>
                </c:pt>
                <c:pt idx="95">
                  <c:v>2045</c:v>
                </c:pt>
                <c:pt idx="96">
                  <c:v>2046</c:v>
                </c:pt>
                <c:pt idx="97">
                  <c:v>2047</c:v>
                </c:pt>
                <c:pt idx="98">
                  <c:v>2048</c:v>
                </c:pt>
                <c:pt idx="99">
                  <c:v>2049</c:v>
                </c:pt>
                <c:pt idx="100">
                  <c:v>2050</c:v>
                </c:pt>
              </c:numCache>
            </c:numRef>
          </c:xVal>
          <c:yVal>
            <c:numRef>
              <c:f>Лист1!$C$198:$C$298</c:f>
              <c:numCache>
                <c:formatCode>General</c:formatCode>
                <c:ptCount val="101"/>
                <c:pt idx="5">
                  <c:v>19.100000000000001</c:v>
                </c:pt>
                <c:pt idx="10">
                  <c:v>17.3</c:v>
                </c:pt>
                <c:pt idx="15">
                  <c:v>16.2</c:v>
                </c:pt>
                <c:pt idx="20">
                  <c:v>12.9</c:v>
                </c:pt>
                <c:pt idx="25">
                  <c:v>11.6</c:v>
                </c:pt>
                <c:pt idx="30">
                  <c:v>10.6</c:v>
                </c:pt>
                <c:pt idx="35">
                  <c:v>10</c:v>
                </c:pt>
                <c:pt idx="40">
                  <c:v>9.4</c:v>
                </c:pt>
                <c:pt idx="45">
                  <c:v>9.1</c:v>
                </c:pt>
                <c:pt idx="50">
                  <c:v>8.8000000000000007</c:v>
                </c:pt>
                <c:pt idx="55">
                  <c:v>8.4</c:v>
                </c:pt>
                <c:pt idx="60">
                  <c:v>8.1</c:v>
                </c:pt>
                <c:pt idx="65">
                  <c:v>8.1</c:v>
                </c:pt>
                <c:pt idx="70">
                  <c:v>8.1</c:v>
                </c:pt>
                <c:pt idx="75">
                  <c:v>8.1</c:v>
                </c:pt>
                <c:pt idx="80">
                  <c:v>8.3000000000000007</c:v>
                </c:pt>
                <c:pt idx="85">
                  <c:v>8.6</c:v>
                </c:pt>
                <c:pt idx="90">
                  <c:v>9</c:v>
                </c:pt>
                <c:pt idx="95">
                  <c:v>9.4</c:v>
                </c:pt>
                <c:pt idx="100">
                  <c:v>9.6999999999999993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FE-44DA-8C15-6D48E7CE1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5934335"/>
        <c:axId val="1105936415"/>
      </c:scatterChart>
      <c:valAx>
        <c:axId val="1105934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5936415"/>
        <c:crosses val="autoZero"/>
        <c:crossBetween val="midCat"/>
      </c:valAx>
      <c:valAx>
        <c:axId val="11059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59343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Лист1!$F$11</c:f>
              <c:strCache>
                <c:ptCount val="1"/>
                <c:pt idx="0">
                  <c:v>Низкий вариант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Лист1!$G$10:$X$10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Лист1!$G$11:$X$11</c:f>
              <c:numCache>
                <c:formatCode>General</c:formatCode>
                <c:ptCount val="18"/>
                <c:pt idx="0">
                  <c:v>72.58</c:v>
                </c:pt>
                <c:pt idx="1">
                  <c:v>73.14</c:v>
                </c:pt>
                <c:pt idx="2">
                  <c:v>73.3</c:v>
                </c:pt>
                <c:pt idx="3">
                  <c:v>73.45</c:v>
                </c:pt>
                <c:pt idx="4">
                  <c:v>73.599999999999994</c:v>
                </c:pt>
                <c:pt idx="5">
                  <c:v>73.739999999999995</c:v>
                </c:pt>
                <c:pt idx="6">
                  <c:v>73.89</c:v>
                </c:pt>
                <c:pt idx="7">
                  <c:v>74.040000000000006</c:v>
                </c:pt>
                <c:pt idx="8">
                  <c:v>74.180000000000007</c:v>
                </c:pt>
                <c:pt idx="9">
                  <c:v>74.319999999999993</c:v>
                </c:pt>
                <c:pt idx="10">
                  <c:v>74.459999999999994</c:v>
                </c:pt>
                <c:pt idx="11">
                  <c:v>74.61</c:v>
                </c:pt>
                <c:pt idx="12">
                  <c:v>74.739999999999995</c:v>
                </c:pt>
                <c:pt idx="13">
                  <c:v>74.88</c:v>
                </c:pt>
                <c:pt idx="14">
                  <c:v>75.02</c:v>
                </c:pt>
                <c:pt idx="15">
                  <c:v>75.16</c:v>
                </c:pt>
                <c:pt idx="16">
                  <c:v>75.290000000000006</c:v>
                </c:pt>
                <c:pt idx="17">
                  <c:v>75.42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8-4606-B9BB-5B4A4445B315}"/>
            </c:ext>
          </c:extLst>
        </c:ser>
        <c:ser>
          <c:idx val="1"/>
          <c:order val="1"/>
          <c:tx>
            <c:strRef>
              <c:f>Лист1!$F$12</c:f>
              <c:strCache>
                <c:ptCount val="1"/>
                <c:pt idx="0">
                  <c:v>Средний вариант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Лист1!$G$10:$X$10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Лист1!$G$12:$X$12</c:f>
              <c:numCache>
                <c:formatCode>General</c:formatCode>
                <c:ptCount val="18"/>
                <c:pt idx="0">
                  <c:v>72.760000000000005</c:v>
                </c:pt>
                <c:pt idx="1">
                  <c:v>73.38</c:v>
                </c:pt>
                <c:pt idx="2">
                  <c:v>73.75</c:v>
                </c:pt>
                <c:pt idx="3">
                  <c:v>74.099999999999994</c:v>
                </c:pt>
                <c:pt idx="4">
                  <c:v>74.430000000000007</c:v>
                </c:pt>
                <c:pt idx="5">
                  <c:v>74.739999999999995</c:v>
                </c:pt>
                <c:pt idx="6">
                  <c:v>75.03</c:v>
                </c:pt>
                <c:pt idx="7">
                  <c:v>75.31</c:v>
                </c:pt>
                <c:pt idx="8">
                  <c:v>75.569999999999993</c:v>
                </c:pt>
                <c:pt idx="9">
                  <c:v>75.8</c:v>
                </c:pt>
                <c:pt idx="10">
                  <c:v>76.02</c:v>
                </c:pt>
                <c:pt idx="11">
                  <c:v>76.23</c:v>
                </c:pt>
                <c:pt idx="12">
                  <c:v>76.41</c:v>
                </c:pt>
                <c:pt idx="13">
                  <c:v>76.58</c:v>
                </c:pt>
                <c:pt idx="14">
                  <c:v>76.73</c:v>
                </c:pt>
                <c:pt idx="15">
                  <c:v>76.87</c:v>
                </c:pt>
                <c:pt idx="16">
                  <c:v>77</c:v>
                </c:pt>
                <c:pt idx="17">
                  <c:v>77.13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78-4606-B9BB-5B4A4445B315}"/>
            </c:ext>
          </c:extLst>
        </c:ser>
        <c:ser>
          <c:idx val="2"/>
          <c:order val="2"/>
          <c:tx>
            <c:strRef>
              <c:f>Лист1!$F$13</c:f>
              <c:strCache>
                <c:ptCount val="1"/>
                <c:pt idx="0">
                  <c:v>Высокий вариант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Лист1!$G$10:$X$10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Лист1!$G$13:$X$13</c:f>
              <c:numCache>
                <c:formatCode>General</c:formatCode>
                <c:ptCount val="18"/>
                <c:pt idx="0">
                  <c:v>73.09</c:v>
                </c:pt>
                <c:pt idx="1">
                  <c:v>73.87</c:v>
                </c:pt>
                <c:pt idx="2">
                  <c:v>74.7</c:v>
                </c:pt>
                <c:pt idx="3">
                  <c:v>75.53</c:v>
                </c:pt>
                <c:pt idx="4">
                  <c:v>76.36</c:v>
                </c:pt>
                <c:pt idx="5">
                  <c:v>77.2</c:v>
                </c:pt>
                <c:pt idx="6">
                  <c:v>78.040000000000006</c:v>
                </c:pt>
                <c:pt idx="7">
                  <c:v>78.38</c:v>
                </c:pt>
                <c:pt idx="8">
                  <c:v>78.72</c:v>
                </c:pt>
                <c:pt idx="9">
                  <c:v>79.069999999999993</c:v>
                </c:pt>
                <c:pt idx="10">
                  <c:v>79.41</c:v>
                </c:pt>
                <c:pt idx="11">
                  <c:v>79.739999999999995</c:v>
                </c:pt>
                <c:pt idx="12">
                  <c:v>80.08</c:v>
                </c:pt>
                <c:pt idx="13">
                  <c:v>80.41</c:v>
                </c:pt>
                <c:pt idx="14">
                  <c:v>80.73</c:v>
                </c:pt>
                <c:pt idx="15">
                  <c:v>81.05</c:v>
                </c:pt>
                <c:pt idx="16">
                  <c:v>81.36</c:v>
                </c:pt>
                <c:pt idx="17">
                  <c:v>81.67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78-4606-B9BB-5B4A4445B315}"/>
            </c:ext>
          </c:extLst>
        </c:ser>
        <c:ser>
          <c:idx val="3"/>
          <c:order val="3"/>
          <c:tx>
            <c:strRef>
              <c:f>Лист1!$F$14</c:f>
              <c:strCache>
                <c:ptCount val="1"/>
                <c:pt idx="0">
                  <c:v>Фактически и с учетом Указа</c:v>
                </c:pt>
              </c:strCache>
            </c:strRef>
          </c:tx>
          <c:spPr>
            <a:ln w="28575" cap="rnd">
              <a:solidFill>
                <a:srgbClr val="920000"/>
              </a:solidFill>
              <a:round/>
            </a:ln>
            <a:effectLst/>
          </c:spPr>
          <c:marker>
            <c:symbol val="none"/>
          </c:marker>
          <c:cat>
            <c:numRef>
              <c:f>Лист1!$G$10:$X$10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Лист1!$G$14:$X$14</c:f>
              <c:numCache>
                <c:formatCode>General</c:formatCode>
                <c:ptCount val="18"/>
                <c:pt idx="0">
                  <c:v>72.91</c:v>
                </c:pt>
                <c:pt idx="1">
                  <c:v>73.34</c:v>
                </c:pt>
                <c:pt idx="2">
                  <c:v>71.540000000000006</c:v>
                </c:pt>
                <c:pt idx="3">
                  <c:v>70.06</c:v>
                </c:pt>
                <c:pt idx="4">
                  <c:v>72.760000000000005</c:v>
                </c:pt>
                <c:pt idx="5">
                  <c:v>73.900000000000006</c:v>
                </c:pt>
                <c:pt idx="6">
                  <c:v>72.8</c:v>
                </c:pt>
                <c:pt idx="12">
                  <c:v>78</c:v>
                </c:pt>
                <c:pt idx="17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78-4606-B9BB-5B4A4445B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8960"/>
        <c:axId val="15707712"/>
      </c:lineChart>
      <c:catAx>
        <c:axId val="157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7712"/>
        <c:crosses val="autoZero"/>
        <c:auto val="1"/>
        <c:lblAlgn val="ctr"/>
        <c:lblOffset val="100"/>
        <c:noMultiLvlLbl val="0"/>
      </c:catAx>
      <c:valAx>
        <c:axId val="15707712"/>
        <c:scaling>
          <c:orientation val="minMax"/>
          <c:max val="82"/>
          <c:min val="6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8960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Лист1!$F$11</c:f>
              <c:strCache>
                <c:ptCount val="1"/>
                <c:pt idx="0">
                  <c:v>Низкий вариант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Лист1!$G$10:$X$10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Лист1!$G$11:$X$11</c:f>
              <c:numCache>
                <c:formatCode>General</c:formatCode>
                <c:ptCount val="18"/>
                <c:pt idx="0">
                  <c:v>72.58</c:v>
                </c:pt>
                <c:pt idx="1">
                  <c:v>73.14</c:v>
                </c:pt>
                <c:pt idx="2">
                  <c:v>73.3</c:v>
                </c:pt>
                <c:pt idx="3">
                  <c:v>73.45</c:v>
                </c:pt>
                <c:pt idx="4">
                  <c:v>73.599999999999994</c:v>
                </c:pt>
                <c:pt idx="5">
                  <c:v>73.739999999999995</c:v>
                </c:pt>
                <c:pt idx="6">
                  <c:v>73.89</c:v>
                </c:pt>
                <c:pt idx="7">
                  <c:v>74.040000000000006</c:v>
                </c:pt>
                <c:pt idx="8">
                  <c:v>74.180000000000007</c:v>
                </c:pt>
                <c:pt idx="9">
                  <c:v>74.319999999999993</c:v>
                </c:pt>
                <c:pt idx="10">
                  <c:v>74.459999999999994</c:v>
                </c:pt>
                <c:pt idx="11">
                  <c:v>74.61</c:v>
                </c:pt>
                <c:pt idx="12">
                  <c:v>74.739999999999995</c:v>
                </c:pt>
                <c:pt idx="13">
                  <c:v>74.88</c:v>
                </c:pt>
                <c:pt idx="14">
                  <c:v>75.02</c:v>
                </c:pt>
                <c:pt idx="15">
                  <c:v>75.16</c:v>
                </c:pt>
                <c:pt idx="16">
                  <c:v>75.290000000000006</c:v>
                </c:pt>
                <c:pt idx="17">
                  <c:v>75.42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78-4606-B9BB-5B4A4445B315}"/>
            </c:ext>
          </c:extLst>
        </c:ser>
        <c:ser>
          <c:idx val="1"/>
          <c:order val="1"/>
          <c:tx>
            <c:strRef>
              <c:f>Лист1!$F$12</c:f>
              <c:strCache>
                <c:ptCount val="1"/>
                <c:pt idx="0">
                  <c:v>Средний вариант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Лист1!$G$10:$X$10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Лист1!$G$12:$X$12</c:f>
              <c:numCache>
                <c:formatCode>General</c:formatCode>
                <c:ptCount val="18"/>
                <c:pt idx="0">
                  <c:v>72.760000000000005</c:v>
                </c:pt>
                <c:pt idx="1">
                  <c:v>73.38</c:v>
                </c:pt>
                <c:pt idx="2">
                  <c:v>73.75</c:v>
                </c:pt>
                <c:pt idx="3">
                  <c:v>74.099999999999994</c:v>
                </c:pt>
                <c:pt idx="4">
                  <c:v>74.430000000000007</c:v>
                </c:pt>
                <c:pt idx="5">
                  <c:v>74.739999999999995</c:v>
                </c:pt>
                <c:pt idx="6">
                  <c:v>75.03</c:v>
                </c:pt>
                <c:pt idx="7">
                  <c:v>75.31</c:v>
                </c:pt>
                <c:pt idx="8">
                  <c:v>75.569999999999993</c:v>
                </c:pt>
                <c:pt idx="9">
                  <c:v>75.8</c:v>
                </c:pt>
                <c:pt idx="10">
                  <c:v>76.02</c:v>
                </c:pt>
                <c:pt idx="11">
                  <c:v>76.23</c:v>
                </c:pt>
                <c:pt idx="12">
                  <c:v>76.41</c:v>
                </c:pt>
                <c:pt idx="13">
                  <c:v>76.58</c:v>
                </c:pt>
                <c:pt idx="14">
                  <c:v>76.73</c:v>
                </c:pt>
                <c:pt idx="15">
                  <c:v>76.87</c:v>
                </c:pt>
                <c:pt idx="16">
                  <c:v>77</c:v>
                </c:pt>
                <c:pt idx="17">
                  <c:v>77.13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78-4606-B9BB-5B4A4445B315}"/>
            </c:ext>
          </c:extLst>
        </c:ser>
        <c:ser>
          <c:idx val="2"/>
          <c:order val="2"/>
          <c:tx>
            <c:strRef>
              <c:f>Лист1!$F$13</c:f>
              <c:strCache>
                <c:ptCount val="1"/>
                <c:pt idx="0">
                  <c:v>Высокий вариант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Лист1!$G$10:$X$10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Лист1!$G$13:$X$13</c:f>
              <c:numCache>
                <c:formatCode>General</c:formatCode>
                <c:ptCount val="18"/>
                <c:pt idx="0">
                  <c:v>73.09</c:v>
                </c:pt>
                <c:pt idx="1">
                  <c:v>73.87</c:v>
                </c:pt>
                <c:pt idx="2">
                  <c:v>74.7</c:v>
                </c:pt>
                <c:pt idx="3">
                  <c:v>75.53</c:v>
                </c:pt>
                <c:pt idx="4">
                  <c:v>76.36</c:v>
                </c:pt>
                <c:pt idx="5">
                  <c:v>77.2</c:v>
                </c:pt>
                <c:pt idx="6">
                  <c:v>78.040000000000006</c:v>
                </c:pt>
                <c:pt idx="7">
                  <c:v>78.38</c:v>
                </c:pt>
                <c:pt idx="8">
                  <c:v>78.72</c:v>
                </c:pt>
                <c:pt idx="9">
                  <c:v>79.069999999999993</c:v>
                </c:pt>
                <c:pt idx="10">
                  <c:v>79.41</c:v>
                </c:pt>
                <c:pt idx="11">
                  <c:v>79.739999999999995</c:v>
                </c:pt>
                <c:pt idx="12">
                  <c:v>80.08</c:v>
                </c:pt>
                <c:pt idx="13">
                  <c:v>80.41</c:v>
                </c:pt>
                <c:pt idx="14">
                  <c:v>80.73</c:v>
                </c:pt>
                <c:pt idx="15">
                  <c:v>81.05</c:v>
                </c:pt>
                <c:pt idx="16">
                  <c:v>81.36</c:v>
                </c:pt>
                <c:pt idx="17">
                  <c:v>81.67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78-4606-B9BB-5B4A4445B315}"/>
            </c:ext>
          </c:extLst>
        </c:ser>
        <c:ser>
          <c:idx val="3"/>
          <c:order val="3"/>
          <c:tx>
            <c:strRef>
              <c:f>Лист1!$F$14</c:f>
              <c:strCache>
                <c:ptCount val="1"/>
                <c:pt idx="0">
                  <c:v>Фактически и с учетом Указа</c:v>
                </c:pt>
              </c:strCache>
            </c:strRef>
          </c:tx>
          <c:spPr>
            <a:ln w="28575" cap="rnd">
              <a:solidFill>
                <a:srgbClr val="92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743727282606298E-2"/>
                  <c:y val="4.6550318022568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9D2-434B-83B6-09ADADD42A8E}"/>
                </c:ext>
              </c:extLst>
            </c:dLbl>
            <c:dLbl>
              <c:idx val="1"/>
              <c:layout>
                <c:manualLayout>
                  <c:x val="1.4889037889490152E-2"/>
                  <c:y val="3.620580290644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D2-434B-83B6-09ADADD42A8E}"/>
                </c:ext>
              </c:extLst>
            </c:dLbl>
            <c:dLbl>
              <c:idx val="4"/>
              <c:layout>
                <c:manualLayout>
                  <c:x val="-2.2906212137677575E-3"/>
                  <c:y val="2.5861287790315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37C-44D5-B89C-9C898682CF91}"/>
                </c:ext>
              </c:extLst>
            </c:dLbl>
            <c:dLbl>
              <c:idx val="5"/>
              <c:layout>
                <c:manualLayout>
                  <c:x val="-2.1760901530793297E-2"/>
                  <c:y val="3.8791931685473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578-4606-B9BB-5B4A4445B315}"/>
                </c:ext>
              </c:extLst>
            </c:dLbl>
            <c:dLbl>
              <c:idx val="12"/>
              <c:layout>
                <c:manualLayout>
                  <c:x val="9.1624848550708633E-3"/>
                  <c:y val="1.5516772674189518E-2"/>
                </c:manualLayout>
              </c:layout>
              <c:tx>
                <c:rich>
                  <a:bodyPr/>
                  <a:lstStyle/>
                  <a:p>
                    <a:fld id="{A5C89FAE-79C9-4F22-819E-87BA66114EB1}" type="VALUE">
                      <a:rPr lang="en-US" sz="2000">
                        <a:solidFill>
                          <a:srgbClr val="92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578-4606-B9BB-5B4A4445B315}"/>
                </c:ext>
              </c:extLst>
            </c:dLbl>
            <c:dLbl>
              <c:idx val="17"/>
              <c:layout>
                <c:manualLayout>
                  <c:x val="-5.7265530344192891E-3"/>
                  <c:y val="4.9136446801600141E-2"/>
                </c:manualLayout>
              </c:layout>
              <c:tx>
                <c:rich>
                  <a:bodyPr/>
                  <a:lstStyle/>
                  <a:p>
                    <a:fld id="{69F1B108-1277-4B7A-AA0E-8A7BF72132DA}" type="VALUE">
                      <a:rPr lang="en-US" sz="2000">
                        <a:solidFill>
                          <a:srgbClr val="92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578-4606-B9BB-5B4A4445B3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92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Лист1!$G$10:$X$10</c:f>
              <c:numCache>
                <c:formatCode>General</c:formatCode>
                <c:ptCount val="1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  <c:pt idx="17">
                  <c:v>2035</c:v>
                </c:pt>
              </c:numCache>
            </c:numRef>
          </c:cat>
          <c:val>
            <c:numRef>
              <c:f>Лист1!$G$14:$X$14</c:f>
              <c:numCache>
                <c:formatCode>General</c:formatCode>
                <c:ptCount val="18"/>
                <c:pt idx="0">
                  <c:v>72.91</c:v>
                </c:pt>
                <c:pt idx="1">
                  <c:v>73.34</c:v>
                </c:pt>
                <c:pt idx="2">
                  <c:v>71.540000000000006</c:v>
                </c:pt>
                <c:pt idx="3">
                  <c:v>70.06</c:v>
                </c:pt>
                <c:pt idx="4">
                  <c:v>72.760000000000005</c:v>
                </c:pt>
                <c:pt idx="5">
                  <c:v>73.900000000000006</c:v>
                </c:pt>
                <c:pt idx="6">
                  <c:v>72.8</c:v>
                </c:pt>
                <c:pt idx="12">
                  <c:v>78</c:v>
                </c:pt>
                <c:pt idx="17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78-4606-B9BB-5B4A4445B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08960"/>
        <c:axId val="15707712"/>
      </c:lineChart>
      <c:catAx>
        <c:axId val="1570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7712"/>
        <c:crosses val="autoZero"/>
        <c:auto val="1"/>
        <c:lblAlgn val="ctr"/>
        <c:lblOffset val="100"/>
        <c:noMultiLvlLbl val="0"/>
      </c:catAx>
      <c:valAx>
        <c:axId val="15707712"/>
        <c:scaling>
          <c:orientation val="minMax"/>
          <c:max val="82"/>
          <c:min val="6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08960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Лист1!$D$92</c:f>
              <c:strCache>
                <c:ptCount val="1"/>
                <c:pt idx="0">
                  <c:v>Болезни органов кровообращения</c:v>
                </c:pt>
              </c:strCache>
            </c:strRef>
          </c:tx>
          <c:spPr>
            <a:ln w="19050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6970849176172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12-48C0-8F52-2F1D043C1D1D}"/>
                </c:ext>
              </c:extLst>
            </c:dLbl>
            <c:dLbl>
              <c:idx val="35"/>
              <c:layout>
                <c:manualLayout>
                  <c:x val="-4.5812420143903181E-3"/>
                  <c:y val="-2.4708165865074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112-48C0-8F52-2F1D043C1D1D}"/>
                </c:ext>
              </c:extLst>
            </c:dLbl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12-48C0-8F52-2F1D043C1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Лист1!$C$93:$C$132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xVal>
          <c:yVal>
            <c:numRef>
              <c:f>Лист1!$D$93:$D$132</c:f>
              <c:numCache>
                <c:formatCode>General</c:formatCode>
                <c:ptCount val="40"/>
                <c:pt idx="0">
                  <c:v>718</c:v>
                </c:pt>
                <c:pt idx="1">
                  <c:v>701</c:v>
                </c:pt>
                <c:pt idx="2">
                  <c:v>683</c:v>
                </c:pt>
                <c:pt idx="3">
                  <c:v>706</c:v>
                </c:pt>
                <c:pt idx="4">
                  <c:v>746</c:v>
                </c:pt>
                <c:pt idx="5">
                  <c:v>739</c:v>
                </c:pt>
                <c:pt idx="6">
                  <c:v>684</c:v>
                </c:pt>
                <c:pt idx="7">
                  <c:v>691</c:v>
                </c:pt>
                <c:pt idx="8">
                  <c:v>690</c:v>
                </c:pt>
                <c:pt idx="9">
                  <c:v>664</c:v>
                </c:pt>
                <c:pt idx="10">
                  <c:v>669</c:v>
                </c:pt>
                <c:pt idx="11">
                  <c:v>658</c:v>
                </c:pt>
                <c:pt idx="12">
                  <c:v>675</c:v>
                </c:pt>
                <c:pt idx="13">
                  <c:v>790</c:v>
                </c:pt>
                <c:pt idx="14">
                  <c:v>849</c:v>
                </c:pt>
                <c:pt idx="15">
                  <c:v>796</c:v>
                </c:pt>
                <c:pt idx="16">
                  <c:v>754</c:v>
                </c:pt>
                <c:pt idx="17">
                  <c:v>735</c:v>
                </c:pt>
                <c:pt idx="18">
                  <c:v>721</c:v>
                </c:pt>
                <c:pt idx="19">
                  <c:v>775</c:v>
                </c:pt>
                <c:pt idx="20">
                  <c:v>797</c:v>
                </c:pt>
                <c:pt idx="21">
                  <c:v>805</c:v>
                </c:pt>
                <c:pt idx="22">
                  <c:v>832</c:v>
                </c:pt>
                <c:pt idx="23">
                  <c:v>867</c:v>
                </c:pt>
                <c:pt idx="24">
                  <c:v>832</c:v>
                </c:pt>
                <c:pt idx="25">
                  <c:v>833</c:v>
                </c:pt>
                <c:pt idx="26">
                  <c:v>779</c:v>
                </c:pt>
                <c:pt idx="27">
                  <c:v>735</c:v>
                </c:pt>
                <c:pt idx="28">
                  <c:v>722</c:v>
                </c:pt>
                <c:pt idx="29">
                  <c:v>682</c:v>
                </c:pt>
                <c:pt idx="30">
                  <c:v>672</c:v>
                </c:pt>
                <c:pt idx="31">
                  <c:v>613</c:v>
                </c:pt>
                <c:pt idx="32">
                  <c:v>586</c:v>
                </c:pt>
                <c:pt idx="33">
                  <c:v>547</c:v>
                </c:pt>
                <c:pt idx="34">
                  <c:v>519</c:v>
                </c:pt>
                <c:pt idx="35">
                  <c:v>486</c:v>
                </c:pt>
                <c:pt idx="39">
                  <c:v>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112-48C0-8F52-2F1D043C1D1D}"/>
            </c:ext>
          </c:extLst>
        </c:ser>
        <c:ser>
          <c:idx val="1"/>
          <c:order val="1"/>
          <c:tx>
            <c:strRef>
              <c:f>Лист1!$E$92</c:f>
              <c:strCache>
                <c:ptCount val="1"/>
                <c:pt idx="0">
                  <c:v>Сосудистые поражения мозга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317279256442753E-2"/>
                  <c:y val="8.79286405158215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12-48C0-8F52-2F1D043C1D1D}"/>
                </c:ext>
              </c:extLst>
            </c:dLbl>
            <c:dLbl>
              <c:idx val="35"/>
              <c:layout>
                <c:manualLayout>
                  <c:x val="-5.7265525179876877E-3"/>
                  <c:y val="-3.019886939064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112-48C0-8F52-2F1D043C1D1D}"/>
                </c:ext>
              </c:extLst>
            </c:dLbl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112-48C0-8F52-2F1D043C1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Лист1!$C$93:$C$132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xVal>
          <c:yVal>
            <c:numRef>
              <c:f>Лист1!$E$93:$E$132</c:f>
              <c:numCache>
                <c:formatCode>General</c:formatCode>
                <c:ptCount val="40"/>
                <c:pt idx="0">
                  <c:v>244</c:v>
                </c:pt>
                <c:pt idx="1">
                  <c:v>248</c:v>
                </c:pt>
                <c:pt idx="2">
                  <c:v>244</c:v>
                </c:pt>
                <c:pt idx="3">
                  <c:v>248</c:v>
                </c:pt>
                <c:pt idx="4">
                  <c:v>263</c:v>
                </c:pt>
                <c:pt idx="5">
                  <c:v>264</c:v>
                </c:pt>
                <c:pt idx="6">
                  <c:v>254</c:v>
                </c:pt>
                <c:pt idx="7">
                  <c:v>257</c:v>
                </c:pt>
                <c:pt idx="8">
                  <c:v>261</c:v>
                </c:pt>
                <c:pt idx="9">
                  <c:v>246</c:v>
                </c:pt>
                <c:pt idx="10">
                  <c:v>246</c:v>
                </c:pt>
                <c:pt idx="11">
                  <c:v>242</c:v>
                </c:pt>
                <c:pt idx="12">
                  <c:v>247</c:v>
                </c:pt>
                <c:pt idx="13">
                  <c:v>279</c:v>
                </c:pt>
                <c:pt idx="14">
                  <c:v>299</c:v>
                </c:pt>
                <c:pt idx="15">
                  <c:v>289</c:v>
                </c:pt>
                <c:pt idx="16">
                  <c:v>279</c:v>
                </c:pt>
                <c:pt idx="17">
                  <c:v>279</c:v>
                </c:pt>
                <c:pt idx="18">
                  <c:v>279</c:v>
                </c:pt>
                <c:pt idx="19">
                  <c:v>290</c:v>
                </c:pt>
                <c:pt idx="20">
                  <c:v>298</c:v>
                </c:pt>
                <c:pt idx="21">
                  <c:v>303</c:v>
                </c:pt>
                <c:pt idx="22">
                  <c:v>306</c:v>
                </c:pt>
                <c:pt idx="23">
                  <c:v>316</c:v>
                </c:pt>
                <c:pt idx="24">
                  <c:v>301</c:v>
                </c:pt>
                <c:pt idx="25">
                  <c:v>296</c:v>
                </c:pt>
                <c:pt idx="26">
                  <c:v>273</c:v>
                </c:pt>
                <c:pt idx="27">
                  <c:v>251</c:v>
                </c:pt>
                <c:pt idx="28">
                  <c:v>242</c:v>
                </c:pt>
                <c:pt idx="29">
                  <c:v>221</c:v>
                </c:pt>
                <c:pt idx="30">
                  <c:v>215</c:v>
                </c:pt>
                <c:pt idx="31">
                  <c:v>187</c:v>
                </c:pt>
                <c:pt idx="32">
                  <c:v>176</c:v>
                </c:pt>
                <c:pt idx="33">
                  <c:v>167</c:v>
                </c:pt>
                <c:pt idx="34">
                  <c:v>160</c:v>
                </c:pt>
                <c:pt idx="35">
                  <c:v>148</c:v>
                </c:pt>
                <c:pt idx="39">
                  <c:v>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112-48C0-8F52-2F1D043C1D1D}"/>
            </c:ext>
          </c:extLst>
        </c:ser>
        <c:ser>
          <c:idx val="2"/>
          <c:order val="2"/>
          <c:tx>
            <c:strRef>
              <c:f>Лист1!$F$92</c:f>
              <c:strCache>
                <c:ptCount val="1"/>
                <c:pt idx="0">
                  <c:v>Ишемическая болезнь сердца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9007182087029998E-2"/>
                  <c:y val="2.3980815347721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112-48C0-8F52-2F1D043C1D1D}"/>
                </c:ext>
              </c:extLst>
            </c:dLbl>
            <c:dLbl>
              <c:idx val="35"/>
              <c:layout>
                <c:manualLayout>
                  <c:x val="-5.7265525179876877E-3"/>
                  <c:y val="-3.019886939064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112-48C0-8F52-2F1D043C1D1D}"/>
                </c:ext>
              </c:extLst>
            </c:dLbl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112-48C0-8F52-2F1D043C1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Лист1!$C$93:$C$132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xVal>
          <c:yVal>
            <c:numRef>
              <c:f>Лист1!$F$93:$F$132</c:f>
              <c:numCache>
                <c:formatCode>General</c:formatCode>
                <c:ptCount val="40"/>
                <c:pt idx="0">
                  <c:v>388</c:v>
                </c:pt>
                <c:pt idx="1">
                  <c:v>373</c:v>
                </c:pt>
                <c:pt idx="2">
                  <c:v>360</c:v>
                </c:pt>
                <c:pt idx="3">
                  <c:v>374</c:v>
                </c:pt>
                <c:pt idx="4">
                  <c:v>394</c:v>
                </c:pt>
                <c:pt idx="5">
                  <c:v>388</c:v>
                </c:pt>
                <c:pt idx="6">
                  <c:v>352</c:v>
                </c:pt>
                <c:pt idx="7">
                  <c:v>353</c:v>
                </c:pt>
                <c:pt idx="8">
                  <c:v>344</c:v>
                </c:pt>
                <c:pt idx="9">
                  <c:v>328</c:v>
                </c:pt>
                <c:pt idx="10">
                  <c:v>325</c:v>
                </c:pt>
                <c:pt idx="11">
                  <c:v>316</c:v>
                </c:pt>
                <c:pt idx="12">
                  <c:v>324</c:v>
                </c:pt>
                <c:pt idx="13">
                  <c:v>386</c:v>
                </c:pt>
                <c:pt idx="14">
                  <c:v>411</c:v>
                </c:pt>
                <c:pt idx="15">
                  <c:v>379</c:v>
                </c:pt>
                <c:pt idx="16">
                  <c:v>356</c:v>
                </c:pt>
                <c:pt idx="17">
                  <c:v>344</c:v>
                </c:pt>
                <c:pt idx="18">
                  <c:v>337</c:v>
                </c:pt>
                <c:pt idx="19">
                  <c:v>363</c:v>
                </c:pt>
                <c:pt idx="20">
                  <c:v>374</c:v>
                </c:pt>
                <c:pt idx="21">
                  <c:v>378</c:v>
                </c:pt>
                <c:pt idx="22">
                  <c:v>393</c:v>
                </c:pt>
                <c:pt idx="23">
                  <c:v>412</c:v>
                </c:pt>
                <c:pt idx="24">
                  <c:v>395</c:v>
                </c:pt>
                <c:pt idx="25">
                  <c:v>400</c:v>
                </c:pt>
                <c:pt idx="26">
                  <c:v>384</c:v>
                </c:pt>
                <c:pt idx="27">
                  <c:v>368</c:v>
                </c:pt>
                <c:pt idx="28">
                  <c:v>366</c:v>
                </c:pt>
                <c:pt idx="29">
                  <c:v>351</c:v>
                </c:pt>
                <c:pt idx="30">
                  <c:v>349</c:v>
                </c:pt>
                <c:pt idx="31">
                  <c:v>323</c:v>
                </c:pt>
                <c:pt idx="32">
                  <c:v>312</c:v>
                </c:pt>
                <c:pt idx="33">
                  <c:v>289</c:v>
                </c:pt>
                <c:pt idx="34">
                  <c:v>271</c:v>
                </c:pt>
                <c:pt idx="35">
                  <c:v>257</c:v>
                </c:pt>
                <c:pt idx="39">
                  <c:v>216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112-48C0-8F52-2F1D043C1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371071"/>
        <c:axId val="1156367327"/>
      </c:scatterChart>
      <c:valAx>
        <c:axId val="1156371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6367327"/>
        <c:crosses val="autoZero"/>
        <c:crossBetween val="midCat"/>
      </c:valAx>
      <c:valAx>
        <c:axId val="115636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63710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914009098563523E-2"/>
          <c:y val="0.93885647668472161"/>
          <c:w val="0.97787592425378522"/>
          <c:h val="5.39208703154193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Лист1!$A$17</c:f>
              <c:strCache>
                <c:ptCount val="1"/>
                <c:pt idx="0">
                  <c:v>СКС</c:v>
                </c:pt>
              </c:strCache>
            </c:strRef>
          </c:tx>
          <c:spPr>
            <a:ln w="28575" cap="sq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8575" cap="sq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chemeClr val="accent1"/>
                </a:solidFill>
                <a:ln w="28575" cap="sq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sq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26-4FD1-A545-46A9C11C20AB}"/>
              </c:ext>
            </c:extLst>
          </c:dPt>
          <c:dPt>
            <c:idx val="24"/>
            <c:marker>
              <c:symbol val="circle"/>
              <c:size val="5"/>
              <c:spPr>
                <a:solidFill>
                  <a:schemeClr val="accent1"/>
                </a:solidFill>
                <a:ln w="28575" cap="sq">
                  <a:solidFill>
                    <a:schemeClr val="accent1"/>
                  </a:solidFill>
                  <a:miter lim="800000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326-4FD1-A545-46A9C11C20AB}"/>
              </c:ext>
            </c:extLst>
          </c:dPt>
          <c:cat>
            <c:numRef>
              <c:f>Лист1!$B$16:$AT$16</c:f>
              <c:numCache>
                <c:formatCode>General</c:formatCode>
                <c:ptCount val="45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  <c:pt idx="42">
                  <c:v>2017</c:v>
                </c:pt>
                <c:pt idx="43">
                  <c:v>2018</c:v>
                </c:pt>
                <c:pt idx="44">
                  <c:v>2019</c:v>
                </c:pt>
              </c:numCache>
            </c:numRef>
          </c:cat>
          <c:val>
            <c:numRef>
              <c:f>Лист1!$B$17:$AT$17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110</c:v>
                </c:pt>
                <c:pt idx="6">
                  <c:v>110</c:v>
                </c:pt>
                <c:pt idx="7">
                  <c:v>112</c:v>
                </c:pt>
                <c:pt idx="8">
                  <c:v>112</c:v>
                </c:pt>
                <c:pt idx="9">
                  <c:v>114</c:v>
                </c:pt>
                <c:pt idx="10">
                  <c:v>116</c:v>
                </c:pt>
                <c:pt idx="11">
                  <c:v>116</c:v>
                </c:pt>
                <c:pt idx="12">
                  <c:v>118</c:v>
                </c:pt>
                <c:pt idx="13">
                  <c:v>119</c:v>
                </c:pt>
                <c:pt idx="14">
                  <c:v>121</c:v>
                </c:pt>
                <c:pt idx="15">
                  <c:v>121</c:v>
                </c:pt>
                <c:pt idx="16">
                  <c:v>121</c:v>
                </c:pt>
                <c:pt idx="17">
                  <c:v>123</c:v>
                </c:pt>
                <c:pt idx="18">
                  <c:v>124</c:v>
                </c:pt>
                <c:pt idx="19">
                  <c:v>124</c:v>
                </c:pt>
                <c:pt idx="20">
                  <c:v>120</c:v>
                </c:pt>
                <c:pt idx="21">
                  <c:v>115</c:v>
                </c:pt>
                <c:pt idx="22">
                  <c:v>112</c:v>
                </c:pt>
                <c:pt idx="23">
                  <c:v>111</c:v>
                </c:pt>
                <c:pt idx="24">
                  <c:v>112</c:v>
                </c:pt>
                <c:pt idx="25">
                  <c:v>110</c:v>
                </c:pt>
                <c:pt idx="26">
                  <c:v>107</c:v>
                </c:pt>
                <c:pt idx="27">
                  <c:v>105</c:v>
                </c:pt>
                <c:pt idx="28">
                  <c:v>104</c:v>
                </c:pt>
                <c:pt idx="29">
                  <c:v>103</c:v>
                </c:pt>
                <c:pt idx="30">
                  <c:v>100</c:v>
                </c:pt>
                <c:pt idx="31">
                  <c:v>98</c:v>
                </c:pt>
                <c:pt idx="32">
                  <c:v>97</c:v>
                </c:pt>
                <c:pt idx="33">
                  <c:v>96</c:v>
                </c:pt>
                <c:pt idx="34">
                  <c:v>96</c:v>
                </c:pt>
                <c:pt idx="35">
                  <c:v>93</c:v>
                </c:pt>
                <c:pt idx="36">
                  <c:v>92</c:v>
                </c:pt>
                <c:pt idx="37">
                  <c:v>89</c:v>
                </c:pt>
                <c:pt idx="38">
                  <c:v>88</c:v>
                </c:pt>
                <c:pt idx="39">
                  <c:v>86</c:v>
                </c:pt>
                <c:pt idx="40">
                  <c:v>86</c:v>
                </c:pt>
                <c:pt idx="44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326-4FD1-A545-46A9C11C2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1756319"/>
        <c:axId val="1751758399"/>
      </c:lineChart>
      <c:catAx>
        <c:axId val="1751756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1758399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1751758399"/>
        <c:scaling>
          <c:orientation val="minMax"/>
          <c:max val="150"/>
          <c:min val="6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1756319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Лист1!$D$47</c:f>
              <c:strCache>
                <c:ptCount val="1"/>
                <c:pt idx="0">
                  <c:v>Эндокринные болезни, расстройства питания, нарушения обмена веществ и иммунитета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229828850855744E-2"/>
                  <c:y val="-2.3767082590613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A9-4934-9AAD-C7A665B675AF}"/>
                </c:ext>
              </c:extLst>
            </c:dLbl>
            <c:dLbl>
              <c:idx val="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A9-4934-9AAD-C7A665B675AF}"/>
                </c:ext>
              </c:extLst>
            </c:dLbl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A9-4934-9AAD-C7A665B67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Лист1!$C$48:$C$87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xVal>
          <c:yVal>
            <c:numRef>
              <c:f>Лист1!$D$48:$D$87</c:f>
              <c:numCache>
                <c:formatCode>General</c:formatCode>
                <c:ptCount val="4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9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8</c:v>
                </c:pt>
                <c:pt idx="24">
                  <c:v>7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7</c:v>
                </c:pt>
                <c:pt idx="33">
                  <c:v>8</c:v>
                </c:pt>
                <c:pt idx="34">
                  <c:v>12</c:v>
                </c:pt>
                <c:pt idx="35">
                  <c:v>15</c:v>
                </c:pt>
                <c:pt idx="39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1A9-4934-9AAD-C7A665B675AF}"/>
            </c:ext>
          </c:extLst>
        </c:ser>
        <c:ser>
          <c:idx val="1"/>
          <c:order val="1"/>
          <c:tx>
            <c:strRef>
              <c:f>Лист1!$E$47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spPr>
            <a:ln w="19050" cap="rnd">
              <a:solidFill>
                <a:srgbClr val="92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0000"/>
              </a:solidFill>
              <a:ln w="9525">
                <a:solidFill>
                  <a:srgbClr val="92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7497962510187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1A9-4934-9AAD-C7A665B675AF}"/>
                </c:ext>
              </c:extLst>
            </c:dLbl>
            <c:dLbl>
              <c:idx val="35"/>
              <c:layout>
                <c:manualLayout>
                  <c:x val="-5.7987673322587464E-3"/>
                  <c:y val="2.5453809455328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A9-4934-9AAD-C7A665B675AF}"/>
                </c:ext>
              </c:extLst>
            </c:dLbl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1A9-4934-9AAD-C7A665B67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Лист1!$C$48:$C$87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xVal>
          <c:yVal>
            <c:numRef>
              <c:f>Лист1!$E$48:$E$87</c:f>
              <c:numCache>
                <c:formatCode>General</c:formatCode>
                <c:ptCount val="40"/>
                <c:pt idx="0">
                  <c:v>33</c:v>
                </c:pt>
                <c:pt idx="1">
                  <c:v>33</c:v>
                </c:pt>
                <c:pt idx="2">
                  <c:v>32</c:v>
                </c:pt>
                <c:pt idx="3">
                  <c:v>33</c:v>
                </c:pt>
                <c:pt idx="4">
                  <c:v>34</c:v>
                </c:pt>
                <c:pt idx="5">
                  <c:v>33</c:v>
                </c:pt>
                <c:pt idx="6">
                  <c:v>29</c:v>
                </c:pt>
                <c:pt idx="7">
                  <c:v>30</c:v>
                </c:pt>
                <c:pt idx="8">
                  <c:v>29</c:v>
                </c:pt>
                <c:pt idx="9">
                  <c:v>29</c:v>
                </c:pt>
                <c:pt idx="10">
                  <c:v>30</c:v>
                </c:pt>
                <c:pt idx="11">
                  <c:v>30</c:v>
                </c:pt>
                <c:pt idx="12">
                  <c:v>34</c:v>
                </c:pt>
                <c:pt idx="13">
                  <c:v>39</c:v>
                </c:pt>
                <c:pt idx="14">
                  <c:v>45</c:v>
                </c:pt>
                <c:pt idx="15">
                  <c:v>46</c:v>
                </c:pt>
                <c:pt idx="16">
                  <c:v>42</c:v>
                </c:pt>
                <c:pt idx="17">
                  <c:v>39</c:v>
                </c:pt>
                <c:pt idx="18">
                  <c:v>37</c:v>
                </c:pt>
                <c:pt idx="19">
                  <c:v>41</c:v>
                </c:pt>
                <c:pt idx="20">
                  <c:v>43</c:v>
                </c:pt>
                <c:pt idx="21">
                  <c:v>46</c:v>
                </c:pt>
                <c:pt idx="22">
                  <c:v>50</c:v>
                </c:pt>
                <c:pt idx="23">
                  <c:v>54</c:v>
                </c:pt>
                <c:pt idx="24">
                  <c:v>56</c:v>
                </c:pt>
                <c:pt idx="25">
                  <c:v>61</c:v>
                </c:pt>
                <c:pt idx="26">
                  <c:v>58</c:v>
                </c:pt>
                <c:pt idx="27">
                  <c:v>57</c:v>
                </c:pt>
                <c:pt idx="28">
                  <c:v>58</c:v>
                </c:pt>
                <c:pt idx="29">
                  <c:v>56</c:v>
                </c:pt>
                <c:pt idx="30">
                  <c:v>57</c:v>
                </c:pt>
                <c:pt idx="31">
                  <c:v>55</c:v>
                </c:pt>
                <c:pt idx="32">
                  <c:v>54</c:v>
                </c:pt>
                <c:pt idx="33">
                  <c:v>53</c:v>
                </c:pt>
                <c:pt idx="34">
                  <c:v>58</c:v>
                </c:pt>
                <c:pt idx="35">
                  <c:v>59</c:v>
                </c:pt>
                <c:pt idx="39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1A9-4934-9AAD-C7A665B675AF}"/>
            </c:ext>
          </c:extLst>
        </c:ser>
        <c:ser>
          <c:idx val="2"/>
          <c:order val="2"/>
          <c:tx>
            <c:strRef>
              <c:f>Лист1!$F$47</c:f>
              <c:strCache>
                <c:ptCount val="1"/>
                <c:pt idx="0">
                  <c:v>Болезни мочеполовой системы</c:v>
                </c:pt>
              </c:strCache>
            </c:strRef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dLbl>
              <c:idx val="35"/>
              <c:layout>
                <c:manualLayout>
                  <c:x val="0"/>
                  <c:y val="2.007168458781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1A9-4934-9AAD-C7A665B675AF}"/>
                </c:ext>
              </c:extLst>
            </c:dLbl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1A9-4934-9AAD-C7A665B67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Лист1!$C$48:$C$87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xVal>
          <c:yVal>
            <c:numRef>
              <c:f>Лист1!$F$48:$F$87</c:f>
              <c:numCache>
                <c:formatCode>General</c:formatCode>
                <c:ptCount val="40"/>
                <c:pt idx="0">
                  <c:v>11</c:v>
                </c:pt>
                <c:pt idx="1">
                  <c:v>11.2</c:v>
                </c:pt>
                <c:pt idx="2">
                  <c:v>10.9</c:v>
                </c:pt>
                <c:pt idx="3">
                  <c:v>11.3</c:v>
                </c:pt>
                <c:pt idx="4">
                  <c:v>12</c:v>
                </c:pt>
                <c:pt idx="5">
                  <c:v>12.1</c:v>
                </c:pt>
                <c:pt idx="6">
                  <c:v>11.5</c:v>
                </c:pt>
                <c:pt idx="7">
                  <c:v>11.7</c:v>
                </c:pt>
                <c:pt idx="8">
                  <c:v>12</c:v>
                </c:pt>
                <c:pt idx="9">
                  <c:v>11.9</c:v>
                </c:pt>
                <c:pt idx="10">
                  <c:v>11.9</c:v>
                </c:pt>
                <c:pt idx="11">
                  <c:v>11.8</c:v>
                </c:pt>
                <c:pt idx="12">
                  <c:v>12.1</c:v>
                </c:pt>
                <c:pt idx="13">
                  <c:v>12.3</c:v>
                </c:pt>
                <c:pt idx="14">
                  <c:v>12.9</c:v>
                </c:pt>
                <c:pt idx="15">
                  <c:v>12.4</c:v>
                </c:pt>
                <c:pt idx="16">
                  <c:v>11.3</c:v>
                </c:pt>
                <c:pt idx="17">
                  <c:v>10.4</c:v>
                </c:pt>
                <c:pt idx="18">
                  <c:v>9.8000000000000007</c:v>
                </c:pt>
                <c:pt idx="19">
                  <c:v>10.1</c:v>
                </c:pt>
                <c:pt idx="20">
                  <c:v>9.8000000000000007</c:v>
                </c:pt>
                <c:pt idx="21">
                  <c:v>9</c:v>
                </c:pt>
                <c:pt idx="22">
                  <c:v>8.6999999999999993</c:v>
                </c:pt>
                <c:pt idx="23">
                  <c:v>8.1999999999999993</c:v>
                </c:pt>
                <c:pt idx="24">
                  <c:v>7.8</c:v>
                </c:pt>
                <c:pt idx="25">
                  <c:v>7.7</c:v>
                </c:pt>
                <c:pt idx="26">
                  <c:v>7.3</c:v>
                </c:pt>
                <c:pt idx="27">
                  <c:v>6.9</c:v>
                </c:pt>
                <c:pt idx="28">
                  <c:v>7</c:v>
                </c:pt>
                <c:pt idx="29">
                  <c:v>7.1</c:v>
                </c:pt>
                <c:pt idx="30">
                  <c:v>7.1</c:v>
                </c:pt>
                <c:pt idx="31">
                  <c:v>6.6</c:v>
                </c:pt>
                <c:pt idx="32">
                  <c:v>6.8</c:v>
                </c:pt>
                <c:pt idx="33">
                  <c:v>7.1</c:v>
                </c:pt>
                <c:pt idx="34">
                  <c:v>7.9</c:v>
                </c:pt>
                <c:pt idx="35">
                  <c:v>9.1999999999999993</c:v>
                </c:pt>
                <c:pt idx="39">
                  <c:v>10.8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1A9-4934-9AAD-C7A665B675AF}"/>
            </c:ext>
          </c:extLst>
        </c:ser>
        <c:ser>
          <c:idx val="3"/>
          <c:order val="3"/>
          <c:tx>
            <c:strRef>
              <c:f>Лист1!$G$47</c:f>
              <c:strCache>
                <c:ptCount val="1"/>
                <c:pt idx="0">
                  <c:v>Психические болезни, болезни нервной системы и органов чувств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 cap="sq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7497962510187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1A9-4934-9AAD-C7A665B675AF}"/>
                </c:ext>
              </c:extLst>
            </c:dLbl>
            <c:dLbl>
              <c:idx val="3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1A9-4934-9AAD-C7A665B675AF}"/>
                </c:ext>
              </c:extLst>
            </c:dLbl>
            <c:dLbl>
              <c:idx val="3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1A9-4934-9AAD-C7A665B675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Лист1!$C$48:$C$87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xVal>
          <c:yVal>
            <c:numRef>
              <c:f>Лист1!$G$48:$G$87</c:f>
              <c:numCache>
                <c:formatCode>General</c:formatCode>
                <c:ptCount val="40"/>
                <c:pt idx="0">
                  <c:v>11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13</c:v>
                </c:pt>
                <c:pt idx="5">
                  <c:v>12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17</c:v>
                </c:pt>
                <c:pt idx="14">
                  <c:v>21</c:v>
                </c:pt>
                <c:pt idx="15">
                  <c:v>22</c:v>
                </c:pt>
                <c:pt idx="16">
                  <c:v>18</c:v>
                </c:pt>
                <c:pt idx="17">
                  <c:v>15</c:v>
                </c:pt>
                <c:pt idx="18">
                  <c:v>14</c:v>
                </c:pt>
                <c:pt idx="19">
                  <c:v>14</c:v>
                </c:pt>
                <c:pt idx="20">
                  <c:v>15</c:v>
                </c:pt>
                <c:pt idx="21">
                  <c:v>16</c:v>
                </c:pt>
                <c:pt idx="22">
                  <c:v>16</c:v>
                </c:pt>
                <c:pt idx="23">
                  <c:v>17</c:v>
                </c:pt>
                <c:pt idx="24">
                  <c:v>16</c:v>
                </c:pt>
                <c:pt idx="25">
                  <c:v>16</c:v>
                </c:pt>
                <c:pt idx="26">
                  <c:v>15</c:v>
                </c:pt>
                <c:pt idx="27">
                  <c:v>14</c:v>
                </c:pt>
                <c:pt idx="28">
                  <c:v>14</c:v>
                </c:pt>
                <c:pt idx="29">
                  <c:v>14</c:v>
                </c:pt>
                <c:pt idx="30">
                  <c:v>16</c:v>
                </c:pt>
                <c:pt idx="31">
                  <c:v>15</c:v>
                </c:pt>
                <c:pt idx="32">
                  <c:v>17</c:v>
                </c:pt>
                <c:pt idx="33">
                  <c:v>17</c:v>
                </c:pt>
                <c:pt idx="34">
                  <c:v>28</c:v>
                </c:pt>
                <c:pt idx="35">
                  <c:v>39</c:v>
                </c:pt>
                <c:pt idx="39">
                  <c:v>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D1A9-4934-9AAD-C7A665B67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6952975"/>
        <c:axId val="1166952559"/>
      </c:scatterChart>
      <c:valAx>
        <c:axId val="1166952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6952559"/>
        <c:crosses val="autoZero"/>
        <c:crossBetween val="midCat"/>
      </c:valAx>
      <c:valAx>
        <c:axId val="1166952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695297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1C-490F-AC9B-08E64FF95B0E}"/>
              </c:ext>
            </c:extLst>
          </c:dPt>
          <c:dLbls>
            <c:dLbl>
              <c:idx val="0"/>
              <c:layout>
                <c:manualLayout>
                  <c:x val="0"/>
                  <c:y val="7.7847620593757775E-3"/>
                </c:manualLayout>
              </c:layout>
              <c:tx>
                <c:rich>
                  <a:bodyPr/>
                  <a:lstStyle/>
                  <a:p>
                    <a:fld id="{23CFB696-3C23-459A-B9E0-BE59F5EB011F}" type="VALUE">
                      <a:rPr lang="en-US" sz="14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1C-490F-AC9B-08E64FF95B0E}"/>
                </c:ext>
              </c:extLst>
            </c:dLbl>
            <c:dLbl>
              <c:idx val="1"/>
              <c:layout>
                <c:manualLayout>
                  <c:x val="-7.638800644811996E-17"/>
                  <c:y val="1.48456446585813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1C-490F-AC9B-08E64FF95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Лист1!$G$8:$H$8</c:f>
              <c:numCache>
                <c:formatCode>General</c:formatCode>
                <c:ptCount val="2"/>
                <c:pt idx="0">
                  <c:v>66.319999999999993</c:v>
                </c:pt>
                <c:pt idx="1">
                  <c:v>66.86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C-490F-AC9B-08E64FF95B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76203936"/>
        <c:axId val="189163264"/>
      </c:barChart>
      <c:catAx>
        <c:axId val="276203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9163264"/>
        <c:crosses val="autoZero"/>
        <c:auto val="1"/>
        <c:lblAlgn val="ctr"/>
        <c:lblOffset val="100"/>
        <c:noMultiLvlLbl val="0"/>
      </c:catAx>
      <c:valAx>
        <c:axId val="18916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620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37536406328938E-2"/>
          <c:y val="0.10815745114956982"/>
          <c:w val="0.94110207763845388"/>
          <c:h val="0.789680116897973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2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B287-4EA0-A6D1-6F83F07F38E7}"/>
              </c:ext>
            </c:extLst>
          </c:dPt>
          <c:dPt>
            <c:idx val="1"/>
            <c:invertIfNegative val="0"/>
            <c:bubble3D val="0"/>
            <c:spPr>
              <a:solidFill>
                <a:srgbClr val="92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87-4EA0-A6D1-6F83F07F38E7}"/>
              </c:ext>
            </c:extLst>
          </c:dPt>
          <c:dPt>
            <c:idx val="2"/>
            <c:invertIfNegative val="0"/>
            <c:bubble3D val="0"/>
            <c:spPr>
              <a:solidFill>
                <a:srgbClr val="92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287-4EA0-A6D1-6F83F07F38E7}"/>
              </c:ext>
            </c:extLst>
          </c:dPt>
          <c:dPt>
            <c:idx val="3"/>
            <c:invertIfNegative val="0"/>
            <c:bubble3D val="0"/>
            <c:spPr>
              <a:solidFill>
                <a:srgbClr val="92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87-4EA0-A6D1-6F83F07F38E7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20-48E9-9C2E-ACB5A053885E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820-48E9-9C2E-ACB5A05388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92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287-4EA0-A6D1-6F83F07F38E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92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287-4EA0-A6D1-6F83F07F38E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92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287-4EA0-A6D1-6F83F07F38E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92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287-4EA0-A6D1-6F83F07F38E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820-48E9-9C2E-ACB5A053885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820-48E9-9C2E-ACB5A0538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Лист1!$D$14:$D$19</c:f>
              <c:strCache>
                <c:ptCount val="6"/>
                <c:pt idx="0">
                  <c:v>MMAS-4 (Мориски-Грин), 4 вопроса</c:v>
                </c:pt>
                <c:pt idx="1">
                  <c:v>НОДФ-1, 4 вопроса</c:v>
                </c:pt>
                <c:pt idx="2">
                  <c:v>MMAS-8 (Мориски), 8 вопросов</c:v>
                </c:pt>
                <c:pt idx="3">
                  <c:v>SEAMS, 12 вопросов</c:v>
                </c:pt>
                <c:pt idx="4">
                  <c:v>ARMS, 14 вопросов</c:v>
                </c:pt>
                <c:pt idx="5">
                  <c:v>КОП-25, 25 вопросов</c:v>
                </c:pt>
              </c:strCache>
            </c:strRef>
          </c:cat>
          <c:val>
            <c:numRef>
              <c:f>Лист1!$E$14:$E$19</c:f>
              <c:numCache>
                <c:formatCode>General</c:formatCode>
                <c:ptCount val="6"/>
                <c:pt idx="0">
                  <c:v>221</c:v>
                </c:pt>
                <c:pt idx="1">
                  <c:v>257</c:v>
                </c:pt>
                <c:pt idx="2">
                  <c:v>-376.7</c:v>
                </c:pt>
                <c:pt idx="3">
                  <c:v>-565</c:v>
                </c:pt>
                <c:pt idx="4">
                  <c:v>24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7-4EA0-A6D1-6F83F07F3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50220591"/>
        <c:axId val="1450209359"/>
      </c:barChart>
      <c:catAx>
        <c:axId val="14502205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50209359"/>
        <c:crosses val="autoZero"/>
        <c:auto val="1"/>
        <c:lblAlgn val="ctr"/>
        <c:lblOffset val="100"/>
        <c:noMultiLvlLbl val="0"/>
      </c:catAx>
      <c:valAx>
        <c:axId val="145020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0220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0.1087</cdr:x>
      <cdr:y>0.80187</cdr:y>
    </cdr:from>
    <cdr:to>
      <cdr:x>0.44337</cdr:x>
      <cdr:y>0.89479</cdr:y>
    </cdr:to>
    <cdr:pic>
      <cdr:nvPicPr>
        <cdr:cNvPr id="2" name="Picture 8" descr="https://static.tildacdn.com/tild6137-3564-4231-a365-633931636563/_1.png">
          <a:extLst xmlns:a="http://schemas.openxmlformats.org/drawingml/2006/main">
            <a:ext uri="{FF2B5EF4-FFF2-40B4-BE49-F238E27FC236}">
              <a16:creationId xmlns:a16="http://schemas.microsoft.com/office/drawing/2014/main" id="{FCDD7604-EA10-5C4F-B65A-6F8FF7D4BBC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457641">
          <a:off x="290870" y="2668352"/>
          <a:ext cx="895547" cy="30919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0.49195</cdr:x>
      <cdr:y>0.64118</cdr:y>
    </cdr:from>
    <cdr:to>
      <cdr:x>0.6851</cdr:x>
      <cdr:y>0.73645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442774" y="2485794"/>
          <a:ext cx="213699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/>
            <a:t>НОДФ-1</a:t>
          </a:r>
          <a:r>
            <a:rPr lang="ru-RU" dirty="0"/>
            <a:t> (4 вопроса)</a:t>
          </a:r>
        </a:p>
      </cdr:txBody>
    </cdr:sp>
  </cdr:relSizeAnchor>
  <cdr:relSizeAnchor xmlns:cdr="http://schemas.openxmlformats.org/drawingml/2006/chartDrawing">
    <cdr:from>
      <cdr:x>0.68845</cdr:x>
      <cdr:y>0.37633</cdr:y>
    </cdr:from>
    <cdr:to>
      <cdr:x>0.89124</cdr:x>
      <cdr:y>0.4716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616767" y="1458992"/>
          <a:ext cx="224362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SEAMS</a:t>
          </a:r>
          <a:r>
            <a:rPr lang="ru-RU" dirty="0"/>
            <a:t> (12 вопросов)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45AF8-F0DD-4A07-8672-985B8E8BD03E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13CD1-92AF-45EC-9E92-0FC3FF893F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74309-448A-4AFF-B5A5-68D71466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55B305-07F6-4FB8-923A-DFAB78C57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65F9F-55FD-42FB-8579-CA9265F9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72157-45B3-4501-B54C-B9A2682A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BE15C-A961-4FE1-9B57-3E450E78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98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5132F-1E2A-4407-9A35-5E6B7761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05AC3-FF95-4FAF-9113-92F02CB2A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8C9E5-6D5F-46C3-9D60-884C8969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2780A-8C96-44B3-9910-E24AC5F8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A57D3-5D84-4BB6-AB61-918DDDF7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8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8E4253-41B5-4168-9F2A-349E9537F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3209C3-7E03-4F22-8582-D58BC29EC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0B1DA0-7EB8-46E9-9488-A839A6DC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42B9C-42ED-4720-A680-A97716EE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E4C50-FADE-42D5-9612-36BE0EB2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8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">
    <p:bg bwMode="gray"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0" y="3106739"/>
            <a:ext cx="10850880" cy="164592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1" y="2333308"/>
            <a:ext cx="10850879" cy="64008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4935539"/>
            <a:ext cx="6461760" cy="640080"/>
          </a:xfrm>
          <a:prstGeom prst="rect">
            <a:avLst/>
          </a:prstGeom>
        </p:spPr>
        <p:txBody>
          <a:bodyPr/>
          <a:lstStyle>
            <a:lvl1pPr>
              <a:defRPr sz="1867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7" name="Picture 6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6" y="182880"/>
            <a:ext cx="1584960" cy="17360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C079E7-0338-4425-842D-F75F238C7B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4880" y="272250"/>
            <a:ext cx="4123267" cy="429684"/>
          </a:xfrm>
          <a:prstGeom prst="rect">
            <a:avLst/>
          </a:prstGeom>
        </p:spPr>
        <p:txBody>
          <a:bodyPr anchor="ctr"/>
          <a:lstStyle>
            <a:lvl1pPr algn="r">
              <a:defRPr sz="1867" b="1" cap="all" spc="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DESCRIPTOR</a:t>
            </a:r>
          </a:p>
        </p:txBody>
      </p:sp>
    </p:spTree>
    <p:extLst>
      <p:ext uri="{BB962C8B-B14F-4D97-AF65-F5344CB8AC3E}">
        <p14:creationId xmlns:p14="http://schemas.microsoft.com/office/powerpoint/2010/main" val="3988446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 Option 02">
    <p:bg bwMode="gray"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70561" y="1844040"/>
            <a:ext cx="10850881" cy="1645920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5867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70561" y="1066800"/>
            <a:ext cx="10850881" cy="640080"/>
          </a:xfrm>
          <a:prstGeom prst="rect">
            <a:avLst/>
          </a:prstGeom>
        </p:spPr>
        <p:txBody>
          <a:bodyPr rIns="0" bIns="0" anchor="b" anchorCtr="0"/>
          <a:lstStyle>
            <a:lvl1pPr marL="0" indent="0" algn="l">
              <a:lnSpc>
                <a:spcPct val="100000"/>
              </a:lnSpc>
              <a:buNone/>
              <a:defRPr sz="2400" b="1" cap="all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70560" y="3657600"/>
            <a:ext cx="6461760" cy="640080"/>
          </a:xfrm>
          <a:prstGeom prst="rect">
            <a:avLst/>
          </a:prstGeom>
        </p:spPr>
        <p:txBody>
          <a:bodyPr/>
          <a:lstStyle>
            <a:lvl1pPr>
              <a:defRPr sz="1867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Day |  Month |  YY</a:t>
            </a:r>
          </a:p>
        </p:txBody>
      </p:sp>
      <p:pic>
        <p:nvPicPr>
          <p:cNvPr id="8" name="Picture 7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4977" y="4953001"/>
            <a:ext cx="1587403" cy="17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0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F84C077-90EB-489F-9583-81D63D0529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4" y="355600"/>
            <a:ext cx="6989233" cy="34881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67" b="0" cap="all" spc="200" baseline="0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C330037-A806-4CED-9F5A-3F59AAC386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0560" y="1983740"/>
            <a:ext cx="10861040" cy="4233229"/>
          </a:xfrm>
        </p:spPr>
        <p:txBody>
          <a:bodyPr>
            <a:noAutofit/>
          </a:bodyPr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BAB220-7024-4DDE-95A2-9D418A52C7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0984" y="1463039"/>
            <a:ext cx="1086061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 CALIBRI 18PT BOLD, white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BCB20-9DA0-460E-9FA5-5BFDD8FDDDD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F79A926-9F88-46C9-AC64-5C3B1EE762C9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21196-6A55-443D-BC20-BF1B349C40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67628-67A9-4D11-8317-0D9DA425EF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2C6455-F890-409A-BDD5-081D1A26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98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C4E6824-BC35-4134-9F27-991A840349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4" y="355600"/>
            <a:ext cx="6989233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2D10E3-4645-4C6E-99E9-2CF712C6A94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0560" y="1463041"/>
            <a:ext cx="10861040" cy="4753929"/>
          </a:xfrm>
        </p:spPr>
        <p:txBody>
          <a:bodyPr>
            <a:noAutofit/>
          </a:bodyPr>
          <a:lstStyle>
            <a:lvl1pPr>
              <a:spcBef>
                <a:spcPts val="1600"/>
              </a:spcBef>
              <a:defRPr/>
            </a:lvl1pPr>
            <a:lvl2pPr>
              <a:spcBef>
                <a:spcPts val="1600"/>
              </a:spcBef>
              <a:defRPr/>
            </a:lvl2pPr>
            <a:lvl3pPr marL="304784" indent="0">
              <a:buNone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839-8A99-4CB3-B67B-6AB2E914C1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1AEB8B-17CF-4BB6-BCAD-DAB5C946BA63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A8F0C-3EE7-460F-9F90-1B5F790306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09044-B929-4BCC-800C-9AB9C99CDD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1B35D9-09A9-4B80-842F-B4DC5B84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8668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CALIBRI SUBHEAD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C8CFFF-24E5-4D53-989F-F4E93C9D9D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984" y="146303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E1D0A19-24A0-42A1-88A0-10A757E8E6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1280" y="1463039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18PT, BOLD</a:t>
            </a:r>
          </a:p>
        </p:txBody>
      </p:sp>
      <p:sp>
        <p:nvSpPr>
          <p:cNvPr id="12" name="Content Placeholder 14">
            <a:extLst>
              <a:ext uri="{FF2B5EF4-FFF2-40B4-BE49-F238E27FC236}">
                <a16:creationId xmlns:a16="http://schemas.microsoft.com/office/drawing/2014/main" id="{7DC97119-8034-4889-B729-0E3963B60D2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0561" y="1983740"/>
            <a:ext cx="5089735" cy="4234179"/>
          </a:xfrm>
        </p:spPr>
        <p:txBody>
          <a:bodyPr>
            <a:noAutofit/>
          </a:bodyPr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3" name="Content Placeholder 14">
            <a:extLst>
              <a:ext uri="{FF2B5EF4-FFF2-40B4-BE49-F238E27FC236}">
                <a16:creationId xmlns:a16="http://schemas.microsoft.com/office/drawing/2014/main" id="{D23AA11D-C736-4A2D-A2E5-743EA4E0D94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31282" y="1983740"/>
            <a:ext cx="5089735" cy="4234179"/>
          </a:xfrm>
        </p:spPr>
        <p:txBody>
          <a:bodyPr>
            <a:noAutofit/>
          </a:bodyPr>
          <a:lstStyle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35FEC9F-C507-44E0-9733-E28CDFE7BE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4" y="355600"/>
            <a:ext cx="6989233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B8A621-989D-430B-A826-592BEF689B6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7619E58-D982-4C73-9EBC-CA46CFC5807A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8C79F-87A6-4434-9311-21A441FF1BA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3F16C-1BAD-439F-A493-8B2DE4BA0D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D35852-07AC-4D42-8A2B-26ADAD84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296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DDD3982-D580-4A3D-87F3-05FAC777BE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4" y="355600"/>
            <a:ext cx="6989233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9554EE2-145C-4A00-A0C3-DB78B30B5E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560" y="1463040"/>
            <a:ext cx="10838688" cy="10972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3322A2D-74CF-44BB-AC52-68CD172691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2743202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D8A4B5-FD7F-4BD4-9920-59537A11C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280" y="2743202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F3327A1A-989A-492F-A5BD-8FFF6798933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0561" y="3263902"/>
            <a:ext cx="5089735" cy="2954017"/>
          </a:xfrm>
        </p:spPr>
        <p:txBody>
          <a:bodyPr>
            <a:noAutofit/>
          </a:bodyPr>
          <a:lstStyle>
            <a:lvl1pPr>
              <a:defRPr sz="1867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32E05A6F-19E8-420D-B3B5-112D1569BED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1282" y="3263902"/>
            <a:ext cx="5089735" cy="2954017"/>
          </a:xfrm>
        </p:spPr>
        <p:txBody>
          <a:bodyPr>
            <a:noAutofit/>
          </a:bodyPr>
          <a:lstStyle>
            <a:lvl1pPr>
              <a:defRPr sz="1867"/>
            </a:lvl1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4B3A8-5DB7-4F79-8726-4D8CCB9D50A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F7D48138-1CA4-4AD6-AB53-4287C468FB72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8CB71-DBCB-42CC-BBE1-9C700889F06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B9261-F03E-4501-8B48-3B9FC997713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9C127C-3A42-49BD-8484-A3E26AFD1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7598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image layou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25186" y="0"/>
            <a:ext cx="576681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282B79-3C71-4038-841E-9E254DD454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3" y="355600"/>
            <a:ext cx="5096255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8D1AC19-13A5-445C-9A4B-BF895B4C6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FE8E94-F119-4099-AB4A-12BE7BE08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0984" y="2159957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1E453D5-1F29-42C6-8756-561E8838165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0561" y="2610323"/>
            <a:ext cx="5089735" cy="1442031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CA1532B-ABC4-45A6-AB8E-E261FF7ADB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0984" y="4316768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5FE1B3D3-5D26-4FEE-A34C-14143960C29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0561" y="4767135"/>
            <a:ext cx="5089735" cy="1442029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261A3-EA6A-412D-96DA-7DF3D6D805B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FBEEAB5-0D11-41C5-80A3-305D1E63A630}" type="datetime5">
              <a:rPr lang="en-US" smtClean="0"/>
              <a:t>14-Nov-25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79195-EA69-4E5C-A592-AA81BBC9584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E4C17-9B2E-40E4-956E-472530CFE2C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F24208-1712-47ED-B0E1-F86EDA76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3" y="759460"/>
            <a:ext cx="508973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73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image layou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7532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2" y="6427472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 noProof="0"/>
              <a:t>Proprietary and confidential — do not distribute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CE9EE84-6D78-4EA7-A0BA-54294DAD6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8290" y="355600"/>
            <a:ext cx="5096255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213A971-0458-449E-8A05-022FFCDC0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8711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5BD6757-CD83-4140-BD84-D5A87A525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8711" y="2159957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B5BC7F6D-6A69-4462-AC94-59D2440E9F6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8287" y="2610323"/>
            <a:ext cx="5089735" cy="1442031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05AAF67-97A5-425C-A335-E3E63FEA46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8711" y="4316768"/>
            <a:ext cx="5089736" cy="42672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SHORT TITLE, CALIBRI, 16PT, BOLD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E8B20F51-F5D3-4203-A668-06DE173022A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438287" y="4767135"/>
            <a:ext cx="5089735" cy="1442029"/>
          </a:xfrm>
        </p:spPr>
        <p:txBody>
          <a:bodyPr>
            <a:noAutofit/>
          </a:bodyPr>
          <a:lstStyle>
            <a:lvl1pPr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02DFB-06AB-4699-959B-3AF6B1F73EE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4998A261-7049-4C9E-AC2B-8FFFA39D370F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8E0A6-DD85-4DCD-B0F3-0758BEAF040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990CA-333E-4128-AC9E-8DF996979AC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FEF589-C6A8-4A16-B3BC-0FC8DBBC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288" y="759460"/>
            <a:ext cx="508315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323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8E00E-41A6-4BC4-8243-78CF2499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45A1A-872A-425B-8188-11B2E909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BBF34-E8FB-48A8-AE83-E19CDA6A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EC8B54-6D61-4F1B-85D5-15CF232D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E76B4F-8BF3-493D-8FB4-F18ADF39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13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Alternate Half-content &amp; image layou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425186" y="0"/>
            <a:ext cx="5766815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F282B79-3C71-4038-841E-9E254DD454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3" y="355600"/>
            <a:ext cx="5096255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8D1AC19-13A5-445C-9A4B-BF895B4C6A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0984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1E453D5-1F29-42C6-8756-561E8838165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70561" y="2159959"/>
            <a:ext cx="5089735" cy="406092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8A818-53AF-4864-8B4E-81D105B5082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BEDB34-54E2-4C1F-B06B-620889DC4665}" type="datetime5">
              <a:rPr lang="en-US" smtClean="0"/>
              <a:t>14-Nov-25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FA2041-3D4C-4CF1-900A-9BE371D11B8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14671-97A4-4F02-9939-3F843EADB63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475E53-EB50-4355-ABBC-E00F9E6E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3" y="759460"/>
            <a:ext cx="508973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63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Alternate Half-content &amp; image layou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5753292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lIns="365760" rIns="365760" anchor="ctr" anchorCtr="1"/>
          <a:lstStyle>
            <a:lvl1pPr algn="ctr">
              <a:defRPr sz="2400" b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Insert an image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6D962-A904-455A-9FF2-A3FC930F678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2" y="6427472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defRPr>
            </a:lvl1pPr>
            <a:lvl2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2pPr>
            <a:lvl3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3pPr>
            <a:lvl4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4pPr>
            <a:lvl5pPr indent="0" defTabSz="457200">
              <a:spcBef>
                <a:spcPct val="20000"/>
              </a:spcBef>
              <a:buFont typeface="Arial"/>
              <a:buNone/>
              <a:defRPr sz="900">
                <a:latin typeface="Georgia"/>
                <a:cs typeface="Georgia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en-US" sz="1333" noProof="0">
                <a:solidFill>
                  <a:schemeClr val="bg2">
                    <a:lumMod val="10000"/>
                  </a:schemeClr>
                </a:solidFill>
              </a:rPr>
              <a:t>Proprietary and confidential — do not distribute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CE9EE84-6D78-4EA7-A0BA-54294DAD6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8290" y="355600"/>
            <a:ext cx="5096255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4213A971-0458-449E-8A05-022FFCDC0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8711" y="1463943"/>
            <a:ext cx="5089736" cy="52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SUBTITLE, CALIBRI, 18PT, BOLD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B5BC7F6D-6A69-4462-AC94-59D2440E9F6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8287" y="2159959"/>
            <a:ext cx="5089735" cy="4060927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2FA60-D306-4AB2-998E-9CDD3F06371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D5DE937-7137-417A-AB66-653E2E489986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6957E-A176-4AD1-A404-F0793DD0E06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85B2B-D7BA-498C-AED0-6E1F2910A9B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A3D3D3-32C4-4663-AC09-65767AD1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288" y="759460"/>
            <a:ext cx="508315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431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L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lIns="365760" rIns="365760" anchor="ctr" anchorCtr="1"/>
          <a:lstStyle>
            <a:lvl1pPr marL="6095696" indent="0" algn="ctr"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Insert an image or chart 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DA9A41A-6EE1-49F5-AFE9-BA3D27BD93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0563" y="355600"/>
            <a:ext cx="5096255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9429E2A8-8B6B-4260-8142-907D2399D5E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0561" y="1882587"/>
            <a:ext cx="5096255" cy="4335332"/>
          </a:xfrm>
        </p:spPr>
        <p:txBody>
          <a:bodyPr>
            <a:no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D10F4-D1DE-437A-BD4E-1E60E0A0674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DB83242-94C3-4632-8A6F-353513ECD9F7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50D66E-4E43-43AE-9AD5-02DA82184C4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79190-03F0-40BC-BF6B-1913735A94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3F9E14-032C-4BA5-841F-F9D71D91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60"/>
            <a:ext cx="509625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889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R) Half-content &amp; 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EBBC6B44-1A66-4C17-802D-CD6F3BEB8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lIns="914400" rIns="914400" anchor="ctr" anchorCtr="0"/>
          <a:lstStyle>
            <a:lvl1pPr marL="12700" indent="0" algn="l">
              <a:tabLst/>
              <a:defRPr sz="2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Insert an image or chart </a:t>
            </a:r>
            <a:br>
              <a:rPr lang="en-US"/>
            </a:br>
            <a:r>
              <a:rPr lang="en-US"/>
              <a:t>within this placeholder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1E655C6-6C55-4BCE-A907-B7048CE6F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5350" y="355600"/>
            <a:ext cx="5096255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5B48ECC-C9D4-4D04-9E63-711B66A66FE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35347" y="1882587"/>
            <a:ext cx="5096255" cy="4335332"/>
          </a:xfrm>
        </p:spPr>
        <p:txBody>
          <a:bodyPr>
            <a:noAutofit/>
          </a:bodyPr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1E5B60-5DA2-410C-B3C6-9C445466B67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053AA59-A688-4F98-98DD-57565B7C8BF3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7FCE3-3A61-49BE-B417-1DD7A791DB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67E90-86C1-4F7E-90E6-C918DC84377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AFD8AB-89CD-4D9D-AFEC-9EEAD9E5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347" y="759460"/>
            <a:ext cx="5086093" cy="5207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54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FC1646B-E15A-4F90-9777-95E6C931F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0564" y="355600"/>
            <a:ext cx="6989233" cy="34881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z="1867" cap="all" spc="200" baseline="0" dirty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Eyebrow identification, CALIBRI, 14PT REGULAR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9DDE8A-DAAF-4E87-AE52-614B77C9B4F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901D416-6EB8-48BB-9C0E-4D096BC17D1A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196D9-BC46-4038-8F57-5FAFE4B77D9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2F005-A8D5-475C-A1BE-0E2A2443AB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FB0884-FDA9-4F07-A39C-8644501E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639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50A58-A542-470A-94E7-60543E68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BC330-9855-4513-8334-5E808AE4119D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A1561-EF77-4CA0-97D0-2A679A11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8F487-F3E9-4E93-83C5-66959D1B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075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 bwMode="auto"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255" y="1608463"/>
            <a:ext cx="3345492" cy="36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00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70560" y="3108959"/>
            <a:ext cx="10850880" cy="1645920"/>
          </a:xfrm>
          <a:prstGeom prst="rect">
            <a:avLst/>
          </a:prstGeom>
        </p:spPr>
        <p:txBody>
          <a:bodyPr wrap="square" rIns="0" bIns="0" anchor="t">
            <a:noAutofit/>
          </a:bodyPr>
          <a:lstStyle>
            <a:lvl1pPr algn="l">
              <a:lnSpc>
                <a:spcPct val="80000"/>
              </a:lnSpc>
              <a:defRPr sz="5867" b="0" cap="none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670560" y="2331720"/>
            <a:ext cx="10850880" cy="640080"/>
          </a:xfrm>
          <a:prstGeom prst="rect">
            <a:avLst/>
          </a:prstGeom>
        </p:spPr>
        <p:txBody>
          <a:bodyPr rIns="0" bIns="0" anchor="b"/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6598D-EC95-4AB8-A679-F021EAB9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F25AF-D2D9-4BBD-AA28-DCB69359CB4A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9211F-D107-43FA-94E7-765356B6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EPD Leadership Summit 2023  |  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D1348B-0CBC-4BED-A1D6-62E9AE59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0326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with Solid Background">
    <p:bg bwMode="auto"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828800" y="2011680"/>
            <a:ext cx="9144000" cy="356616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  <a:lvl2pPr marL="1828709" indent="-304784" algn="l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quote text</a:t>
            </a:r>
          </a:p>
          <a:p>
            <a:pPr lvl="1"/>
            <a:r>
              <a:rPr lang="en-US"/>
              <a:t>Second level for attribution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0A7F-E1D2-4206-9CAB-8C783414A82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E7DBDC-238A-4AAF-953C-C71BAB5F33EA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648DF-9EC2-419D-9268-5699D83E1F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45488-0264-4112-99FB-9A53FEDAF7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352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74309-448A-4AFF-B5A5-68D71466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55B305-07F6-4FB8-923A-DFAB78C57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D65F9F-55FD-42FB-8579-CA9265F9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72157-45B3-4501-B54C-B9A2682A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BE15C-A961-4FE1-9B57-3E450E78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4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38020-4838-4FA1-940C-9CF4AE0B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A5290-5E2C-43DF-8092-426BBEEB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4CE74-CC66-46F7-9798-397AAE22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18256F-7BCE-4BF0-B775-0FCBB9A5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64813-3775-4878-B06C-93711791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82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8E00E-41A6-4BC4-8243-78CF2499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45A1A-872A-425B-8188-11B2E909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BBF34-E8FB-48A8-AE83-E19CDA6A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EC8B54-6D61-4F1B-85D5-15CF232D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E76B4F-8BF3-493D-8FB4-F18ADF39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73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38020-4838-4FA1-940C-9CF4AE0B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A5290-5E2C-43DF-8092-426BBEEB0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E4CE74-CC66-46F7-9798-397AAE22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18256F-7BCE-4BF0-B775-0FCBB9A56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64813-3775-4878-B06C-93711791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54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8FFFA-40F4-46D7-B535-90DC5FB0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B4522-EB63-4788-92DE-7F0AEDBC7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0F998E-4562-44FE-BDDD-73F15233A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55BC31-F6E1-433B-9D71-65DCD7B0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312F3D-8ACF-4779-A470-94F23CA0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D1872-5AB9-4028-BB66-30CB4429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5216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E0102-E12C-4917-BD99-1B55DF3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F74411-B0F6-4A0E-8B79-1EA48FDF4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5C84E-5D9A-4439-BF11-5AD76A550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F36538-850D-49F8-B33B-BD267788A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0E346F-EAF1-450E-A680-E6DA418A1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D2AAD0-FB49-44F0-9E80-0766305E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DE477E-65A0-4F01-B51B-95FC80CE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C3E29A-0532-4347-B34D-B6D880F5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0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04C16-566B-4FF2-9464-DF6B829A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AEED13-3637-4985-97E0-B7493F8D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B93426-045D-40FC-85EF-75929D60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7AC3B2-84B5-461D-AE3D-1DA03C55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69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2A87DA-F868-4197-B531-01F326BA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3254C1-CD63-4CAB-ABB7-B3052740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D2EC29-8AAE-4CBB-B931-EAB04162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814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27A76-4936-4E41-824D-D4B2CD91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EF851-9D98-49EA-8F02-96DBC778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06D5B-9565-4094-B59C-C5CAE15E4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3A0FE-1CBC-4F65-A7EE-F070ED4E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7DA4D3-1D19-4AE9-A73F-8697C41C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57DF9-B529-4AA4-94DF-B714274D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03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2F75C-A48E-473F-BB23-85E86BF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027863-68F1-4351-A5A6-43F7965D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53C8B-473E-47A2-BEAE-216FA9486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1BDFC-F53E-414C-9C18-BCB3E7ED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B708E-0D0B-475D-B1C5-28F71012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0DE7D-0413-44A5-A5D2-390A50D2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339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5132F-1E2A-4407-9A35-5E6B7761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05AC3-FF95-4FAF-9113-92F02CB2A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68C9E5-6D5F-46C3-9D60-884C8969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2780A-8C96-44B3-9910-E24AC5F8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A57D3-5D84-4BB6-AB61-918DDDF7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081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8E4253-41B5-4168-9F2A-349E9537F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3209C3-7E03-4F22-8582-D58BC29EC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0B1DA0-7EB8-46E9-9488-A839A6DC8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842B9C-42ED-4720-A680-A97716EE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E4C50-FADE-42D5-9612-36BE0EB2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7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8FFFA-40F4-46D7-B535-90DC5FB03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FB4522-EB63-4788-92DE-7F0AEDBC7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0F998E-4562-44FE-BDDD-73F15233A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55BC31-F6E1-433B-9D71-65DCD7B0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312F3D-8ACF-4779-A470-94F23CA0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0D1872-5AB9-4028-BB66-30CB4429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1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E0102-E12C-4917-BD99-1B55DF36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F74411-B0F6-4A0E-8B79-1EA48FDF4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5C84E-5D9A-4439-BF11-5AD76A550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F36538-850D-49F8-B33B-BD267788A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D0E346F-EAF1-450E-A680-E6DA418A1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D2AAD0-FB49-44F0-9E80-0766305E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DE477E-65A0-4F01-B51B-95FC80CEF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C3E29A-0532-4347-B34D-B6D880F5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0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D04C16-566B-4FF2-9464-DF6B829A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AEED13-3637-4985-97E0-B7493F8D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B93426-045D-40FC-85EF-75929D60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7AC3B2-84B5-461D-AE3D-1DA03C55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32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2A87DA-F868-4197-B531-01F326BA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3254C1-CD63-4CAB-ABB7-B3052740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D2EC29-8AAE-4CBB-B931-EAB04162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27A76-4936-4E41-824D-D4B2CD91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8EF851-9D98-49EA-8F02-96DBC7783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06D5B-9565-4094-B59C-C5CAE15E4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3A0FE-1CBC-4F65-A7EE-F070ED4E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7DA4D3-1D19-4AE9-A73F-8697C41C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F57DF9-B529-4AA4-94DF-B714274D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2F75C-A48E-473F-BB23-85E86BF08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027863-68F1-4351-A5A6-43F7965D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53C8B-473E-47A2-BEAE-216FA9486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81BDFC-F53E-414C-9C18-BCB3E7ED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B708E-0D0B-475D-B1C5-28F71012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0DE7D-0413-44A5-A5D2-390A50D2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66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19" Type="http://schemas.openxmlformats.org/officeDocument/2006/relationships/vmlDrawing" Target="../drawings/vmlDrawing2.v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B7329F14-BEFF-34B8-1F44-E35D354E7E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207435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think-cell Slide" r:id="rId15" imgW="473" imgH="473" progId="TCLayout.ActiveDocument.1">
                  <p:embed/>
                </p:oleObj>
              </mc:Choice>
              <mc:Fallback>
                <p:oleObj name="think-cell Slide" r:id="rId1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D588B-92B6-4D00-96BB-EE27EF3B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B6B51B-CFAC-43CB-B3EB-28BC992A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0C807-9631-4A53-91FC-A60F545FB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E9A36-7DF5-419A-9A00-60747556B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65988-09B4-46B0-9BAF-F017C3CA8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1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A52AD25-DF32-88B9-67DC-69C62FBA88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525796815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52AD25-DF32-88B9-67DC-69C62FBA88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88CDD25-57BC-4143-9EE9-D6CC4FB54CD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670562" y="6427472"/>
            <a:ext cx="4077308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Proprietary and confidential — do not distribute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A266860-C8E8-4821-86E8-E590638BC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1482167"/>
            <a:ext cx="10861040" cy="469426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  <a:endParaRPr lang="en-IN"/>
          </a:p>
        </p:txBody>
      </p:sp>
      <p:sp>
        <p:nvSpPr>
          <p:cNvPr id="9" name="Footer Placeholder 16">
            <a:extLst>
              <a:ext uri="{FF2B5EF4-FFF2-40B4-BE49-F238E27FC236}">
                <a16:creationId xmlns:a16="http://schemas.microsoft.com/office/drawing/2014/main" id="{59D29123-E748-47D1-AE95-978607FCF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60077" y="6356353"/>
            <a:ext cx="5242561" cy="36618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Enter title via "insert&gt;header and footer&gt;footer"  |  </a:t>
            </a:r>
            <a:endParaRPr lang="en-IN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F89B8048-94EF-4733-A21C-5AC6FC16E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9412" y="6356353"/>
            <a:ext cx="757469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IN"/>
              <a:t>|    </a:t>
            </a:r>
            <a:fld id="{7B2119CD-3B2D-4CEB-B404-D2E3F8CD6D69}" type="slidenum">
              <a:rPr lang="en-IN" smtClean="0"/>
              <a:pPr>
                <a:defRPr/>
              </a:pPr>
              <a:t>‹#›</a:t>
            </a:fld>
            <a:endParaRPr lang="en-IN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D8B01B9-5FDC-4329-97F0-8952F04DE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42017" y="6356353"/>
            <a:ext cx="105050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/>
                </a:solidFill>
              </a:defRPr>
            </a:lvl1pPr>
          </a:lstStyle>
          <a:p>
            <a:fld id="{B15B4768-E464-4F25-B858-B9ED77639108}" type="datetime5">
              <a:rPr lang="en-US" sz="1333" smtClean="0"/>
              <a:t>14-Nov-25</a:t>
            </a:fld>
            <a:endParaRPr lang="en-IN" sz="1333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85CBB2-E3A0-4CF9-81D9-D24F0A610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759460"/>
            <a:ext cx="10850880" cy="520701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79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lang="en-IN" sz="3467" b="0" kern="1200" cap="none" spc="0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4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2133" b="0" kern="120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1pPr>
      <a:lvl2pPr marL="226473" indent="-226473" algn="l" defTabSz="121914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67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533373" indent="-228589" algn="l" defTabSz="121914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761962" indent="-226473" algn="l" defTabSz="121914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467" b="0" kern="1200">
          <a:solidFill>
            <a:schemeClr val="tx1"/>
          </a:solidFill>
          <a:latin typeface="+mj-lt"/>
          <a:ea typeface="+mn-ea"/>
          <a:cs typeface="+mn-cs"/>
        </a:defRPr>
      </a:lvl4pPr>
      <a:lvl5pPr marL="990550" indent="-228589" algn="l" defTabSz="121914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»"/>
        <a:defRPr sz="1467" b="0" kern="1200">
          <a:solidFill>
            <a:schemeClr val="tx1"/>
          </a:solidFill>
          <a:latin typeface="+mj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5448">
          <p15:clr>
            <a:srgbClr val="F26B43"/>
          </p15:clr>
        </p15:guide>
        <p15:guide id="3" orient="horz" pos="3060">
          <p15:clr>
            <a:srgbClr val="F26B43"/>
          </p15:clr>
        </p15:guide>
        <p15:guide id="4" orient="horz" pos="1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D588B-92B6-4D00-96BB-EE27EF3B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B6B51B-CFAC-43CB-B3EB-28BC992A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0C807-9631-4A53-91FC-A60F545FB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8A1AE-E798-4852-8D7F-F485CEC93658}" type="datetimeFigureOut">
              <a:rPr lang="ru-RU" smtClean="0"/>
              <a:pPr/>
              <a:t>14.11.2025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8E9A36-7DF5-419A-9A00-60747556B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65988-09B4-46B0-9BAF-F017C3CA8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1EBE-8217-49A1-B4EA-5C1CAED58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8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43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85786" y="2904151"/>
            <a:ext cx="285752" cy="3668121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2003" y="387292"/>
            <a:ext cx="486561" cy="15889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3401" y="2904152"/>
            <a:ext cx="486561" cy="3664428"/>
          </a:xfrm>
          <a:prstGeom prst="rect">
            <a:avLst/>
          </a:prstGeom>
          <a:solidFill>
            <a:srgbClr val="0C9BC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561" y="2121209"/>
            <a:ext cx="10718317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</a:rPr>
              <a:t>ФОРМИРОВАНИЕ ПОДХОДОВ К ЛЕЧЕНИЮ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</a:rPr>
              <a:t>НА ОСНОВЕ ПРИВЕРЖЕННОСТИ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</a:rPr>
              <a:t>КАК ОСНОВА ДОСТИЖЕНИЯ ЦЕЛЕЙ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</a:rPr>
              <a:t>СИСТЕМЫ ЗДРАВООХРАНЕНИЯ.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4472C4">
                    <a:lumMod val="50000"/>
                  </a:srgbClr>
                </a:solidFill>
                <a:latin typeface="Arial Black" pitchFamily="34" charset="0"/>
              </a:rPr>
              <a:t>6П ПОДХОД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Николай Анатольевич НИКОЛАЕВ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д.м.н., доцент, заведующий кафедрой экстремальной и доказательной медицины ОмГМУ,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руководитель Научной коллаборации изучения приверженности,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председатель секции РНМОТ «Приверженность лечению»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Круглый стол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«Как сделать так, чтобы лечение состоялось? Приверженность лечению как основа достижения целей системы здравоохранения»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Arial Black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г. Москва,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2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1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ноября 2025 года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87184" y="387414"/>
            <a:ext cx="285752" cy="15888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" descr="C:\Documents and Settings\Никник\Рабочий стол\СЕКЦИЯ РНОМТ ПРИВЕРЖ ЛЕЧ\Эмблемы Секц. Приверженность РНМОТ\Рус на белом фоне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8000" contrast="9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6403" y="2041071"/>
            <a:ext cx="795135" cy="79825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745" y="387292"/>
            <a:ext cx="6792569" cy="1592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15" y="387292"/>
            <a:ext cx="632338" cy="1588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33" y="387292"/>
            <a:ext cx="632338" cy="15889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652" y="387290"/>
            <a:ext cx="711079" cy="15889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71" y="387290"/>
            <a:ext cx="632338" cy="15889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409" y="387290"/>
            <a:ext cx="632338" cy="158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3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5" y="1219430"/>
            <a:ext cx="11241788" cy="3013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2" y="3399680"/>
            <a:ext cx="11363208" cy="274095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935619" y="246612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23%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802" y="6008661"/>
            <a:ext cx="846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: European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of Work. United Action for Better Health. 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https://gateway.euro.who.int/ru/datasets/european-health-for-all-database [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дата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обр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 09.07.202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1607097" y="2260116"/>
            <a:ext cx="257483" cy="240745"/>
          </a:xfrm>
          <a:prstGeom prst="ellipse">
            <a:avLst/>
          </a:prstGeom>
          <a:noFill/>
          <a:ln w="539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418532" y="1462113"/>
            <a:ext cx="16426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7,2-23</a:t>
            </a:r>
          </a:p>
        </p:txBody>
      </p:sp>
      <p:sp>
        <p:nvSpPr>
          <p:cNvPr id="25" name="Овал 24"/>
          <p:cNvSpPr/>
          <p:nvPr/>
        </p:nvSpPr>
        <p:spPr>
          <a:xfrm>
            <a:off x="11633274" y="4253593"/>
            <a:ext cx="257483" cy="240745"/>
          </a:xfrm>
          <a:prstGeom prst="ellipse">
            <a:avLst/>
          </a:prstGeom>
          <a:noFill/>
          <a:ln w="539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41470" y="3635620"/>
            <a:ext cx="174208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0,9-12,9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935619" y="4432733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7,3 л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83923" y="465888"/>
            <a:ext cx="11180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В РОССИИ СРЕДИ ЛИЦ СТАРШЕ 15 ЛЕТ КОЛИЧЕСТВО КУРЯЩИХ УМЕНЬШИЛОСЬ НА 25%, А УПОТРЕБЛЕНИЕ АЛКОГОЛЯ НЕ ИЗМЕНИЛОСЬ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37988" y="1312855"/>
            <a:ext cx="3927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Курение табака,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старше 15 лет (% от популяции)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37988" y="3544061"/>
            <a:ext cx="5445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Употребление алкоголя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старше 15 лет (литров в год)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52299" y="1826567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7988" y="4087780"/>
            <a:ext cx="582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1976</a:t>
            </a:r>
          </a:p>
        </p:txBody>
      </p:sp>
      <p:sp>
        <p:nvSpPr>
          <p:cNvPr id="26" name="Овал 25"/>
          <p:cNvSpPr/>
          <p:nvPr/>
        </p:nvSpPr>
        <p:spPr>
          <a:xfrm>
            <a:off x="4423041" y="2035024"/>
            <a:ext cx="257483" cy="240745"/>
          </a:xfrm>
          <a:prstGeom prst="ellipse">
            <a:avLst/>
          </a:prstGeom>
          <a:noFill/>
          <a:ln w="539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558611" y="4294909"/>
            <a:ext cx="257483" cy="240745"/>
          </a:xfrm>
          <a:prstGeom prst="ellipse">
            <a:avLst/>
          </a:prstGeom>
          <a:noFill/>
          <a:ln w="539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26" idx="6"/>
            <a:endCxn id="20" idx="2"/>
          </p:cNvCxnSpPr>
          <p:nvPr/>
        </p:nvCxnSpPr>
        <p:spPr>
          <a:xfrm>
            <a:off x="4680524" y="2155397"/>
            <a:ext cx="6926573" cy="225092"/>
          </a:xfrm>
          <a:prstGeom prst="line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8" idx="6"/>
            <a:endCxn id="25" idx="2"/>
          </p:cNvCxnSpPr>
          <p:nvPr/>
        </p:nvCxnSpPr>
        <p:spPr>
          <a:xfrm flipV="1">
            <a:off x="1816094" y="4373966"/>
            <a:ext cx="9817180" cy="41316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3801254" y="2232529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31%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41074" y="4438418"/>
            <a:ext cx="811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7,3 л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68463" y="823931"/>
            <a:ext cx="11077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АДМИНИСТРАТИВНЫЕ </a:t>
            </a:r>
          </a:p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ВЫЗОВЫ</a:t>
            </a:r>
            <a:endParaRPr lang="ru-RU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33" y="2221466"/>
            <a:ext cx="6958586" cy="391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38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/>
          <p:cNvSpPr/>
          <p:nvPr/>
        </p:nvSpPr>
        <p:spPr>
          <a:xfrm>
            <a:off x="7135586" y="1284267"/>
            <a:ext cx="4684343" cy="2109361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8345785" y="1840852"/>
            <a:ext cx="910078" cy="120980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14348" y="502231"/>
            <a:ext cx="11231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МИНЗДРАВ РОССИИ В 2023 ГОДУ ПРОВОЗГЛАСИЛ КУРС </a:t>
            </a: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НА РАВНОПРАВНОЕ ПАРТНЕРСТВО МЕДРАБОТНИКОВ И ПАЦИЕНТОВ </a:t>
            </a:r>
            <a:endParaRPr lang="ru-RU" sz="2000" dirty="0">
              <a:solidFill>
                <a:srgbClr val="92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49" y="2781144"/>
            <a:ext cx="5646851" cy="3758686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4049898" y="3562666"/>
            <a:ext cx="777003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«Обеспечение качественной и безопасной медпомощью - </a:t>
            </a:r>
            <a:r>
              <a:rPr lang="ru-RU" sz="1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солидарная ответственность государства, медицинской организации и пациента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«На результат лечения влияют </a:t>
            </a:r>
            <a:r>
              <a:rPr lang="ru-RU" sz="1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отсутствие мотивации пациента в процессе оказания медпомощи, сомнения в тактике врача и недостаточное общение с медиком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«Важно </a:t>
            </a:r>
            <a:r>
              <a:rPr lang="ru-RU" sz="1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сформировать, сохранить и поддерживать  здоровье человека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сопровождая его в различных жизненных ситуациях»</a:t>
            </a:r>
          </a:p>
          <a:p>
            <a:pPr algn="r"/>
            <a:endParaRPr lang="ru-RU" sz="5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«Приоритетное направление в общении врача и пациента </a:t>
            </a:r>
          </a:p>
          <a:p>
            <a:pPr algn="r"/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модель взаимного участия, то есть равноправное партнерство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ru-RU" sz="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4348" y="1331727"/>
            <a:ext cx="5130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здравоохранения РФ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д.м.н. Михаил Альбертович МУРАШКО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пациентов – дело каждого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лекции для студентов медицинских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фармацевтических факультетов </a:t>
            </a:r>
          </a:p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РНИМУ им. Н.И. Пирогова,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сентября 2023 г.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141799" y="2785775"/>
            <a:ext cx="439350" cy="4185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1" name="Овал 20"/>
          <p:cNvSpPr/>
          <p:nvPr/>
        </p:nvSpPr>
        <p:spPr>
          <a:xfrm>
            <a:off x="9059335" y="1524471"/>
            <a:ext cx="439350" cy="4185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3" name="Овал 22"/>
          <p:cNvSpPr/>
          <p:nvPr/>
        </p:nvSpPr>
        <p:spPr>
          <a:xfrm>
            <a:off x="8775854" y="1949242"/>
            <a:ext cx="439350" cy="4185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4" name="Овал 23"/>
          <p:cNvSpPr/>
          <p:nvPr/>
        </p:nvSpPr>
        <p:spPr>
          <a:xfrm>
            <a:off x="8466220" y="2364279"/>
            <a:ext cx="439350" cy="418541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581861" y="2852812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рофилактика</a:t>
            </a:r>
            <a:endParaRPr lang="ru-RU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891741" y="2441127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рогнозирование</a:t>
            </a:r>
            <a:endParaRPr lang="ru-RU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20553" y="2003854"/>
            <a:ext cx="1957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ерсонификация</a:t>
            </a:r>
            <a:endParaRPr lang="ru-RU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481105" y="1573680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артнерство</a:t>
            </a:r>
            <a:endParaRPr lang="ru-RU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6" descr="https://catherineasquithgallery.com/uploads/posts/2021-02/1613323686_7-p-kruglii-sinii-fon-7.png"/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474" y="1488409"/>
            <a:ext cx="485223" cy="4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https://catherineasquithgallery.com/uploads/posts/2021-02/1613323686_7-p-kruglii-sinii-fon-7.png"/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47" y="1923572"/>
            <a:ext cx="485223" cy="4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https://catherineasquithgallery.com/uploads/posts/2021-02/1613323686_7-p-kruglii-sinii-fon-7.png"/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220" y="2338736"/>
            <a:ext cx="485223" cy="4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 descr="https://catherineasquithgallery.com/uploads/posts/2021-02/1613323686_7-p-kruglii-sinii-fon-7.png"/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43" y="2771160"/>
            <a:ext cx="485223" cy="4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53371" y="1677098"/>
            <a:ext cx="279595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7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4П</a:t>
            </a:r>
          </a:p>
          <a:p>
            <a:pPr algn="r"/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медицина</a:t>
            </a:r>
            <a:endParaRPr lang="ru-RU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73111" y="5694085"/>
            <a:ext cx="7145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latin typeface="Arial Black" pitchFamily="34" charset="0"/>
              </a:rPr>
              <a:t>КУРС НА НОВУЮ ПАРАДИГМУ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7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90342" y="551125"/>
            <a:ext cx="1128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ТРАДИЦИОННО МЕДИЦИНА РАЗВИВАЛАСЬ ПО 4П- И 5П-МОДЕЛЯМ</a:t>
            </a:r>
            <a:endParaRPr lang="ru-RU" sz="2000" dirty="0">
              <a:solidFill>
                <a:srgbClr val="92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21648"/>
              </p:ext>
            </p:extLst>
          </p:nvPr>
        </p:nvGraphicFramePr>
        <p:xfrm>
          <a:off x="690342" y="1167463"/>
          <a:ext cx="11266816" cy="5155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5547">
                  <a:extLst>
                    <a:ext uri="{9D8B030D-6E8A-4147-A177-3AD203B41FA5}">
                      <a16:colId xmlns:a16="http://schemas.microsoft.com/office/drawing/2014/main" val="2702982036"/>
                    </a:ext>
                  </a:extLst>
                </a:gridCol>
                <a:gridCol w="4016829">
                  <a:extLst>
                    <a:ext uri="{9D8B030D-6E8A-4147-A177-3AD203B41FA5}">
                      <a16:colId xmlns:a16="http://schemas.microsoft.com/office/drawing/2014/main" val="1267745084"/>
                    </a:ext>
                  </a:extLst>
                </a:gridCol>
                <a:gridCol w="5014440">
                  <a:extLst>
                    <a:ext uri="{9D8B030D-6E8A-4147-A177-3AD203B41FA5}">
                      <a16:colId xmlns:a16="http://schemas.microsoft.com/office/drawing/2014/main" val="771035558"/>
                    </a:ext>
                  </a:extLst>
                </a:gridCol>
              </a:tblGrid>
              <a:tr h="336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effectLst/>
                        </a:rPr>
                        <a:t>КОМПОНЕНТЫ 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effectLst/>
                        </a:rPr>
                        <a:t>4П-МЕДИЦИНА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effectLst/>
                        </a:rPr>
                        <a:t>5П-МЕДИЦИНА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02125"/>
                  </a:ext>
                </a:extLst>
              </a:tr>
              <a:tr h="3367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ПАРТИСИПАТИВНОСТЬ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информирование и обучение пациента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в интересах его здоровья  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93701"/>
                  </a:ext>
                </a:extLst>
              </a:tr>
              <a:tr h="4060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ПАРТНЕРСТВО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сотрудничество с пациентом в интересах его здоровья  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64817"/>
                  </a:ext>
                </a:extLst>
              </a:tr>
              <a:tr h="5531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ПЕРСОНАЛИЗАЦИЯ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учет биологических особенностей пациента в интересах его здоровья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94536"/>
                  </a:ext>
                </a:extLst>
              </a:tr>
              <a:tr h="5531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ПЕРСОНИФИКАЦИЯ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учет комплекса особенностей пациента в интересах его здоровья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19485"/>
                  </a:ext>
                </a:extLst>
              </a:tr>
              <a:tr h="5531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ПРЕВЕНТИВНОСТЬ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предотвращение развития болезней и их осложнений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842450"/>
                  </a:ext>
                </a:extLst>
              </a:tr>
              <a:tr h="5531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ПРЕДИКТИВНОСТЬ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прогноз риска заболеваний с учетом внутренних и внешних факторов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64789"/>
                  </a:ext>
                </a:extLst>
              </a:tr>
              <a:tr h="5857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ПРЕЦИЗИОННОСТЬ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лечение и профилактика с учётом индивидуальных особенностей пациента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636011"/>
                  </a:ext>
                </a:extLst>
              </a:tr>
              <a:tr h="5531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ПРОГНОЗИРОВАНИЕ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прогноз здоровья на основе комплекса данных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40789"/>
                  </a:ext>
                </a:extLst>
              </a:tr>
              <a:tr h="5531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ПРОФИЛАКТИКА </a:t>
                      </a:r>
                      <a:endParaRPr lang="ru-RU" sz="15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мероприятия для сохранения здоровья и предупреждения заболеваний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78423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0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5" y="1050815"/>
            <a:ext cx="6196399" cy="48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15619" y="689350"/>
            <a:ext cx="4928760" cy="51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7011" y="510965"/>
            <a:ext cx="11196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БАРЬЕРЫ НА ПУТИ </a:t>
            </a:r>
            <a:r>
              <a:rPr lang="ru-RU" sz="2000" dirty="0" smtClean="0">
                <a:solidFill>
                  <a:srgbClr val="920000"/>
                </a:solidFill>
                <a:latin typeface="Arial Black" pitchFamily="34" charset="0"/>
              </a:rPr>
              <a:t>НОВОЙ ПАРАДИГМЫ 6П-МЕДИЦИНЫ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3363" y="1208733"/>
            <a:ext cx="10209845" cy="863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7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ОСНОВОЙ РЕАЛЬНОЙ МЕДИЦИНСКОЙ ПРАКТИКИ ДО СИХ ПОР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ЯВЛЯЕТСЯ </a:t>
            </a:r>
            <a:r>
              <a:rPr lang="ru-RU" sz="1700" dirty="0">
                <a:solidFill>
                  <a:srgbClr val="920000"/>
                </a:solidFill>
                <a:latin typeface="Arial Black" panose="020B0A04020102020204" pitchFamily="34" charset="0"/>
              </a:rPr>
              <a:t>СОЧЕТАНИЕ ПАТЕРНАЛИСТКОЙ И КОНТРАКТНОЙ </a:t>
            </a:r>
          </a:p>
          <a:p>
            <a:pPr algn="r"/>
            <a:r>
              <a:rPr lang="ru-RU" sz="1700" dirty="0">
                <a:solidFill>
                  <a:srgbClr val="920000"/>
                </a:solidFill>
                <a:latin typeface="Arial Black" panose="020B0A04020102020204" pitchFamily="34" charset="0"/>
              </a:rPr>
              <a:t>МОДЕЛЕЙ</a:t>
            </a:r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, А НЕ РАВНОПРАВНОГО ПАРТНЁРСТВА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93362" y="2300144"/>
            <a:ext cx="10209845" cy="876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7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КОНЦЕПЦИЯ «РАВНОПРАВНОГО ПАРТНЕРСТВА»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ДЕКЛАРИРУЕТСЯ, НО </a:t>
            </a:r>
            <a:r>
              <a:rPr lang="ru-RU" sz="1700" dirty="0">
                <a:solidFill>
                  <a:srgbClr val="920000"/>
                </a:solidFill>
                <a:latin typeface="Arial Black" panose="020B0A04020102020204" pitchFamily="34" charset="0"/>
              </a:rPr>
              <a:t>НЕ МОЖЕТ БЫТЬ РЕАЛИЗОВАНА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БЕЗ СОЗДАНИЯ ОБЩЕПРИЗНАННЫХ ИНСТРУМЕНТОВ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93361" y="3408629"/>
            <a:ext cx="10209845" cy="137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7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ПРИ ОЧЕВИДНЫХ ДОСТИЖЕНИЯХ В СНИЖЕНИИ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СМЕРТНОСТИ И ПРОДЛЕНИИ ЖИЗНИ ПРИ ЗАБОЛЕВАНИЯХ,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 Black" panose="020B0A04020102020204" pitchFamily="34" charset="0"/>
              </a:rPr>
              <a:t>ГДЕ ПРИОРИТЕТНА РОЛЬ СИСТЕМЫ ЗДРАВООХРАНЕНИЯ, </a:t>
            </a:r>
          </a:p>
          <a:p>
            <a:pPr algn="r"/>
            <a:r>
              <a:rPr lang="ru-RU" sz="1700" dirty="0">
                <a:solidFill>
                  <a:srgbClr val="920000"/>
                </a:solidFill>
                <a:latin typeface="Arial Black" panose="020B0A04020102020204" pitchFamily="34" charset="0"/>
              </a:rPr>
              <a:t>МЫ НАБЛЮДАЕМ «ПРОВАЛ» В СЛУЧАЯХ, </a:t>
            </a:r>
          </a:p>
          <a:p>
            <a:pPr algn="r"/>
            <a:r>
              <a:rPr lang="ru-RU" sz="1700" dirty="0">
                <a:solidFill>
                  <a:srgbClr val="920000"/>
                </a:solidFill>
                <a:latin typeface="Arial Black" panose="020B0A04020102020204" pitchFamily="34" charset="0"/>
              </a:rPr>
              <a:t>КОГДА В ЛЕЧЕНИИ ПРЕВАЛИРУЕТ РОЛЬ ПАЦИЕНТА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4214" y="5199715"/>
            <a:ext cx="11231570" cy="1182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>
                <a:solidFill>
                  <a:srgbClr val="920000"/>
                </a:solidFill>
                <a:latin typeface="Arial Black" panose="020B0A04020102020204" pitchFamily="34" charset="0"/>
              </a:rPr>
              <a:t>ЭТИ БАРЬЕРЫ НЕ БУДУТ ПРЕОДОЛЕНЫ, ЕСЛИ НЕ ПОВЫСИТЬ РОЛЬ ПАЦИЕНТА В ДОСТИЖЕНИИ РЕЗУЛЬТАТА ЛЕЧЕНИЯ. 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ДЛЯ ЭТОГО НУЖЕН НОВЫЙ ПОДХОД: УПРАВЛЕНИЕ ЛЕЧЕНИЕМ НА ОСНОВЕ ПРИВЕРЖЕННОСТИ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ctogram-free.com/material/01-lifestyle/0001-simple-art-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845" y="1691973"/>
            <a:ext cx="4599704" cy="34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45589" y="531852"/>
            <a:ext cx="11010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ЧЕМ ОПАСНА НЕДОСТАТОЧНАЯ ПРИВЕРЖЕННОСТЬ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5589" y="1313051"/>
            <a:ext cx="2686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Недостижение целевого эффекта вмешательства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3" name="Picture 2" descr="https://zabavnikplus.ru/wp-content/uploads/b/0/9/b092293e0db892e791af006986468f1b.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02523" y="3086205"/>
            <a:ext cx="853652" cy="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5043340" y="1629314"/>
            <a:ext cx="2453363" cy="3659068"/>
          </a:xfrm>
          <a:prstGeom prst="ellipse">
            <a:avLst/>
          </a:prstGeom>
          <a:noFill/>
          <a:ln w="539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945589" y="2986645"/>
            <a:ext cx="2924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Непредсказуемый результат  вмешательства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5458" y="4660239"/>
            <a:ext cx="53755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опасных синдромов, связанных с  нарушением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приема препаратов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синдром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«рикошета»,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синдром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«отмены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739737" y="1318669"/>
            <a:ext cx="4131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Невозможность включения в программу «Ответственное самолечение»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39737" y="2755137"/>
            <a:ext cx="4131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Прогрессирование </a:t>
            </a: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основного заболевания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39736" y="3822273"/>
            <a:ext cx="4131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Развитие </a:t>
            </a: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жизнеугрожающих и фатальных осложнений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79010" y="5464657"/>
            <a:ext cx="6592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Риски, связанные </a:t>
            </a:r>
          </a:p>
          <a:p>
            <a:pPr algn="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 пищевыми взаимодействиями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8" name="Picture 2" descr="https://zabavnikplus.ru/wp-content/uploads/b/0/9/b092293e0db892e791af006986468f1b.png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55" y="3314857"/>
            <a:ext cx="1276314" cy="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zabavnikplus.ru/wp-content/uploads/b/0/9/b092293e0db892e791af006986468f1b.png"/>
          <p:cNvPicPr>
            <a:picLocks noChangeAspect="1" noChangeArrowheads="1"/>
          </p:cNvPicPr>
          <p:nvPr/>
        </p:nvPicPr>
        <p:blipFill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9516">
            <a:off x="7288501" y="1822217"/>
            <a:ext cx="706181" cy="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zabavnikplus.ru/wp-content/uploads/b/0/9/b092293e0db892e791af006986468f1b.png"/>
          <p:cNvPicPr>
            <a:picLocks noChangeAspect="1" noChangeArrowheads="1"/>
          </p:cNvPicPr>
          <p:nvPr/>
        </p:nvPicPr>
        <p:blipFill>
          <a:blip r:embed="rId6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0532">
            <a:off x="7527614" y="4034013"/>
            <a:ext cx="1037025" cy="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zabavnikplus.ru/wp-content/uploads/b/0/9/b092293e0db892e791af006986468f1b.png"/>
          <p:cNvPicPr>
            <a:picLocks noChangeAspect="1" noChangeArrowheads="1"/>
          </p:cNvPicPr>
          <p:nvPr/>
        </p:nvPicPr>
        <p:blipFill>
          <a:blip r:embed="rId7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3537">
            <a:off x="7060943" y="5038419"/>
            <a:ext cx="1161293" cy="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s://zabavnikplus.ru/wp-content/uploads/b/0/9/b092293e0db892e791af006986468f1b.png"/>
          <p:cNvPicPr>
            <a:picLocks noChangeAspect="1" noChangeArrowheads="1"/>
          </p:cNvPicPr>
          <p:nvPr/>
        </p:nvPicPr>
        <p:blipFill>
          <a:blip r:embed="rId8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4193">
            <a:off x="4781579" y="5136064"/>
            <a:ext cx="904158" cy="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s://zabavnikplus.ru/wp-content/uploads/b/0/9/b092293e0db892e791af006986468f1b.png"/>
          <p:cNvPicPr>
            <a:picLocks noChangeAspect="1" noChangeArrowheads="1"/>
          </p:cNvPicPr>
          <p:nvPr/>
        </p:nvPicPr>
        <p:blipFill>
          <a:blip r:embed="rId9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0">
            <a:off x="3709634" y="1939516"/>
            <a:ext cx="1485464" cy="54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71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23027" y="472765"/>
            <a:ext cx="1128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6П-МЕДИЦИНА ОБЪЕДИНЯЕТ И РАЗВИВАЕТ «СТАРЫЕ» МОДЕЛИ</a:t>
            </a:r>
            <a:endParaRPr lang="ru-RU" sz="2000" dirty="0">
              <a:solidFill>
                <a:srgbClr val="92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051442"/>
              </p:ext>
            </p:extLst>
          </p:nvPr>
        </p:nvGraphicFramePr>
        <p:xfrm>
          <a:off x="690342" y="1167463"/>
          <a:ext cx="11266816" cy="5116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5794">
                  <a:extLst>
                    <a:ext uri="{9D8B030D-6E8A-4147-A177-3AD203B41FA5}">
                      <a16:colId xmlns:a16="http://schemas.microsoft.com/office/drawing/2014/main" val="2702982036"/>
                    </a:ext>
                  </a:extLst>
                </a:gridCol>
                <a:gridCol w="4468305">
                  <a:extLst>
                    <a:ext uri="{9D8B030D-6E8A-4147-A177-3AD203B41FA5}">
                      <a16:colId xmlns:a16="http://schemas.microsoft.com/office/drawing/2014/main" val="1267745084"/>
                    </a:ext>
                  </a:extLst>
                </a:gridCol>
                <a:gridCol w="3642717">
                  <a:extLst>
                    <a:ext uri="{9D8B030D-6E8A-4147-A177-3AD203B41FA5}">
                      <a16:colId xmlns:a16="http://schemas.microsoft.com/office/drawing/2014/main" val="771035558"/>
                    </a:ext>
                  </a:extLst>
                </a:gridCol>
              </a:tblGrid>
              <a:tr h="4272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effectLst/>
                        </a:rPr>
                        <a:t>4П-МЕДИЦИНА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solidFill>
                            <a:srgbClr val="920000"/>
                          </a:solidFill>
                          <a:effectLst/>
                        </a:rPr>
                        <a:t>6П-МЕДИЦИНА</a:t>
                      </a:r>
                      <a:endParaRPr lang="ru-RU" sz="2000" b="1" dirty="0">
                        <a:solidFill>
                          <a:srgbClr val="92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effectLst/>
                        </a:rPr>
                        <a:t>5П-МЕДИЦИНА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602125"/>
                  </a:ext>
                </a:extLst>
              </a:tr>
              <a:tr h="725314"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ПАРТНЕРСТВО -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 </a:t>
                      </a:r>
                    </a:p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пациентом в интересах его здоровья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ПАРТНЕРСТВО -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сотрудничество с пациентом (включая информирование и обучение) в интересах его здоровья)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ПАРТИСИПАТИВНОСТЬ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информирование и обучение пациента в интересах здоровья (вкл. в понятие «партнерство»)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693701"/>
                  </a:ext>
                </a:extLst>
              </a:tr>
              <a:tr h="812052"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ПЕРСОНИФИКАЦИЯ -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 комплекса </a:t>
                      </a:r>
                    </a:p>
                    <a:p>
                      <a:pPr algn="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особенностей пациента в интересах его здоровья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ПЕРСОНИФИКАЦИЯ -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учет комплекса особенностей пациента (включая биологические) в интересах его здоровья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ПЕРСОНАЛИЗАЦИЯ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учет биологических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особенностей пациента в интересах его здоровья (вкл. в понятие «персонификация»)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064817"/>
                  </a:ext>
                </a:extLst>
              </a:tr>
              <a:tr h="69514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20386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ПРЕЦИЗИОННОСТЬ -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лечение и профилактика с учётом индивидуальных особенностей пациента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ПРЕЦИЗИОННОСТЬ -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лечение и профилактика с учётом индивидуальных особенностей пациента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94536"/>
                  </a:ext>
                </a:extLst>
              </a:tr>
              <a:tr h="812052"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ПРОГНОЗИРОВАНИЕ -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здоровья на основе комплекса данных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ПРОГНОЗИРОВАНИЕ -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 здоровья на основе Комплекса данных (включая внутренние и внешние данные)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ПРЕДИКТИВНОСТЬ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прогноз риска заболеваний с учетом внутренних и внешних факторов (вкл. в понятие прогнозирование»)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319485"/>
                  </a:ext>
                </a:extLst>
              </a:tr>
              <a:tr h="937175"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ПРОФИЛАКТИКА -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r>
                        <a:rPr lang="ru-RU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 сохранения здоровья и предупреждения заболеваний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ПРОФИЛАКТИКА -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для сохранения здоровья и предупреждения заболеваний и/или их осложнений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ПРЕВЕНТИВНОСТЬ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предотвращение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развития болезней и их осложнений (вкл. в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«профилактика»)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842450"/>
                  </a:ext>
                </a:extLst>
              </a:tr>
              <a:tr h="70177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ПРИВЕРЖЕННОСТЬ - </a:t>
                      </a: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лечение на основе готовности пациента к изменениям в интересах его здоровья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56478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2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90043" y="531333"/>
            <a:ext cx="1128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ПОЧЕМУ 6П-МЕДИЦИНА РАБОТАЕТ ЛУЧШЕ, ЧЕМ «СТАРЫЕ» МОДЕЛИ</a:t>
            </a:r>
            <a:endParaRPr lang="ru-RU" sz="2000" dirty="0">
              <a:solidFill>
                <a:srgbClr val="92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59" y="1685037"/>
            <a:ext cx="4390246" cy="3759798"/>
          </a:xfrm>
          <a:prstGeom prst="rect">
            <a:avLst/>
          </a:prstGeom>
        </p:spPr>
      </p:pic>
      <p:pic>
        <p:nvPicPr>
          <p:cNvPr id="14" name="Picture 2" descr="http://cdn.onlinewebfonts.com/svg/img_71841.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9" y="4539983"/>
            <a:ext cx="924852" cy="8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6341512" y="1284926"/>
            <a:ext cx="38034" cy="4139024"/>
          </a:xfrm>
          <a:prstGeom prst="line">
            <a:avLst/>
          </a:prstGeom>
          <a:ln w="28575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5" y="1685037"/>
            <a:ext cx="4351441" cy="379735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79103" y="1284926"/>
            <a:ext cx="556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Традиционная медицина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90043" y="5600553"/>
            <a:ext cx="1123157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повышение эффективности лечебных и профилактических мероприятий </a:t>
            </a:r>
          </a:p>
          <a:p>
            <a:r>
              <a:rPr lang="ru-RU" b="1" dirty="0">
                <a:solidFill>
                  <a:srgbClr val="0C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ПРИВОДИТ К УВЕЛИЧЕНИЮ ОБЩЕЙ ПРОДОЛЖИТЕЛЬНОСТИ КАЧЕСТВЕННОЙ ЖИЗНИ</a:t>
            </a:r>
          </a:p>
        </p:txBody>
      </p:sp>
      <p:pic>
        <p:nvPicPr>
          <p:cNvPr id="35" name="Picture 2" descr="http://cdn.onlinewebfonts.com/svg/img_71841.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302" y="4545294"/>
            <a:ext cx="924852" cy="8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6449143" y="1284926"/>
            <a:ext cx="556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6П-медицина (4/5-П + приверженность)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1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0060" y="2675981"/>
            <a:ext cx="1815287" cy="19513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Users\Николаев Николай\Desktop\летальность ПТ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339147"/>
            <a:ext cx="8174790" cy="459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731726" y="480680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6П-МЕДИЦИНА И </a:t>
            </a:r>
            <a:r>
              <a:rPr lang="ru-RU" sz="2000" dirty="0" smtClean="0">
                <a:solidFill>
                  <a:srgbClr val="920000"/>
                </a:solidFill>
                <a:latin typeface="Arial Black" pitchFamily="34" charset="0"/>
              </a:rPr>
              <a:t>«</a:t>
            </a:r>
            <a:r>
              <a:rPr lang="ru-RU" sz="2000" dirty="0" smtClean="0">
                <a:solidFill>
                  <a:srgbClr val="920000"/>
                </a:solidFill>
                <a:latin typeface="Arial Black" pitchFamily="34" charset="0"/>
              </a:rPr>
              <a:t>ТРАДИЦИОННАЯ</a:t>
            </a:r>
            <a:r>
              <a:rPr lang="ru-RU" sz="2000" dirty="0" smtClean="0">
                <a:solidFill>
                  <a:srgbClr val="920000"/>
                </a:solidFill>
                <a:latin typeface="Arial Black" pitchFamily="34" charset="0"/>
              </a:rPr>
              <a:t>» </a:t>
            </a:r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МОДЕЛЬ ЗДРАВООХРАНЕНИЯ: </a:t>
            </a: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КАК ОНИ РАБОТАЮТ ПРИ ЛЕЧЕНИИ ПОЛИМОРБИДНЫХ ПАЦИЕНТОВ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7871" y="1487520"/>
            <a:ext cx="7011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Накопленная летальность у полиморбидных пациентов при традиционном и пациентоориентированном (6П) подходах 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доля умерших в соответствующей выборке, %. 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98068" y="2945239"/>
            <a:ext cx="1633338" cy="2324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77580" y="2720834"/>
            <a:ext cx="123373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Усредненный </a:t>
            </a:r>
          </a:p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</a:p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фактически </a:t>
            </a:r>
          </a:p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прожитых лет </a:t>
            </a:r>
          </a:p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окончанию </a:t>
            </a:r>
          </a:p>
          <a:p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+ 0,54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23500" y="1551322"/>
            <a:ext cx="2405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прожитых человеко-лет за период исследования (5 лет) </a:t>
            </a:r>
          </a:p>
          <a:p>
            <a:pPr algn="r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выборке тринитарного подхода:</a:t>
            </a:r>
          </a:p>
          <a:p>
            <a:pPr algn="r"/>
            <a:r>
              <a:rPr lang="ru-RU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+539,2 человеко-лет</a:t>
            </a:r>
            <a:endParaRPr lang="ru-RU" sz="1600" dirty="0">
              <a:solidFill>
                <a:srgbClr val="92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2711" y="61211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1000 респондентов: 367 муж., 633 жен.; Николаев Н.А., 2015.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07871" y="2446027"/>
            <a:ext cx="39936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общего коэффициента смертности </a:t>
            </a:r>
          </a:p>
          <a:p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выборке 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6П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подхода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b="1" dirty="0">
                <a:solidFill>
                  <a:srgbClr val="0070C0"/>
                </a:solidFill>
              </a:rPr>
              <a:t>на 30%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883847"/>
              </p:ext>
            </p:extLst>
          </p:nvPr>
        </p:nvGraphicFramePr>
        <p:xfrm>
          <a:off x="9144000" y="2601798"/>
          <a:ext cx="2675930" cy="3327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Picture 8" descr="https://static.tildacdn.com/tild6137-3564-4231-a365-633931636563/_1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641">
            <a:off x="10623867" y="5269770"/>
            <a:ext cx="886766" cy="2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static.tildacdn.com/tild6137-3564-4231-a365-633931636563/_1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8304">
            <a:off x="10624340" y="5376097"/>
            <a:ext cx="886766" cy="2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static.tildacdn.com/tild6137-3564-4231-a365-633931636563/_1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38304">
            <a:off x="9432560" y="5370023"/>
            <a:ext cx="886766" cy="28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4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" y="1115724"/>
            <a:ext cx="5643295" cy="564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7566" y="748517"/>
            <a:ext cx="11077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ТЕХНОЛОГИЧЕСКИЕ</a:t>
            </a:r>
          </a:p>
          <a:p>
            <a:pPr algn="r"/>
            <a:r>
              <a:rPr lang="ru-RU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ВЫЗОВЫ</a:t>
            </a:r>
            <a:endParaRPr lang="ru-RU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9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68463" y="836875"/>
            <a:ext cx="11077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ПОПУЛЯЦИОННЫЕ </a:t>
            </a:r>
          </a:p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ВЫЗОВЫ</a:t>
            </a:r>
            <a:endParaRPr lang="ru-RU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27" y="1714038"/>
            <a:ext cx="6840397" cy="458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97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677908" y="312250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20000"/>
                </a:solidFill>
                <a:latin typeface="Arial Black" pitchFamily="34" charset="0"/>
              </a:rPr>
              <a:t>ОТНОСИТЕЛЬНАЯ ЭФФЕКТИВНОСТЬ ИСПОЛЬЗОВАНИЯ МЕТОД</a:t>
            </a:r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ОВ ОЦЕНКИ ПРИВЕРЖЕННОСТИ</a:t>
            </a:r>
            <a:r>
              <a:rPr lang="en-US" sz="2000" dirty="0">
                <a:solidFill>
                  <a:srgbClr val="920000"/>
                </a:solidFill>
                <a:latin typeface="Arial Black" pitchFamily="34" charset="0"/>
              </a:rPr>
              <a:t> В КЛИНИЧЕСКОЙ ПРАКТИКЕ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2956" y="6101870"/>
            <a:ext cx="11247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Адапт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. из: Лукина Ю.В.,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Кутишенко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Н.П.,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Марцевич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С.Ю., Шепель Р.Н., Драпкина О.М. Профилактическая медицина. 2020;23(3‑2): 42‑60  DOI: 10.17116/profmed20202303242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5890" y="2887449"/>
            <a:ext cx="32848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ОПРОСНИКИ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 ШКАЛЫ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61735" y="2183823"/>
            <a:ext cx="2194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Непосредственное наблюдение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приемом препарата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46551" y="2076738"/>
            <a:ext cx="219444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Измерение уровня препаратов, метаболитов или маркеров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крови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94958" y="4237631"/>
            <a:ext cx="21944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Система мониторинга лекарственных препаратов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70288" y="1900065"/>
            <a:ext cx="1592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Прямой опрос пациентов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20645" y="4665058"/>
            <a:ext cx="2194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Дневник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пациента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75365" y="4188004"/>
            <a:ext cx="1592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Выписка рецептов, обеспечение препаратом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577148" y="4498547"/>
            <a:ext cx="15926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Подсчет таблеток и/или блистеров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32598A4-BCD5-1992-FD52-C637FA9035F1}"/>
              </a:ext>
            </a:extLst>
          </p:cNvPr>
          <p:cNvSpPr/>
          <p:nvPr/>
        </p:nvSpPr>
        <p:spPr>
          <a:xfrm>
            <a:off x="5489768" y="1098404"/>
            <a:ext cx="3135010" cy="3150294"/>
          </a:xfrm>
          <a:prstGeom prst="ellipse">
            <a:avLst/>
          </a:prstGeom>
          <a:solidFill>
            <a:srgbClr val="009CDE"/>
          </a:solidFill>
          <a:ln w="762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Опросники и шкалы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D5C962-B46E-F2A2-F98F-AB56D0FE449F}"/>
              </a:ext>
            </a:extLst>
          </p:cNvPr>
          <p:cNvSpPr/>
          <p:nvPr/>
        </p:nvSpPr>
        <p:spPr>
          <a:xfrm>
            <a:off x="9105519" y="1539551"/>
            <a:ext cx="2268000" cy="2268000"/>
          </a:xfrm>
          <a:prstGeom prst="ellipse">
            <a:avLst/>
          </a:prstGeom>
          <a:solidFill>
            <a:srgbClr val="004F71"/>
          </a:solidFill>
          <a:ln w="762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Измерение уровня препаратов, метаболитов или маркеров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крови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54FDA2-0954-17E4-C7C2-28DF4F1F5B44}"/>
              </a:ext>
            </a:extLst>
          </p:cNvPr>
          <p:cNvSpPr/>
          <p:nvPr/>
        </p:nvSpPr>
        <p:spPr>
          <a:xfrm>
            <a:off x="2799867" y="1539551"/>
            <a:ext cx="2268000" cy="2268000"/>
          </a:xfrm>
          <a:prstGeom prst="ellipse">
            <a:avLst/>
          </a:prstGeom>
          <a:solidFill>
            <a:srgbClr val="004F71"/>
          </a:solidFill>
          <a:ln w="762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Непосредственное наблюдение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приемом препарата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D40F3D-4FAC-7D85-B168-23C1C1124859}"/>
              </a:ext>
            </a:extLst>
          </p:cNvPr>
          <p:cNvSpPr/>
          <p:nvPr/>
        </p:nvSpPr>
        <p:spPr>
          <a:xfrm>
            <a:off x="751002" y="1894959"/>
            <a:ext cx="1520816" cy="1557184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Прямой опрос пациентов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8C24FF-5EA9-21B8-FDEE-0C53E0015F53}"/>
              </a:ext>
            </a:extLst>
          </p:cNvPr>
          <p:cNvSpPr/>
          <p:nvPr/>
        </p:nvSpPr>
        <p:spPr>
          <a:xfrm>
            <a:off x="7782996" y="4448118"/>
            <a:ext cx="1152000" cy="115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Дневник пациента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8D5459-EA62-8BB3-3B34-36F0828B7F0F}"/>
              </a:ext>
            </a:extLst>
          </p:cNvPr>
          <p:cNvSpPr/>
          <p:nvPr/>
        </p:nvSpPr>
        <p:spPr>
          <a:xfrm>
            <a:off x="9605650" y="4181918"/>
            <a:ext cx="1684800" cy="16844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762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Система мониторинга лекарственных препаратов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8D787D-B3B3-E6EA-B68B-50780230EF65}"/>
              </a:ext>
            </a:extLst>
          </p:cNvPr>
          <p:cNvSpPr/>
          <p:nvPr/>
        </p:nvSpPr>
        <p:spPr>
          <a:xfrm>
            <a:off x="1295888" y="4089175"/>
            <a:ext cx="1919132" cy="1869886"/>
          </a:xfrm>
          <a:prstGeom prst="ellipse">
            <a:avLst/>
          </a:prstGeom>
          <a:solidFill>
            <a:schemeClr val="accent5"/>
          </a:solidFill>
          <a:ln w="762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Выписка рецептов, обеспечение препаратом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092EEE-767D-8211-D503-4FA08C92A0F3}"/>
              </a:ext>
            </a:extLst>
          </p:cNvPr>
          <p:cNvSpPr/>
          <p:nvPr/>
        </p:nvSpPr>
        <p:spPr>
          <a:xfrm>
            <a:off x="4393623" y="4232118"/>
            <a:ext cx="1584000" cy="1584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Подсчет таблеток и/или блистеров</a:t>
            </a:r>
          </a:p>
        </p:txBody>
      </p:sp>
    </p:spTree>
    <p:extLst>
      <p:ext uri="{BB962C8B-B14F-4D97-AF65-F5344CB8AC3E}">
        <p14:creationId xmlns:p14="http://schemas.microsoft.com/office/powerpoint/2010/main" val="89044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4021" y="541788"/>
            <a:ext cx="10269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ОСНОВНЫЕ ОПРОСНИКИ: ДИАГНОСТИЧЕСКОЕ ПОЛЕ</a:t>
            </a:r>
            <a:endParaRPr lang="ru-RU" sz="2000" dirty="0">
              <a:solidFill>
                <a:srgbClr val="92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95082"/>
              </p:ext>
            </p:extLst>
          </p:nvPr>
        </p:nvGraphicFramePr>
        <p:xfrm>
          <a:off x="784535" y="1168921"/>
          <a:ext cx="11115672" cy="5015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3922">
                  <a:extLst>
                    <a:ext uri="{9D8B030D-6E8A-4147-A177-3AD203B41FA5}">
                      <a16:colId xmlns:a16="http://schemas.microsoft.com/office/drawing/2014/main" val="2744213724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97085706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645411508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33979173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648031049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425168128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1399625321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15840913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286606796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74163762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1827695484"/>
                    </a:ext>
                  </a:extLst>
                </a:gridCol>
              </a:tblGrid>
              <a:tr h="366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ОПРОСНИК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Impact" panose="020B0806030902050204" pitchFamily="34" charset="0"/>
                        </a:rPr>
                        <a:t>Лекарственная терапия</a:t>
                      </a:r>
                      <a:endParaRPr lang="ru-RU" sz="10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ru-RU" sz="6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Impact" panose="020B0806030902050204" pitchFamily="34" charset="0"/>
                        </a:rPr>
                        <a:t>Посещение врача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Impact" panose="020B0806030902050204" pitchFamily="34" charset="0"/>
                        </a:rPr>
                        <a:t>и самоконтроль</a:t>
                      </a:r>
                      <a:endParaRPr lang="ru-RU" sz="10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ru-RU" sz="6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Impact" panose="020B0806030902050204" pitchFamily="34" charset="0"/>
                        </a:rPr>
                        <a:t>Изменение образа жизни</a:t>
                      </a:r>
                      <a:endParaRPr lang="ru-RU" sz="10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ru-RU" sz="600" b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Impact" panose="020B0806030902050204" pitchFamily="34" charset="0"/>
                        </a:rPr>
                        <a:t>Интегральная приверженность</a:t>
                      </a:r>
                      <a:endParaRPr lang="ru-RU" sz="10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ru-RU" sz="6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Impact" panose="020B0806030902050204" pitchFamily="34" charset="0"/>
                        </a:rPr>
                        <a:t>Потенциальная приверженность</a:t>
                      </a:r>
                      <a:endParaRPr lang="ru-RU" sz="10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59997"/>
                  </a:ext>
                </a:extLst>
              </a:tr>
              <a:tr h="60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092932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Краткий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лекарственный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опросник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Brief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 Questionnaire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(BMQ)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90618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553843"/>
                  </a:ext>
                </a:extLst>
              </a:tr>
              <a:tr h="382637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Опросник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восполнения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приверженности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ним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/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to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Refills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and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Medications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(ARMS)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38425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005214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Опросник</a:t>
                      </a:r>
                      <a:r>
                        <a:rPr lang="ru-RU" sz="1000" spc="-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удовлетворенности</a:t>
                      </a:r>
                      <a:r>
                        <a:rPr lang="ru-RU" sz="1000" spc="-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лекарственным</a:t>
                      </a:r>
                      <a:r>
                        <a:rPr lang="ru-RU" sz="1000" spc="-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лечением</a:t>
                      </a:r>
                      <a:r>
                        <a:rPr lang="ru-RU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 Medication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Satisfaction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Questionnaire (MSQ)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17743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905250"/>
                  </a:ext>
                </a:extLst>
              </a:tr>
              <a:tr h="321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Отечественный опросник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приверженности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терапии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/ </a:t>
                      </a:r>
                      <a:r>
                        <a:rPr lang="en-US" sz="1000" dirty="0">
                          <a:effectLst/>
                        </a:rPr>
                        <a:t>Domestic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questionnaire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to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therapy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63306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17169"/>
                  </a:ext>
                </a:extLst>
              </a:tr>
              <a:tr h="53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Система опросников комплексной оценки приверженности</a:t>
                      </a:r>
                      <a:r>
                        <a:rPr lang="ru-RU" sz="12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КОП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-25)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16172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859502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комплайенса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Morisky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4-item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Morisky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(MMAS-4)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99460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04436"/>
                  </a:ext>
                </a:extLst>
              </a:tr>
              <a:tr h="289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комплайенса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Morisky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8-item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Morisky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(MMAS-8)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61074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136854"/>
                  </a:ext>
                </a:extLst>
              </a:tr>
              <a:tr h="53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Шкала</a:t>
                      </a:r>
                      <a:r>
                        <a:rPr lang="ru-RU" sz="10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оценки</a:t>
                      </a:r>
                      <a:r>
                        <a:rPr lang="ru-RU" sz="10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приверженности</a:t>
                      </a:r>
                      <a:r>
                        <a:rPr lang="ru-RU" sz="1000" b="1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больных</a:t>
                      </a:r>
                      <a:r>
                        <a:rPr lang="ru-RU" sz="10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гипертонией</a:t>
                      </a:r>
                      <a:r>
                        <a:rPr lang="ru-RU" sz="1000" b="1" spc="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Hill-Bone</a:t>
                      </a:r>
                      <a:r>
                        <a:rPr lang="en-US" sz="10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/ Scale</a:t>
                      </a:r>
                      <a:r>
                        <a:rPr lang="en-US" sz="1000" b="1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00" b="1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assessment</a:t>
                      </a:r>
                      <a:r>
                        <a:rPr lang="en-US" sz="1000" b="1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00" b="1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adherence</a:t>
                      </a:r>
                      <a:r>
                        <a:rPr lang="en-US" sz="1000" b="1" spc="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en-US" sz="1000" b="1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patients</a:t>
                      </a:r>
                      <a:r>
                        <a:rPr lang="en-US" sz="1000" b="1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with</a:t>
                      </a:r>
                      <a:r>
                        <a:rPr lang="en-US" sz="1000" b="1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hypertension</a:t>
                      </a:r>
                      <a:r>
                        <a:rPr lang="en-US" sz="1000" b="1" spc="1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Hill-Bone</a:t>
                      </a:r>
                      <a:r>
                        <a:rPr lang="en-US" sz="1000" b="1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(HB-9,</a:t>
                      </a:r>
                      <a:r>
                        <a:rPr lang="en-US" sz="1000" b="1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</a:rPr>
                        <a:t>HB-14)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20049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55897"/>
                  </a:ext>
                </a:extLst>
              </a:tr>
              <a:tr h="535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приверженности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Национального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общества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доказательной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фармакотерапии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 Scale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the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National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Society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Evidence-Based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Pharmacotherapy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446878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703181"/>
                  </a:ext>
                </a:extLst>
              </a:tr>
              <a:tr h="3826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Шкала </a:t>
                      </a:r>
                      <a:r>
                        <a:rPr lang="ru-RU" sz="1000" dirty="0" err="1">
                          <a:effectLst/>
                        </a:rPr>
                        <a:t>репортирования</a:t>
                      </a:r>
                      <a:r>
                        <a:rPr lang="ru-RU" sz="1000" dirty="0">
                          <a:effectLst/>
                        </a:rPr>
                        <a:t> приверженности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 приему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 / </a:t>
                      </a:r>
                      <a:r>
                        <a:rPr lang="en-US" sz="1000" dirty="0">
                          <a:effectLst/>
                        </a:rPr>
                        <a:t>Medication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Report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en-US" sz="1000" dirty="0">
                          <a:effectLst/>
                        </a:rPr>
                        <a:t>MARS</a:t>
                      </a:r>
                      <a:r>
                        <a:rPr lang="ru-RU" sz="1000" dirty="0">
                          <a:effectLst/>
                        </a:rPr>
                        <a:t>-5,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MARS</a:t>
                      </a:r>
                      <a:r>
                        <a:rPr lang="ru-RU" sz="1000" dirty="0">
                          <a:effectLst/>
                        </a:rPr>
                        <a:t>-10)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3072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128884"/>
                  </a:ext>
                </a:extLst>
              </a:tr>
              <a:tr h="3826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самоэффективности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применении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Self-Efficacy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for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Appropriate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Use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(SEAMS-13,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SEAMS-21)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32922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24535"/>
                  </a:ext>
                </a:extLst>
              </a:tr>
              <a:tr h="268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8926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09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47993" y="551216"/>
            <a:ext cx="10146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ОСНОВНЫЕ ОПРОСНИКИ: ЦЕЛЕВАЯ АУДИТОРИЯ</a:t>
            </a:r>
            <a:endParaRPr lang="ru-RU" sz="2000" dirty="0">
              <a:solidFill>
                <a:srgbClr val="92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48012"/>
              </p:ext>
            </p:extLst>
          </p:nvPr>
        </p:nvGraphicFramePr>
        <p:xfrm>
          <a:off x="747993" y="1131219"/>
          <a:ext cx="11115672" cy="5071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3922">
                  <a:extLst>
                    <a:ext uri="{9D8B030D-6E8A-4147-A177-3AD203B41FA5}">
                      <a16:colId xmlns:a16="http://schemas.microsoft.com/office/drawing/2014/main" val="2744213724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97085706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645411508"/>
                    </a:ext>
                  </a:extLst>
                </a:gridCol>
                <a:gridCol w="123825">
                  <a:extLst>
                    <a:ext uri="{9D8B030D-6E8A-4147-A177-3AD203B41FA5}">
                      <a16:colId xmlns:a16="http://schemas.microsoft.com/office/drawing/2014/main" val="2339791732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1648031049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425168128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1399625321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15840913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3286606796"/>
                    </a:ext>
                  </a:extLst>
                </a:gridCol>
                <a:gridCol w="133350">
                  <a:extLst>
                    <a:ext uri="{9D8B030D-6E8A-4147-A177-3AD203B41FA5}">
                      <a16:colId xmlns:a16="http://schemas.microsoft.com/office/drawing/2014/main" val="741637621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1827695484"/>
                    </a:ext>
                  </a:extLst>
                </a:gridCol>
              </a:tblGrid>
              <a:tr h="388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ОПРОСНИК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00" b="1">
                          <a:effectLst/>
                        </a:rPr>
                        <a:t> </a:t>
                      </a:r>
                      <a:endParaRPr lang="ru-RU" sz="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18 лет и старше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Беременные 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15 - 17 лет 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12 - 14 лет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Impact" panose="020B0806030902050204" pitchFamily="34" charset="0"/>
                        </a:rPr>
                        <a:t>Законные представители</a:t>
                      </a:r>
                      <a:endParaRPr lang="ru-RU" sz="1200" b="0" dirty="0">
                        <a:effectLst/>
                        <a:latin typeface="Impact" panose="020B080603090205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59997"/>
                  </a:ext>
                </a:extLst>
              </a:tr>
              <a:tr h="60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092932"/>
                  </a:ext>
                </a:extLst>
              </a:tr>
              <a:tr h="291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Краткий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лекарственный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опросник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Brief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 Questionnaire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(BMQ)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90618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553843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Опросник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восполнения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и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приверженности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ним</a:t>
                      </a:r>
                      <a:r>
                        <a:rPr lang="ru-RU" sz="1000" spc="2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/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to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Refills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and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Medications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(ARMS)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38425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1005214"/>
                  </a:ext>
                </a:extLst>
              </a:tr>
              <a:tr h="324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Опросник</a:t>
                      </a:r>
                      <a:r>
                        <a:rPr lang="ru-RU" sz="1000" spc="-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удовлетворенности</a:t>
                      </a:r>
                      <a:r>
                        <a:rPr lang="ru-RU" sz="1000" spc="-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лекарственным</a:t>
                      </a:r>
                      <a:r>
                        <a:rPr lang="ru-RU" sz="1000" spc="-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лечением</a:t>
                      </a:r>
                      <a:r>
                        <a:rPr lang="ru-RU" sz="1000" spc="-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 Medication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Satisfaction</a:t>
                      </a:r>
                      <a:r>
                        <a:rPr lang="en-US" sz="1000" spc="-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Questionnaire (MSQ)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117743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905250"/>
                  </a:ext>
                </a:extLst>
              </a:tr>
              <a:tr h="324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Отечественный опросник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приверженности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терапии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/ </a:t>
                      </a:r>
                      <a:r>
                        <a:rPr lang="en-US" sz="1000" dirty="0">
                          <a:effectLst/>
                        </a:rPr>
                        <a:t>Domestic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questionnaire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to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therapy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63306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717169"/>
                  </a:ext>
                </a:extLst>
              </a:tr>
              <a:tr h="539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Система опросников комплексной оценки приверженности</a:t>
                      </a:r>
                      <a:r>
                        <a:rPr lang="ru-RU" sz="1200" b="1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КОП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-25)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116172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859502"/>
                  </a:ext>
                </a:extLst>
              </a:tr>
              <a:tr h="291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комплайенса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Morisky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4-item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Morisky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(MMAS-4)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99460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04436"/>
                  </a:ext>
                </a:extLst>
              </a:tr>
              <a:tr h="291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комплайенса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Morisky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8-item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Morisky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(MMAS-8)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61074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136854"/>
                  </a:ext>
                </a:extLst>
              </a:tr>
              <a:tr h="539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оценки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приверженности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больных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гипертонией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Hill-Bone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 Scale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assessment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patients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with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hypertension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Hill-Bone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(HB-9,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HB-14)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20049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755897"/>
                  </a:ext>
                </a:extLst>
              </a:tr>
              <a:tr h="539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приверженности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Национального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общества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доказательной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фармакотерапии</a:t>
                      </a:r>
                      <a:r>
                        <a:rPr lang="ru-RU" sz="1000" spc="18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/ Scale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the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National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Society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of</a:t>
                      </a:r>
                      <a:r>
                        <a:rPr lang="en-US" sz="1000" spc="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Evidence-Based</a:t>
                      </a:r>
                      <a:r>
                        <a:rPr lang="en-US" sz="1000" spc="2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Pharmacotherapy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446878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703181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Шкала </a:t>
                      </a:r>
                      <a:r>
                        <a:rPr lang="ru-RU" sz="1000" dirty="0" err="1">
                          <a:effectLst/>
                        </a:rPr>
                        <a:t>репортирования</a:t>
                      </a:r>
                      <a:r>
                        <a:rPr lang="ru-RU" sz="1000" dirty="0">
                          <a:effectLst/>
                        </a:rPr>
                        <a:t> приверженности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 приему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 / </a:t>
                      </a:r>
                      <a:r>
                        <a:rPr lang="en-US" sz="1000" dirty="0">
                          <a:effectLst/>
                        </a:rPr>
                        <a:t>Medication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Adherence</a:t>
                      </a:r>
                      <a:r>
                        <a:rPr lang="en-US" sz="1000" spc="1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Report</a:t>
                      </a:r>
                      <a:r>
                        <a:rPr lang="en-US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en-US" sz="1000" dirty="0">
                          <a:effectLst/>
                        </a:rPr>
                        <a:t>MARS</a:t>
                      </a:r>
                      <a:r>
                        <a:rPr lang="ru-RU" sz="1000" dirty="0">
                          <a:effectLst/>
                        </a:rPr>
                        <a:t>-5,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MARS</a:t>
                      </a:r>
                      <a:r>
                        <a:rPr lang="ru-RU" sz="1000" dirty="0">
                          <a:effectLst/>
                        </a:rPr>
                        <a:t>-10)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3072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128884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00" dirty="0">
                          <a:effectLst/>
                        </a:rPr>
                        <a:t>Шкала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самоэффективности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применении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лекарств</a:t>
                      </a:r>
                      <a:r>
                        <a:rPr lang="ru-RU" sz="1000" spc="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Self-Efficacy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for</a:t>
                      </a:r>
                      <a:r>
                        <a:rPr lang="en-US" sz="1000" spc="-4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Appropriate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Medication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Use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Scale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(SEAMS-13,</a:t>
                      </a:r>
                      <a:r>
                        <a:rPr lang="en-US" sz="1000" spc="5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SEAMS-21)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32922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924535"/>
                  </a:ext>
                </a:extLst>
              </a:tr>
              <a:tr h="2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56" marR="3625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48926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6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914" y="1798855"/>
            <a:ext cx="2634006" cy="1124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90" y="4245623"/>
            <a:ext cx="2642655" cy="18035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0" name="Прямоугольник 9"/>
          <p:cNvSpPr/>
          <p:nvPr/>
        </p:nvSpPr>
        <p:spPr>
          <a:xfrm>
            <a:off x="714348" y="521526"/>
            <a:ext cx="10936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КОМПЛЕКСНАЯ ОЦЕНКА ПРИВЕРЖЕННОСТИ </a:t>
            </a: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ИМЕЕТ НЕОСПОРИМЫЕ ПРЕИМУЩЕСТВА ПЕРЕД «ОБЫЧНОЙ»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4150" y="3246523"/>
            <a:ext cx="11105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F5496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Комплексная оценка приверженности</a:t>
            </a:r>
            <a:r>
              <a:rPr lang="ru-RU" dirty="0"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способ одновременной оценки приверженности (включая потенциальную приверженность) лекарственной терапии, медицинскому сопровождению, модификации образа жизни и интегральной приверженности лечению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33749" y="3984344"/>
            <a:ext cx="2762251" cy="80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СРЕДНИЙ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1" y="4245623"/>
            <a:ext cx="8252815" cy="1803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5" y="1808325"/>
            <a:ext cx="2069979" cy="11130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02182" y="1960009"/>
            <a:ext cx="1965512" cy="80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ПРИВЕРЖЕННОСТЬ ЛЕКАРСТВЕННОЙ ТЕРАПИИ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7597" y="4757659"/>
            <a:ext cx="2065547" cy="80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ПРИВЕРЖЕННОСТЬ </a:t>
            </a:r>
          </a:p>
          <a:p>
            <a:pPr algn="ctr"/>
            <a:r>
              <a:rPr lang="ru-RU" dirty="0">
                <a:latin typeface="Impact" panose="020B0806030902050204" pitchFamily="34" charset="0"/>
              </a:rPr>
              <a:t>ЛЕКАРСТВЕННОЙ </a:t>
            </a:r>
          </a:p>
          <a:p>
            <a:pPr algn="ctr"/>
            <a:r>
              <a:rPr lang="ru-RU" dirty="0">
                <a:latin typeface="Impact" panose="020B0806030902050204" pitchFamily="34" charset="0"/>
              </a:rPr>
              <a:t>ТЕРАПИИ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909802" y="4731638"/>
            <a:ext cx="2065547" cy="80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ПРИВЕРЖЕННОСТЬ </a:t>
            </a:r>
          </a:p>
          <a:p>
            <a:pPr algn="ctr"/>
            <a:r>
              <a:rPr lang="ru-RU" dirty="0">
                <a:latin typeface="Impact" panose="020B0806030902050204" pitchFamily="34" charset="0"/>
              </a:rPr>
              <a:t>МЕДИЦИНСКОМУ СОПРОВОЖДЕНИЮ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93604" y="4746466"/>
            <a:ext cx="2065547" cy="80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ПРИВЕРЖЕННОСТЬ </a:t>
            </a:r>
          </a:p>
          <a:p>
            <a:pPr algn="ctr"/>
            <a:r>
              <a:rPr lang="ru-RU" dirty="0">
                <a:latin typeface="Impact" panose="020B0806030902050204" pitchFamily="34" charset="0"/>
              </a:rPr>
              <a:t>МОДИФИКАЦИИ ОБРАЗА ЖИЗНИ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57828" y="4746467"/>
            <a:ext cx="2065547" cy="801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ИНТЕГРАЛЬНАЯ ПРИВЕРЖЕННОСТЬ </a:t>
            </a:r>
          </a:p>
          <a:p>
            <a:pPr algn="ctr"/>
            <a:r>
              <a:rPr lang="ru-RU" dirty="0">
                <a:latin typeface="Impact" panose="020B0806030902050204" pitchFamily="34" charset="0"/>
              </a:rPr>
              <a:t>ЛЕЧЕНИЮ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275097" y="4263322"/>
            <a:ext cx="2624248" cy="862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ФАКТИЧЕСКАЯ ПРИВЕРЖЕННОСТЬ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314451" y="1929636"/>
            <a:ext cx="2527131" cy="862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ФАКТИЧЕСКАЯ ПРИВЕРЖЕННОСТЬ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256690" y="5156240"/>
            <a:ext cx="2624248" cy="9106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Impact" panose="020B0806030902050204" pitchFamily="34" charset="0"/>
              </a:rPr>
              <a:t>ПОТЕНЦИАЛЬНАЯ ПРИВЕРЖЕННОСТЬ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14348" y="1378116"/>
            <a:ext cx="11208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2F5496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«Обычная» оценка приверженности</a:t>
            </a:r>
            <a:r>
              <a:rPr lang="ru-RU" dirty="0"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способ оценки фактической приверженности лекарственной терапии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01" y="1808323"/>
            <a:ext cx="6210895" cy="11130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20" name="Прямоугольник 19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503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35291" y="570069"/>
            <a:ext cx="11274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ВИДЫ ОПРОСНИКОВ ПО РАЗМЕРУ ШКАЛЫ (АНКЕТЫ)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1979" y="1649184"/>
            <a:ext cx="3316101" cy="13862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ОПРОСНИКИ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«КОРОТКОЙ ШКАЛЫ»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6924" y="1649184"/>
            <a:ext cx="3316100" cy="13862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ОПРОСНИКИ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«СРЕДНЕЙ ШКАЛЫ»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71868" y="1654165"/>
            <a:ext cx="3316100" cy="13812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ОПРОСНИКИ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«ДЛИННОЙ ШКАЛЫ»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1978" y="4558314"/>
            <a:ext cx="3316101" cy="12823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Примеры: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MMAS-4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НОДФ и др.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1979" y="3106586"/>
            <a:ext cx="3316101" cy="13805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Анкеты включают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 1 до 4 вопросов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6924" y="3106586"/>
            <a:ext cx="3316101" cy="13805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Анкеты включают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 5 до 12 вопросов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71867" y="3106586"/>
            <a:ext cx="3316101" cy="13805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Анкеты включают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13 и более вопросов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6923" y="4558314"/>
            <a:ext cx="3316101" cy="1282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Примеры: 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MMAS-8, SEAMS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71867" y="4558314"/>
            <a:ext cx="3316101" cy="12823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Примеры: 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КОП-25,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ARMS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др.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13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045365" y="1875934"/>
            <a:ext cx="714374" cy="3149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857221" y="1519677"/>
          <a:ext cx="11063667" cy="387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97204" y="5959820"/>
            <a:ext cx="1128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Адапт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. из: «Комплексная оценка приверженности медикаментозной терапии у пациентов с острой декомпенсацией сердечной недостаточности по данным разных опросников»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DOI: 10.32364/2587-6821-2022-6-1-39-44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И.М. Окунев, А.М. Кочергина, В.В. </a:t>
            </a:r>
            <a:r>
              <a:rPr 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Кашталап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, 2022 г.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99996" y="4535914"/>
            <a:ext cx="2173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MMAS-4 </a:t>
            </a:r>
            <a:r>
              <a:rPr lang="ru-RU" dirty="0"/>
              <a:t>(4 вопроса)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99997" y="2488520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ARMS</a:t>
            </a:r>
            <a:r>
              <a:rPr lang="ru-RU" dirty="0"/>
              <a:t> (14 вопросов)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161497" y="1992787"/>
            <a:ext cx="2312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КОП-25</a:t>
            </a:r>
            <a:r>
              <a:rPr lang="ru-RU" dirty="0"/>
              <a:t> (25 вопросов)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73989" y="3490827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MMAS-8</a:t>
            </a:r>
            <a:r>
              <a:rPr lang="ru-RU" dirty="0"/>
              <a:t> (8 вопросов)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06659" y="4858694"/>
            <a:ext cx="54823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Отклонение, % 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 descr="https://clipartspub.com/images/raster-clipart-1.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58096" y="5551132"/>
            <a:ext cx="6432207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135060" y="5446022"/>
            <a:ext cx="250741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920000"/>
                </a:solidFill>
                <a:latin typeface="Arial Black" panose="020B0A04020102020204" pitchFamily="34" charset="0"/>
              </a:rPr>
              <a:t>ЗАВЫШЕНИЕ</a:t>
            </a:r>
            <a:endParaRPr lang="ru-RU" sz="2400" dirty="0">
              <a:solidFill>
                <a:srgbClr val="92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66321" y="5445228"/>
            <a:ext cx="244169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920000"/>
                </a:solidFill>
                <a:latin typeface="Arial Black" panose="020B0A04020102020204" pitchFamily="34" charset="0"/>
              </a:rPr>
              <a:t>ЗАНИЖЕНИЕ</a:t>
            </a:r>
            <a:endParaRPr lang="ru-RU" sz="2400" dirty="0">
              <a:solidFill>
                <a:srgbClr val="92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5738" y="489965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ПРОБЛЕМА ОПРОСНИКОВ «КОРОТКОЙ» И «СРЕДНЕЙ» ШКАЛЫ:</a:t>
            </a:r>
            <a:endParaRPr lang="ru-RU" sz="2000" dirty="0">
              <a:solidFill>
                <a:srgbClr val="920000"/>
              </a:solidFill>
            </a:endParaRP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КРИТИЧЕСКИЕ ГРУППОВЫЕ ОТКЛОНЕНИЯ ПРЕДСКАЗАННЫХ ЗНАЧЕНИЙ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0" y="1583157"/>
            <a:ext cx="5018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Отклонение приверженности лекарственной терапии, предсказанной опросником, от фактической, %</a:t>
            </a:r>
            <a:endParaRPr lang="ru-RU" sz="1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694214" y="3192236"/>
            <a:ext cx="5758937" cy="816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590853" y="3697168"/>
            <a:ext cx="3862298" cy="408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8473989" y="4720580"/>
            <a:ext cx="2187726" cy="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473989" y="4222531"/>
            <a:ext cx="2574225" cy="10104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473989" y="2176775"/>
            <a:ext cx="191483" cy="678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473989" y="2692938"/>
            <a:ext cx="191483" cy="683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11600061" y="5422261"/>
            <a:ext cx="299678" cy="484632"/>
          </a:xfrm>
          <a:prstGeom prst="right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0800000">
            <a:off x="775682" y="5422598"/>
            <a:ext cx="299678" cy="484632"/>
          </a:xfrm>
          <a:prstGeom prst="rightArrow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258226" y="5024940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0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47054" y="1653892"/>
            <a:ext cx="12875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Диапазон ± 25%</a:t>
            </a:r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3027" y="543122"/>
            <a:ext cx="11457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ПРОБЛЕМА ОПРОСНИКОВ «КОРОТКОЙ» ШКАЛЫ: КРИТИЧЕСКИЕ ИНДИВИДУАЛЬНЫЕ ОТКЛОНЕНИЯ ПРЕДСКАЗАННЫХ ЗНАЧЕНИЙ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2711" y="6137951"/>
            <a:ext cx="105409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Николаев Н.А. Система комплексной оценки приверженности в медицине. М.: Изд-во АЕ, 2024. 100с.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90639" y="1502380"/>
            <a:ext cx="553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348" y="2162840"/>
            <a:ext cx="2501269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300 респондентов </a:t>
            </a:r>
            <a:r>
              <a:rPr lang="ru-RU" sz="11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одновременно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оценена лекарственная  приверженность опросниками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MMAS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-4,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MMAS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-8 и КОП-25(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 общая приверженность КОП-25 (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Рис. А.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Выстроена приверженность </a:t>
            </a:r>
          </a:p>
          <a:p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КОП-25(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уровням (низкий, средний, высокий), в сравнении с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MMAS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-4 и КОП-25(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Рис. Б.</a:t>
            </a:r>
            <a:r>
              <a:rPr lang="ru-RU" sz="11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Выстроена приверженность </a:t>
            </a:r>
          </a:p>
          <a:p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КОП-25(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по возрастанию в сравнении с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MMAS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-4 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MMAS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-8 </a:t>
            </a:r>
          </a:p>
          <a:p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КОП-25(</a:t>
            </a:r>
            <a:r>
              <a:rPr 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Cd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обоих случаях результаты </a:t>
            </a:r>
            <a:r>
              <a:rPr lang="en-US" sz="11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MMAS</a:t>
            </a:r>
            <a:r>
              <a:rPr lang="ru-RU" sz="11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-4 </a:t>
            </a:r>
            <a:r>
              <a:rPr lang="en-US" sz="11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MMAS</a:t>
            </a:r>
            <a:r>
              <a:rPr lang="ru-RU" sz="1100" b="1" dirty="0">
                <a:solidFill>
                  <a:srgbClr val="92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-8 оказались хаотично разбросаны, не коррелируя не только с КОП-25, но и между собой.</a:t>
            </a:r>
            <a:endParaRPr lang="ru-RU" sz="1100" b="1" dirty="0">
              <a:solidFill>
                <a:srgbClr val="9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/>
          </a:p>
        </p:txBody>
      </p:sp>
      <p:pic>
        <p:nvPicPr>
          <p:cNvPr id="26" name="Рисунок 25" descr="Рисунок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43" y="1454954"/>
            <a:ext cx="8865993" cy="46829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  <p:sp>
        <p:nvSpPr>
          <p:cNvPr id="27" name="Прямоугольник 26"/>
          <p:cNvSpPr/>
          <p:nvPr/>
        </p:nvSpPr>
        <p:spPr>
          <a:xfrm>
            <a:off x="7466516" y="1569304"/>
            <a:ext cx="55335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82" y="1740490"/>
            <a:ext cx="3929096" cy="38395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0606" y="155714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66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68463" y="823931"/>
            <a:ext cx="11077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НАШ ОТВЕТ </a:t>
            </a:r>
          </a:p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ВЫЗОВЫ ВРЕМЕНИ</a:t>
            </a:r>
            <a:endParaRPr lang="ru-RU" sz="5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88" y="2796549"/>
            <a:ext cx="9022112" cy="39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05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68.userapi.com/s/v1/if2/jFWZUPXD2gojpeV99vfTdMDYwAx_vHiStjmG67YUBPZI6fAKpPYfp-HE05YzNyl_XwDuC_JU1ChI_PZes9qq6qYi.jpg?quality=95&amp;as=32x22,48x33,72x49,108x74,160x109,240x164,360x246,480x328,540x369,640x437,720x492,1080x738,1280x874,1385x946&amp;from=bu&amp;cs=1385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8" y="1244147"/>
            <a:ext cx="7440891" cy="508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5738" y="539678"/>
            <a:ext cx="1128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ДЕКЛАРАЦИЯ О ПРИВЕРЖЕННОСТИ ЛЕЧЕНИЮ</a:t>
            </a:r>
            <a:endParaRPr lang="ru-RU" sz="2000" dirty="0">
              <a:solidFill>
                <a:srgbClr val="92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563" y="2234404"/>
            <a:ext cx="3254494" cy="31018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15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23027" y="472765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ОСНОВЫ 6П-МЕДИЦИНЫ – МЕЖДИСЦИПЛИНАРНОЕ РУКОВОДСТВО ЛИДЕРОВ МНЕНИЙ ДЛЯ ВРАЧЕЙ, ПРЕПОДАВАТЕЛЕЙ И ИССЛЕДОВАТЕЛЕЙ </a:t>
            </a:r>
            <a:endParaRPr lang="ru-RU" sz="2000" dirty="0">
              <a:solidFill>
                <a:srgbClr val="92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285860"/>
            <a:ext cx="3541913" cy="5024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69" y="1280248"/>
            <a:ext cx="3542514" cy="5024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01" y="1280248"/>
            <a:ext cx="3566928" cy="50242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3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825326081"/>
              </p:ext>
            </p:extLst>
          </p:nvPr>
        </p:nvGraphicFramePr>
        <p:xfrm>
          <a:off x="857224" y="1352236"/>
          <a:ext cx="11088696" cy="455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9865" y="6017468"/>
            <a:ext cx="846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Из: Статистика: средняя продолжительность жизни в России. </a:t>
            </a:r>
          </a:p>
          <a:p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https://ruxpert.ru. [дата обращения 15.10.2023].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lipartspub.com/images/raster-clipart-1.pn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30390" y="1830400"/>
            <a:ext cx="4148229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clipartspub.com/images/raster-clipart-1.png"/>
          <p:cNvPicPr>
            <a:picLocks noChangeAspect="1" noChangeArrowheads="1"/>
          </p:cNvPicPr>
          <p:nvPr/>
        </p:nvPicPr>
        <p:blipFill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53703" y="3724634"/>
            <a:ext cx="3892865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16477" y="1470738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+ 122,4%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68114" y="3395372"/>
            <a:ext cx="102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+ 7,9%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74063" y="4065570"/>
            <a:ext cx="5220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переход на принципы доказательности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развитие системы экстренной медицины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структурная организация медицинской помощи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малоинвазивные интервенционные и диапевтические технологии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145043" y="2159809"/>
            <a:ext cx="3551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антиинфекционная профилактика и терапия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изменение структуры и качества питания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создание антенатальной медицины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развитие неотложной помощи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502922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СРЕДНЯЯ ПРОДОЛЖИТЕЛЬНОСТЬ ЖИЗНИ В РОССИИ </a:t>
            </a: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С 1897 ПО 1960 ГОДЫ ВЫРОСЛА НА 120</a:t>
            </a:r>
            <a:r>
              <a:rPr lang="ru-RU" sz="2000" dirty="0" smtClean="0">
                <a:solidFill>
                  <a:srgbClr val="920000"/>
                </a:solidFill>
                <a:latin typeface="Arial Black" pitchFamily="34" charset="0"/>
              </a:rPr>
              <a:t>%, </a:t>
            </a:r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А С 1960 ПО 2023 ГОДЫ </a:t>
            </a:r>
            <a:r>
              <a:rPr lang="ru-RU" sz="2000" dirty="0" smtClean="0">
                <a:solidFill>
                  <a:srgbClr val="920000"/>
                </a:solidFill>
                <a:latin typeface="Arial Black" pitchFamily="34" charset="0"/>
              </a:rPr>
              <a:t>- НА </a:t>
            </a:r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8%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97563" y="1655404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920000"/>
                </a:solidFill>
                <a:latin typeface="Arial Black" pitchFamily="34" charset="0"/>
              </a:rPr>
              <a:t>73,4</a:t>
            </a:r>
            <a:endParaRPr lang="ru-RU" sz="900" dirty="0"/>
          </a:p>
        </p:txBody>
      </p:sp>
      <p:sp>
        <p:nvSpPr>
          <p:cNvPr id="11" name="Овал 10"/>
          <p:cNvSpPr/>
          <p:nvPr/>
        </p:nvSpPr>
        <p:spPr>
          <a:xfrm>
            <a:off x="10397563" y="1865432"/>
            <a:ext cx="103897" cy="103079"/>
          </a:xfrm>
          <a:prstGeom prst="ellipse">
            <a:avLst/>
          </a:prstGeom>
          <a:solidFill>
            <a:srgbClr val="9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97563" y="1973616"/>
            <a:ext cx="1233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900" dirty="0">
                <a:solidFill>
                  <a:srgbClr val="920000"/>
                </a:solidFill>
                <a:latin typeface="Arial Black" pitchFamily="34" charset="0"/>
              </a:rPr>
              <a:t>*М.А. Мурашко,</a:t>
            </a:r>
          </a:p>
          <a:p>
            <a:pPr algn="r"/>
            <a:r>
              <a:rPr lang="ru-RU" sz="900" dirty="0">
                <a:solidFill>
                  <a:srgbClr val="920000"/>
                </a:solidFill>
                <a:latin typeface="Arial Black" pitchFamily="34" charset="0"/>
              </a:rPr>
              <a:t>11.10.2023 г.</a:t>
            </a:r>
            <a:endParaRPr lang="ru-RU" sz="900" dirty="0">
              <a:solidFill>
                <a:srgbClr val="92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3123" y="1499897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период 60 лет: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76519" y="3348944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период 60 лет: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7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65730" y="940013"/>
            <a:ext cx="1123157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2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оказании лечебной и профилактической помощи, в первую очередь пациентам с хроническими заболеваниями,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приверженности лечению должна стать рутинным методом медицинской практики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качестве достаточной, то есть не требующей коррекции лечебных или профилактических вмешательств, следует расценивать только высокую приверженность.  </a:t>
            </a:r>
            <a:endParaRPr lang="ru-RU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5733" y="261543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6П-МЕДИЦИНА: СИСТЕМНЫЕ РЕШЕНИЯ В ОТНОШЕНИИ ПРИВЕРЖЕННОСТИ </a:t>
            </a:r>
            <a:endParaRPr lang="en-US" sz="2000" dirty="0" smtClean="0">
              <a:solidFill>
                <a:srgbClr val="920000"/>
              </a:solidFill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920000"/>
                </a:solidFill>
                <a:latin typeface="Arial Black" pitchFamily="34" charset="0"/>
              </a:rPr>
              <a:t>ДЛЯ </a:t>
            </a:r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ОКАЗАНИЯ </a:t>
            </a:r>
            <a:r>
              <a:rPr lang="ru-RU" sz="2000" dirty="0" smtClean="0">
                <a:solidFill>
                  <a:srgbClr val="920000"/>
                </a:solidFill>
                <a:latin typeface="Arial Black" pitchFamily="34" charset="0"/>
              </a:rPr>
              <a:t>ЛЕЧЕБНОЙ </a:t>
            </a:r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И ПРОФИЛАКТИЧЕСКОЙ ПОМОЩИ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5730" y="1672624"/>
            <a:ext cx="11231571" cy="898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большинстве случаев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оценивать </a:t>
            </a:r>
            <a:r>
              <a:rPr lang="ru-RU" sz="1200" b="1" dirty="0" smtClean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одну лишь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лекарственную приверженность недостаточно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Для повышения эффективности лечебных и профилактических вмешательств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необходима комплексная оценка приверженности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лекарственной терапии, модификации образа жизни и медицинскому сопровождению у больных, а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аналогичная комплексная оценка потенциальной приверженности</a:t>
            </a:r>
            <a:r>
              <a:rPr lang="ru-RU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здоровых и лиц, не имеющих симптомов заболеваний или не получающих лечение.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65730" y="2657569"/>
            <a:ext cx="11231571" cy="753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ru-RU" sz="12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потенциальной приверженности лечению у лиц, не имеющих клинических проявлений заболеваний или не получающих лекарственную терапию, так же значима, как оценка приверженности лечению у больных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поскольку способна предоставить дополнительные возможности для предупреждения возникновения, прогрессирования и реализации факторов риска соматических заболеваний.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60980330-A6EC-2194-ECD0-E8E66BDD9AEC}"/>
              </a:ext>
            </a:extLst>
          </p:cNvPr>
          <p:cNvSpPr/>
          <p:nvPr/>
        </p:nvSpPr>
        <p:spPr>
          <a:xfrm>
            <a:off x="665730" y="3497509"/>
            <a:ext cx="11231571" cy="5672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ru-RU" sz="12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существуют причины, ограничивающие самостоятельное принятие решений пациентом, и за здоровье или лечение отвечают его законные представители,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целесообразна оценка приверженности этих законных представителей.</a:t>
            </a:r>
          </a:p>
        </p:txBody>
      </p:sp>
      <p:sp>
        <p:nvSpPr>
          <p:cNvPr id="3" name="Прямоугольник 23">
            <a:extLst>
              <a:ext uri="{FF2B5EF4-FFF2-40B4-BE49-F238E27FC236}">
                <a16:creationId xmlns:a16="http://schemas.microsoft.com/office/drawing/2014/main" id="{FBD8F1F6-4F1F-78F9-540D-40FA75BF2087}"/>
              </a:ext>
            </a:extLst>
          </p:cNvPr>
          <p:cNvSpPr/>
          <p:nvPr/>
        </p:nvSpPr>
        <p:spPr>
          <a:xfrm>
            <a:off x="665730" y="4151088"/>
            <a:ext cx="11231571" cy="690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2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ru-RU" sz="12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Целесообразно оценивать фактическую либо потенциальную приверженность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случаях, когда разрабатываются программы профилактических, лечебных и реабилитационных мероприятий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первую очередь учащихся школ и гимназий, студентов колледжей и университетов, а также работников всех возрастов. </a:t>
            </a:r>
          </a:p>
        </p:txBody>
      </p:sp>
      <p:sp>
        <p:nvSpPr>
          <p:cNvPr id="4" name="Прямоугольник 24">
            <a:extLst>
              <a:ext uri="{FF2B5EF4-FFF2-40B4-BE49-F238E27FC236}">
                <a16:creationId xmlns:a16="http://schemas.microsoft.com/office/drawing/2014/main" id="{B0C0A54A-4327-1388-896B-CEEEB040A7B6}"/>
              </a:ext>
            </a:extLst>
          </p:cNvPr>
          <p:cNvSpPr/>
          <p:nvPr/>
        </p:nvSpPr>
        <p:spPr>
          <a:xfrm>
            <a:off x="665730" y="4927960"/>
            <a:ext cx="11231571" cy="771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Профилактику ведущих факторов риска, как среди больных, так и среди здоровых, следует основывать на результатах комплексной оценки фактической и потенциальной приверженности.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Наибольшее внимание со стороны медицинских работников должно уделяться лицам недостаточно приверженным лечению</a:t>
            </a:r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11">
            <a:extLst>
              <a:ext uri="{FF2B5EF4-FFF2-40B4-BE49-F238E27FC236}">
                <a16:creationId xmlns:a16="http://schemas.microsoft.com/office/drawing/2014/main" id="{09ACE6E8-64DA-A2AC-5750-8BE6CEDC8E90}"/>
              </a:ext>
            </a:extLst>
          </p:cNvPr>
          <p:cNvSpPr/>
          <p:nvPr/>
        </p:nvSpPr>
        <p:spPr>
          <a:xfrm>
            <a:off x="665730" y="5785334"/>
            <a:ext cx="11231571" cy="547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. </a:t>
            </a:r>
            <a:r>
              <a:rPr lang="en-US" sz="12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200" dirty="0">
                <a:solidFill>
                  <a:srgbClr val="920000"/>
                </a:solidFill>
                <a:latin typeface="Arial Black" panose="020B0A0402010202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случаях, когда пациентам с низкой или недостаточной приверженностью необходимы продолжительные вмешательства, связанные с лечением, модификацией образа жизни или медицинским сопровождением, </a:t>
            </a:r>
            <a:r>
              <a:rPr lang="ru-RU" sz="12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адаптировать такие вмешательства к выявленной приверженности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093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65733" y="270598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6П-МЕДИЦИНА: СИСТЕМНЫЕ РЕШЕНИЯ В ОТНОШЕНИИ ПРИВЕРЖЕННОСТИ ДЛЯ МЕДИЦИНСКОГО ОБРАЗОВАНИЯ И НАУЧНЫХ ИССЛЕДОВАНИЙ 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9303D728-38D5-355F-A66B-D69FE383AE76}"/>
              </a:ext>
            </a:extLst>
          </p:cNvPr>
          <p:cNvSpPr/>
          <p:nvPr/>
        </p:nvSpPr>
        <p:spPr>
          <a:xfrm>
            <a:off x="678128" y="1112768"/>
            <a:ext cx="11231571" cy="1247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6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ru-RU" sz="16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разрабатываемых в России клинических рекомендациях необходимо предусмотреть разделы, </a:t>
            </a:r>
            <a:r>
              <a:rPr lang="ru-RU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посвященные приверженности лечению и индивидуализации медицинских вмешательств с учетом приверженности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Оценку приверженности необходимо сделать рутинной процедурой при оказании медицинской помощи, и учитывать при контроле качества медицинской помощи. </a:t>
            </a:r>
          </a:p>
        </p:txBody>
      </p:sp>
      <p:sp>
        <p:nvSpPr>
          <p:cNvPr id="3" name="Прямоугольник 23">
            <a:extLst>
              <a:ext uri="{FF2B5EF4-FFF2-40B4-BE49-F238E27FC236}">
                <a16:creationId xmlns:a16="http://schemas.microsoft.com/office/drawing/2014/main" id="{0DF6C49E-FB5C-7C53-0F68-3B616D12A0DA}"/>
              </a:ext>
            </a:extLst>
          </p:cNvPr>
          <p:cNvSpPr/>
          <p:nvPr/>
        </p:nvSpPr>
        <p:spPr>
          <a:xfrm>
            <a:off x="678128" y="2658730"/>
            <a:ext cx="11231571" cy="988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920000"/>
                </a:solidFill>
                <a:latin typeface="Arial Black" panose="020B0A04020102020204" pitchFamily="34" charset="0"/>
              </a:rPr>
              <a:t>9. </a:t>
            </a:r>
            <a:r>
              <a:rPr lang="en-US" sz="14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400" dirty="0">
                <a:solidFill>
                  <a:srgbClr val="92000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Изучение вопросов приверженности необходимо включать в программы подготовки и усовершенствования медицинских специалистов всех уровней, </a:t>
            </a:r>
            <a:r>
              <a:rPr lang="ru-RU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студентов медицинских колледжей, факультетов и университетов, так и практикующих врачей, а также педагогов, их обучающих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4" name="Прямоугольник 24">
            <a:extLst>
              <a:ext uri="{FF2B5EF4-FFF2-40B4-BE49-F238E27FC236}">
                <a16:creationId xmlns:a16="http://schemas.microsoft.com/office/drawing/2014/main" id="{459D21E3-FD38-1FFC-A92A-5BE7CB04D734}"/>
              </a:ext>
            </a:extLst>
          </p:cNvPr>
          <p:cNvSpPr/>
          <p:nvPr/>
        </p:nvSpPr>
        <p:spPr>
          <a:xfrm>
            <a:off x="678128" y="3945420"/>
            <a:ext cx="11231571" cy="16513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920000"/>
                </a:solidFill>
                <a:latin typeface="Arial Black" panose="020B0A04020102020204" pitchFamily="34" charset="0"/>
              </a:rPr>
              <a:t>10. </a:t>
            </a:r>
            <a:r>
              <a:rPr lang="en-US" sz="14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400" dirty="0">
                <a:solidFill>
                  <a:srgbClr val="92000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организации клинических исследований лекарственных средств, методов или способов лечения, </a:t>
            </a:r>
            <a:r>
              <a:rPr lang="ru-RU" sz="16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фактическая и потенциальная приверженность должны быть одними из факторов отбора для включения в исследование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такие исследования целесообразно включать только высоко приверженных лечению лиц. Для оценки приверженности в научных исследованиях и клинической практике не следует применять опросники «короткой шкалы», пока не будут получены убедительные независимые доказательства их надежности. </a:t>
            </a:r>
          </a:p>
        </p:txBody>
      </p:sp>
    </p:spTree>
    <p:extLst>
      <p:ext uri="{BB962C8B-B14F-4D97-AF65-F5344CB8AC3E}">
        <p14:creationId xmlns:p14="http://schemas.microsoft.com/office/powerpoint/2010/main" val="542643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23027" y="531971"/>
            <a:ext cx="11280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РЕШЕНИЯ, ПО КОТОРЫМ НЕИЗБЕЖНЫ ДИСКУССИИ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2742" y="3110726"/>
            <a:ext cx="11231571" cy="8534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оценку приверженности в качестве основного критерия для включения пациентов в программы «ответственного самолечения»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**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2742" y="1123995"/>
            <a:ext cx="11231571" cy="8273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Выделить поле «приверженность лечению» в медицинских картах амбулаторного 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стационарного больного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742" y="2110847"/>
            <a:ext cx="11231571" cy="840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dirty="0">
                <a:solidFill>
                  <a:srgbClr val="920000"/>
                </a:solidFill>
                <a:latin typeface="Arial Black" panose="020B0A04020102020204" pitchFamily="34" charset="0"/>
              </a:rPr>
              <a:t>►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Включить результат комплексной оценки приверженности в структуру клинического диагноза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2742" y="4123684"/>
            <a:ext cx="5856137" cy="974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барьеры: необходимость изменения  законодательной и нормативной базы, регулирующей вмешательства в области лечения.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636470" y="4123684"/>
            <a:ext cx="5297843" cy="974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17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Барьеры парадигмы: необходимость пересмотра сложившихся в медицинском сообществе подходов 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принятию решений в отношении лечения.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8294" y="5257423"/>
            <a:ext cx="112004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Главное:</a:t>
            </a:r>
          </a:p>
          <a:p>
            <a:pPr algn="ctr"/>
            <a:r>
              <a:rPr lang="ru-RU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Нельзя решать вопросы, ка</a:t>
            </a:r>
            <a:r>
              <a:rPr lang="en-US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r>
              <a:rPr lang="ru-RU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ающиеся участия пациентов в лечении </a:t>
            </a:r>
          </a:p>
          <a:p>
            <a:pPr algn="ctr"/>
            <a:r>
              <a:rPr lang="ru-RU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без участия </a:t>
            </a:r>
            <a:r>
              <a:rPr lang="ru-RU" b="1" dirty="0" smtClean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самих пациентов </a:t>
            </a:r>
            <a:r>
              <a:rPr lang="ru-RU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решении таких вопросов! </a:t>
            </a:r>
            <a:endParaRPr lang="ru-RU" dirty="0">
              <a:solidFill>
                <a:srgbClr val="92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73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51" y="496384"/>
            <a:ext cx="1153774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СЧИТАЕМ НЕОБХОДИМЫМ СОЗДАТЬ ДИСКУССИННУЮ ПЛОЩАДКУ </a:t>
            </a:r>
          </a:p>
          <a:p>
            <a:pPr algn="ctr"/>
            <a:r>
              <a:rPr lang="ru-RU" sz="22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ОБСУЖДЕНИЯ И ВЫРАБОТКИ СОВМЕСТНЫХ РЕШЕНИЙ </a:t>
            </a:r>
          </a:p>
          <a:p>
            <a:pPr algn="ctr"/>
            <a:r>
              <a:rPr lang="ru-RU" sz="22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 УРАВЛЕНИЮ ЛЕЧЕНИЕМ НА ОСНОВЕ ПРИВЕРЖЕННОСТИ</a:t>
            </a:r>
          </a:p>
          <a:p>
            <a:pPr algn="ctr"/>
            <a:endParaRPr lang="ru-RU" b="1" dirty="0">
              <a:solidFill>
                <a:srgbClr val="92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92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92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92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92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92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92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Её участниками мы видим Минздрав России, Росздравнадзор и ФМБА России, Всероссийский союз пациентов, представителей академической науки (в том числе не только медицинской) и профессиональных медицинских объединений. </a:t>
            </a:r>
            <a:endParaRPr lang="ru-RU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Будет 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полезно, если к этой работе присоединятся научно-производственные </a:t>
            </a:r>
            <a:endParaRPr lang="ru-RU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фармацевтические медицинские компании.</a:t>
            </a:r>
          </a:p>
          <a:p>
            <a:pPr algn="ctr"/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Учитывая имеющийся опыт работы в этом направлении техническую координацию </a:t>
            </a:r>
            <a:endParaRPr lang="ru-RU" b="1" dirty="0" smtClean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первоначальную подготовку проектов документов готова взять на себя </a:t>
            </a:r>
          </a:p>
          <a:p>
            <a:pPr algn="ctr"/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рабочая группа Научной коллаборации изучения приверженности.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99" y="2045586"/>
            <a:ext cx="1291504" cy="12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537" y="2036492"/>
            <a:ext cx="1178383" cy="12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44" y="1890296"/>
            <a:ext cx="1397633" cy="16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02" y="2052267"/>
            <a:ext cx="1145591" cy="129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733" y="1939464"/>
            <a:ext cx="1841172" cy="149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135" y="2052267"/>
            <a:ext cx="1345516" cy="128241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91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809757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  <a:cs typeface="Arial" pitchFamily="34" charset="0"/>
              </a:rPr>
              <a:t>Благодарю за внимание</a:t>
            </a: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Franklin Gothic Demi Cond" panose="020B07060304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7" y="2269261"/>
            <a:ext cx="738327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НИКОЛАЕВ Николай Анатольевич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644043, Россия, г. Омск,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Проспект Мира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каб.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41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тел.: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+7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913-678-25-66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niknik.67@mail.ru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nikolaevna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@omgmu.ru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med@omgmu.ru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http://qrcoder.ru/code/?%CD%C8%CA%CE%CB%C0%C5%C2+%CD%E8%EA%EE%EB%E0%E9+%C0%ED%E0%F2%EE%EB%FC%E5%E2%E8%F7+%0D%0A+%0D%0A644043%2C+%D0%EE%F1%F1%E8%FF%2C+%E3.+%CE%EC%F1%EA%2C+%CF%F0%EE%F1%EF%E5%EA%F2+%CC%E8%F0%E0%2C+%E4.+9%2C+%EA%E0%E1.+41%0D%0A%0D%0A%F2%E5%EB.%3A+%0D%0A%2B7+913-678-25-66+%0D%0A%0D%0Ae-mail%3A+%0D%0Aniknik.67%40mail.ru%2C+nikolaevna%40omgmu.ru%2C+med%40omgmu.ru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453" y="2171289"/>
            <a:ext cx="3764147" cy="37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2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/>
        </p:nvGraphicFramePr>
        <p:xfrm>
          <a:off x="714347" y="1383813"/>
          <a:ext cx="11206543" cy="452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624561" y="1500176"/>
            <a:ext cx="5034817" cy="1893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2711" y="6017468"/>
            <a:ext cx="846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Department of Economic and Social Affairs Population Dynamics World Population Prospects 2019. https://population.un.org/wpp/Publications/Files/WPP2019_Highlights.pdf [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64374" y="4770715"/>
            <a:ext cx="55819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Ожидаемый рост общей смертности в мире к 2050 г.</a:t>
            </a:r>
          </a:p>
          <a:p>
            <a:pPr algn="r"/>
            <a:r>
              <a:rPr lang="ru-RU" sz="14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 </a:t>
            </a:r>
            <a:r>
              <a:rPr lang="ru-RU" sz="24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19,7%</a:t>
            </a:r>
            <a:endParaRPr lang="ru-RU" sz="2400" b="1" dirty="0">
              <a:solidFill>
                <a:srgbClr val="92000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46505" y="505023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МИРОВЫЕ ФАКТИЧЕСКИЕ И ПРОГНОЗИРУЕМЫЕ ПОКАЗАТЕЛИ ОБЩЕЙ СМЕРТНОСТИ (УСРЕДНЕННЫЙ ВАРИАНТ) ОБЕЩАЮТ ЕЁ РОСТ С 2025 ГОДА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7579" y="1568570"/>
            <a:ext cx="6900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Мир в целом, коэффициент смертности на 1000 населения; 1950-2050 гг.</a:t>
            </a:r>
          </a:p>
          <a:p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(«до-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ковидная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» модель)</a:t>
            </a:r>
            <a:endParaRPr lang="ru-RU" sz="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02" y="1572007"/>
            <a:ext cx="4675735" cy="1749665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817144" y="1739214"/>
            <a:ext cx="1404593" cy="612648"/>
          </a:xfrm>
          <a:prstGeom prst="wedgeRoundRectCallout">
            <a:avLst>
              <a:gd name="adj1" fmla="val 163943"/>
              <a:gd name="adj2" fmla="val 79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904528" y="1771963"/>
            <a:ext cx="1229824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Россия, 2024</a:t>
            </a:r>
          </a:p>
          <a:p>
            <a:r>
              <a:rPr lang="ru-RU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12,5*</a:t>
            </a:r>
            <a:endParaRPr lang="ru-RU" dirty="0">
              <a:solidFill>
                <a:srgbClr val="92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9590" y="3163036"/>
            <a:ext cx="2605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РОССТАТ, +0,5 по сравнению с 2023 г (12,0)</a:t>
            </a:r>
            <a:endParaRPr lang="ru-RU" sz="750" dirty="0">
              <a:solidFill>
                <a:srgbClr val="92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4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63" y="701845"/>
            <a:ext cx="10640458" cy="567641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1035741" y="3035168"/>
            <a:ext cx="784189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73,9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6501" y="6010882"/>
            <a:ext cx="846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: European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of Work. United Action for Better Health. 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https://gateway.euro.who.int/ru/datasets/european-health-for-all-database [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15619" y="689350"/>
            <a:ext cx="4928760" cy="51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8463" y="469061"/>
            <a:ext cx="11034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ОЖИДАЕМАЯ ПРОДОЛЖИТЕЛЬНОСТЬ ЖИЗНИ В РОССИИ ПРИ РОЖДЕНИИ </a:t>
            </a: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С 1970 ГОДА ВЫРОСЛА НА 7,8%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58288" y="1503979"/>
            <a:ext cx="534473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СТРАТЕГИЧЕСКАЯ ЦЕЛЬ</a:t>
            </a:r>
          </a:p>
          <a:p>
            <a:pPr algn="r"/>
            <a:r>
              <a:rPr lang="ru-RU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дальнейшее увеличение</a:t>
            </a:r>
          </a:p>
          <a:p>
            <a:pPr algn="r"/>
            <a:r>
              <a:rPr lang="ru-RU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продолжительности</a:t>
            </a:r>
          </a:p>
          <a:p>
            <a:pPr algn="r"/>
            <a:r>
              <a:rPr lang="ru-RU" sz="2800" b="1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качественной жизни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38750" y="3531062"/>
            <a:ext cx="10811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М.А. Мурашко, </a:t>
            </a:r>
            <a:r>
              <a:rPr lang="ru-RU" sz="75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Росстат,</a:t>
            </a:r>
          </a:p>
          <a:p>
            <a:pPr algn="r"/>
            <a:r>
              <a:rPr lang="ru-RU" sz="75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17.03.2024</a:t>
            </a:r>
            <a:endParaRPr lang="ru-RU" sz="750" dirty="0">
              <a:solidFill>
                <a:srgbClr val="920000"/>
              </a:solidFill>
            </a:endParaRPr>
          </a:p>
        </p:txBody>
      </p:sp>
      <p:pic>
        <p:nvPicPr>
          <p:cNvPr id="1036" name="Picture 12" descr="https://www.globalnerdy.com/wordpress/wp-content/uploads/2016/04/arrow-right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570360" y="1564619"/>
            <a:ext cx="1675288" cy="15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15619" y="689350"/>
            <a:ext cx="4928760" cy="51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7223" y="451662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ОЖИДАЕМАЯ ПРОДОЛЖИТЕЛЬНОСТЬ ЖИЗНИ В РОССИИ ДО 2036 ГОДА:</a:t>
            </a: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ПРОГНОЗ РОССТАТА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521" y="6115711"/>
            <a:ext cx="11152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Росстат, https://web.archive.org/web/20200924030659/https://rosinfostat.ru/prodolzhitelnost-zhizni/ Дата обр. 2024.09.13; МЗРФ, ТАСС,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https://tass.ru/info/8297145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Дата обр. 2024.09.13 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041456"/>
              </p:ext>
            </p:extLst>
          </p:nvPr>
        </p:nvGraphicFramePr>
        <p:xfrm>
          <a:off x="857223" y="1204896"/>
          <a:ext cx="11088695" cy="491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15619" y="689350"/>
            <a:ext cx="4928760" cy="519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57223" y="458705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ОЖИДАЕМАЯ ПРОДОЛЖИТЕЛЬНОСТЬ ЖИЗНИ В РОССИИ ДО 2036 ГОДА:</a:t>
            </a: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ПРОГНОЗ РОССТАТА, ФАКТ И НАЦИОНАЛЬНЫЕ ЦЕЛИ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521" y="6115711"/>
            <a:ext cx="11152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Росстат, https://web.archive.org/web/20200924030659/https://rosinfostat.ru/prodolzhitelnost-zhizni/ Дата обр. 2024.09.13; МЗРФ, ТАСС,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https://tass.ru/info/8297145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Дата обр. 2024.09.13 </a:t>
            </a: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63836"/>
              </p:ext>
            </p:extLst>
          </p:nvPr>
        </p:nvGraphicFramePr>
        <p:xfrm>
          <a:off x="857223" y="1204896"/>
          <a:ext cx="11088695" cy="4910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Овал 26"/>
          <p:cNvSpPr/>
          <p:nvPr/>
        </p:nvSpPr>
        <p:spPr>
          <a:xfrm>
            <a:off x="4921834" y="4290967"/>
            <a:ext cx="146836" cy="153215"/>
          </a:xfrm>
          <a:prstGeom prst="ellipse">
            <a:avLst/>
          </a:prstGeom>
          <a:solidFill>
            <a:schemeClr val="bg1"/>
          </a:solidFill>
          <a:ln w="539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97543" y="2585355"/>
            <a:ext cx="146836" cy="153215"/>
          </a:xfrm>
          <a:prstGeom prst="ellipse">
            <a:avLst/>
          </a:prstGeom>
          <a:noFill/>
          <a:ln w="539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1402572" y="1634753"/>
            <a:ext cx="146836" cy="153215"/>
          </a:xfrm>
          <a:prstGeom prst="ellipse">
            <a:avLst/>
          </a:prstGeom>
          <a:noFill/>
          <a:ln w="53975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endCxn id="34" idx="2"/>
          </p:cNvCxnSpPr>
          <p:nvPr/>
        </p:nvCxnSpPr>
        <p:spPr>
          <a:xfrm flipV="1">
            <a:off x="4572000" y="1711361"/>
            <a:ext cx="6830572" cy="2180862"/>
          </a:xfrm>
          <a:prstGeom prst="line">
            <a:avLst/>
          </a:prstGeom>
          <a:ln w="28575">
            <a:solidFill>
              <a:srgbClr val="92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889" y="4317994"/>
            <a:ext cx="1518943" cy="101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171451" y="4380628"/>
            <a:ext cx="3192601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от 07.05.2024 № 309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 национальных целях развития Российской Федерации на период до 2030 года и на перспективу до 2036 года"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171451" y="4379549"/>
            <a:ext cx="4559183" cy="10341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8552931" y="2831601"/>
            <a:ext cx="18030" cy="1284836"/>
          </a:xfrm>
          <a:prstGeom prst="straightConnector1">
            <a:avLst/>
          </a:prstGeom>
          <a:ln>
            <a:solidFill>
              <a:srgbClr val="92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11442988" y="1864579"/>
            <a:ext cx="12794" cy="2268749"/>
          </a:xfrm>
          <a:prstGeom prst="straightConnector1">
            <a:avLst/>
          </a:prstGeom>
          <a:ln>
            <a:solidFill>
              <a:srgbClr val="92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832635" y="1608841"/>
            <a:ext cx="94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2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Мы тут </a:t>
            </a:r>
            <a:endParaRPr lang="ru-RU" sz="1400" b="1" dirty="0">
              <a:solidFill>
                <a:srgbClr val="92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5966700" y="1910765"/>
            <a:ext cx="17545" cy="3502914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8304701" y="4116437"/>
            <a:ext cx="58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163979" y="4116437"/>
            <a:ext cx="58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17476" y="4504836"/>
            <a:ext cx="1649403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rgbClr val="9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2024 г. РОССТАТ перестал публиковать данные о продолжительности жизни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780678" y="1382660"/>
          <a:ext cx="11088696" cy="462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37802" y="6008661"/>
            <a:ext cx="8463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: European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of Work. United Action for Better Health. 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https://gateway.euro.who.int/ru/datasets/european-health-for-all-database [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527721" y="3485149"/>
            <a:ext cx="840922" cy="2694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519683" y="4339801"/>
            <a:ext cx="856998" cy="1885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519683" y="4764840"/>
            <a:ext cx="840922" cy="754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0923102" y="360068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- 48,1%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923101" y="438781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- 40,0%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944832" y="471145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- 58,3%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63753" y="1518218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920000"/>
                </a:solidFill>
                <a:latin typeface="Arial Black" pitchFamily="34" charset="0"/>
              </a:rPr>
              <a:t>В лечении превалирует </a:t>
            </a:r>
          </a:p>
          <a:p>
            <a:r>
              <a:rPr lang="ru-RU" sz="1400" dirty="0">
                <a:solidFill>
                  <a:srgbClr val="920000"/>
                </a:solidFill>
                <a:latin typeface="Arial Black" pitchFamily="34" charset="0"/>
              </a:rPr>
              <a:t>роль системы здравоохранения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50605" y="1519362"/>
            <a:ext cx="6900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Стандартизированные коэффициенты смертности от болезней системы кровообращения и центральной нервной системы (Российская Федерация, на 100 000 населения; период 1980-2019; данные за 2016-2018 гг. отсутствуют)</a:t>
            </a:r>
            <a:endParaRPr lang="ru-RU" sz="9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0678" y="528784"/>
            <a:ext cx="11280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СНИЖЕНИЕ СМЕРТНОСТИ ОТ БОЛЕЗНЕЙ СИСТЕМЫ КРОВООБРАЩЕНИЯ </a:t>
            </a:r>
          </a:p>
          <a:p>
            <a:r>
              <a:rPr lang="ru-RU" sz="2000" dirty="0">
                <a:solidFill>
                  <a:srgbClr val="920000"/>
                </a:solidFill>
                <a:latin typeface="Arial Black" pitchFamily="34" charset="0"/>
              </a:rPr>
              <a:t>И СОСУДИСТЫХ ПОРАЖЕНИЙ МОЗГА ДОСТИГАЕТ ПОЧТИ 50%</a:t>
            </a:r>
            <a:endParaRPr lang="ru-RU" sz="2000" dirty="0">
              <a:solidFill>
                <a:srgbClr val="92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09612" y="251325"/>
            <a:ext cx="1123630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0000"/>
                </a:solidFill>
                <a:latin typeface="Arial Black" pitchFamily="34" charset="0"/>
              </a:rPr>
              <a:t>СНИЖЕНИЕ ОНКОЛОГИЧЕСКОЙ СМЕРТНОСТИ СОСТАВЛЯЕТ ОКОЛО 40%, НО РОСТ СМЕРТНОСТИ ОТ БОЛЕЗНЕЙ ОРГАНОВ ПИЩЕВАРЕНИЯ, МОЧЕПОЛОВОЙ СИСТЕМЫ, ЭНДОКРИННЫХ И ПСИХИЧЕСКИХ БОЛЕЗНЕЙ ДОСТИГ КРИТИЧЕСКИХ ЗНАЧЕНИЙ</a:t>
            </a:r>
            <a:endParaRPr lang="ru-RU" dirty="0">
              <a:solidFill>
                <a:srgbClr val="920000"/>
              </a:solidFill>
            </a:endParaRPr>
          </a:p>
          <a:p>
            <a:endParaRPr lang="ru-RU" sz="2000" dirty="0">
              <a:solidFill>
                <a:srgbClr val="920000"/>
              </a:solidFill>
              <a:latin typeface="Arial Black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326839-60A8-4079-BE53-E8F470946FDE}"/>
              </a:ext>
            </a:extLst>
          </p:cNvPr>
          <p:cNvGrpSpPr/>
          <p:nvPr/>
        </p:nvGrpSpPr>
        <p:grpSpPr>
          <a:xfrm>
            <a:off x="313694" y="1137678"/>
            <a:ext cx="11091494" cy="1736346"/>
            <a:chOff x="807456" y="971174"/>
            <a:chExt cx="11167165" cy="4967714"/>
          </a:xfrm>
        </p:grpSpPr>
        <p:graphicFrame>
          <p:nvGraphicFramePr>
            <p:cNvPr id="17" name="Диаграмма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81743591"/>
                </p:ext>
              </p:extLst>
            </p:nvPr>
          </p:nvGraphicFramePr>
          <p:xfrm>
            <a:off x="807456" y="1234911"/>
            <a:ext cx="11138462" cy="4703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Прямоугольник 7"/>
            <p:cNvSpPr/>
            <p:nvPr/>
          </p:nvSpPr>
          <p:spPr>
            <a:xfrm>
              <a:off x="4924987" y="971174"/>
              <a:ext cx="6900926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Стандартизированные коэффициенты смертности от болезней системы кровообращения и центральной нервной системы (Российская Федерация, на 100 000 населения; период 1980-2019; данные за 2016-2018 гг. отсутствуют)</a:t>
              </a:r>
              <a:endParaRPr lang="ru-RU" sz="900" dirty="0"/>
            </a:p>
          </p:txBody>
        </p:sp>
        <p:cxnSp>
          <p:nvCxnSpPr>
            <p:cNvPr id="18" name="Прямая соединительная линия 17"/>
            <p:cNvCxnSpPr>
              <a:cxnSpLocks/>
            </p:cNvCxnSpPr>
            <p:nvPr/>
          </p:nvCxnSpPr>
          <p:spPr>
            <a:xfrm>
              <a:off x="10758146" y="4081927"/>
              <a:ext cx="902811" cy="30777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рямоугольник 21"/>
            <p:cNvSpPr/>
            <p:nvPr/>
          </p:nvSpPr>
          <p:spPr>
            <a:xfrm>
              <a:off x="11174402" y="3507596"/>
              <a:ext cx="800219" cy="792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- 38,7%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22351" y="1401329"/>
              <a:ext cx="3009157" cy="1320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>
                  <a:solidFill>
                    <a:srgbClr val="920000"/>
                  </a:solidFill>
                  <a:latin typeface="Arial Black" pitchFamily="34" charset="0"/>
                </a:rPr>
                <a:t>В лечении превалирует </a:t>
              </a:r>
            </a:p>
            <a:p>
              <a:r>
                <a:rPr lang="ru-RU" sz="1200" dirty="0">
                  <a:solidFill>
                    <a:srgbClr val="920000"/>
                  </a:solidFill>
                  <a:latin typeface="Arial Black" pitchFamily="34" charset="0"/>
                </a:rPr>
                <a:t>роль системы здравоохранения</a:t>
              </a:r>
              <a:endParaRPr lang="ru-RU" sz="12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14686" y="3116253"/>
              <a:ext cx="492443" cy="7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110</a:t>
              </a:r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637807" y="1847031"/>
              <a:ext cx="492443" cy="7924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124</a:t>
              </a:r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400797" y="4501568"/>
              <a:ext cx="389850" cy="7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76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460817" y="4081929"/>
              <a:ext cx="389850" cy="792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86</a:t>
              </a:r>
              <a:endPara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94399" y="236413"/>
            <a:ext cx="11751520" cy="647282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4398" y="6423487"/>
            <a:ext cx="11751521" cy="285752"/>
          </a:xfrm>
          <a:prstGeom prst="rect">
            <a:avLst/>
          </a:prstGeom>
          <a:solidFill>
            <a:srgbClr val="4B9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 Н.А.                                                                                                                                  ПРИВЕРЖЕННОСТЬ ЛЕЧЕНИЮ: ОБЪЕДИНЯЕМ УСИЛИЯ ВРАЧЕЙ И ПАЦИЕНТОВ</a:t>
            </a:r>
            <a:endParaRPr lang="ru-RU" sz="11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55B32A-52C3-FA39-B6A2-8048A4FC08EF}"/>
              </a:ext>
            </a:extLst>
          </p:cNvPr>
          <p:cNvGrpSpPr/>
          <p:nvPr/>
        </p:nvGrpSpPr>
        <p:grpSpPr>
          <a:xfrm>
            <a:off x="408713" y="2826518"/>
            <a:ext cx="11039288" cy="3191703"/>
            <a:chOff x="684211" y="1501647"/>
            <a:chExt cx="11275300" cy="4429125"/>
          </a:xfrm>
        </p:grpSpPr>
        <p:graphicFrame>
          <p:nvGraphicFramePr>
            <p:cNvPr id="7" name="Диаграмма 15">
              <a:extLst>
                <a:ext uri="{FF2B5EF4-FFF2-40B4-BE49-F238E27FC236}">
                  <a16:creationId xmlns:a16="http://schemas.microsoft.com/office/drawing/2014/main" id="{030C802C-86D9-B690-D4E8-2F5ED1786C4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90007348"/>
                </p:ext>
              </p:extLst>
            </p:nvPr>
          </p:nvGraphicFramePr>
          <p:xfrm>
            <a:off x="684211" y="1501647"/>
            <a:ext cx="11231572" cy="44291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29F1489-6EA7-19B8-45A3-73C5183083F3}"/>
                </a:ext>
              </a:extLst>
            </p:cNvPr>
            <p:cNvGrpSpPr/>
            <p:nvPr/>
          </p:nvGrpSpPr>
          <p:grpSpPr>
            <a:xfrm>
              <a:off x="865125" y="1607238"/>
              <a:ext cx="11094386" cy="3989367"/>
              <a:chOff x="865125" y="1607238"/>
              <a:chExt cx="11094386" cy="3989367"/>
            </a:xfrm>
          </p:grpSpPr>
          <p:cxnSp>
            <p:nvCxnSpPr>
              <p:cNvPr id="10" name="Прямая соединительная линия 7">
                <a:extLst>
                  <a:ext uri="{FF2B5EF4-FFF2-40B4-BE49-F238E27FC236}">
                    <a16:creationId xmlns:a16="http://schemas.microsoft.com/office/drawing/2014/main" id="{A3ACB7F6-12CD-1F93-2B62-8EE6AC7D1C1B}"/>
                  </a:ext>
                </a:extLst>
              </p:cNvPr>
              <p:cNvCxnSpPr/>
              <p:nvPr/>
            </p:nvCxnSpPr>
            <p:spPr>
              <a:xfrm>
                <a:off x="9511645" y="2130458"/>
                <a:ext cx="886120" cy="263950"/>
              </a:xfrm>
              <a:prstGeom prst="line">
                <a:avLst/>
              </a:prstGeom>
              <a:ln>
                <a:solidFill>
                  <a:srgbClr val="92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2">
                <a:extLst>
                  <a:ext uri="{FF2B5EF4-FFF2-40B4-BE49-F238E27FC236}">
                    <a16:creationId xmlns:a16="http://schemas.microsoft.com/office/drawing/2014/main" id="{6EF07563-3E75-901E-C394-4C546CE54A72}"/>
                  </a:ext>
                </a:extLst>
              </p:cNvPr>
              <p:cNvCxnSpPr/>
              <p:nvPr/>
            </p:nvCxnSpPr>
            <p:spPr>
              <a:xfrm flipV="1">
                <a:off x="9511645" y="2205872"/>
                <a:ext cx="886120" cy="94268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22">
                <a:extLst>
                  <a:ext uri="{FF2B5EF4-FFF2-40B4-BE49-F238E27FC236}">
                    <a16:creationId xmlns:a16="http://schemas.microsoft.com/office/drawing/2014/main" id="{AA713D50-0898-15B8-80F8-AA99B7E677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1645" y="3863418"/>
                <a:ext cx="799249" cy="52956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25">
                <a:extLst>
                  <a:ext uri="{FF2B5EF4-FFF2-40B4-BE49-F238E27FC236}">
                    <a16:creationId xmlns:a16="http://schemas.microsoft.com/office/drawing/2014/main" id="{0F94371D-4FCB-A362-C67E-838F1DAC4E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80379" y="4392984"/>
                <a:ext cx="817386" cy="3320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Прямоугольник 26">
                <a:extLst>
                  <a:ext uri="{FF2B5EF4-FFF2-40B4-BE49-F238E27FC236}">
                    <a16:creationId xmlns:a16="http://schemas.microsoft.com/office/drawing/2014/main" id="{BB15455B-1F06-BE17-FF63-0E1357911163}"/>
                  </a:ext>
                </a:extLst>
              </p:cNvPr>
              <p:cNvSpPr/>
              <p:nvPr/>
            </p:nvSpPr>
            <p:spPr>
              <a:xfrm>
                <a:off x="10833435" y="2230625"/>
                <a:ext cx="1025262" cy="42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92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ru-RU" sz="1200" b="1" dirty="0">
                    <a:solidFill>
                      <a:srgbClr val="92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122,7</a:t>
                </a:r>
                <a:r>
                  <a:rPr lang="ru-RU" sz="1400" b="1" dirty="0">
                    <a:solidFill>
                      <a:srgbClr val="92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%</a:t>
                </a:r>
                <a:endParaRPr lang="ru-RU" sz="1400" b="1" dirty="0">
                  <a:solidFill>
                    <a:srgbClr val="92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Прямоугольник 27">
                <a:extLst>
                  <a:ext uri="{FF2B5EF4-FFF2-40B4-BE49-F238E27FC236}">
                    <a16:creationId xmlns:a16="http://schemas.microsoft.com/office/drawing/2014/main" id="{345E0666-E293-CE1C-64E3-E514AACF4834}"/>
                  </a:ext>
                </a:extLst>
              </p:cNvPr>
              <p:cNvSpPr/>
              <p:nvPr/>
            </p:nvSpPr>
            <p:spPr>
              <a:xfrm>
                <a:off x="10833435" y="2035181"/>
                <a:ext cx="1025262" cy="42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ru-RU" sz="1200" b="1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362,5</a:t>
                </a:r>
                <a:r>
                  <a:rPr lang="ru-RU" sz="1400" b="1" dirty="0">
                    <a:solidFill>
                      <a:srgbClr val="FF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%</a:t>
                </a:r>
                <a:endParaRPr lang="ru-RU" sz="1400" b="1" dirty="0">
                  <a:solidFill>
                    <a:srgbClr val="FF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3" name="Прямоугольник 28">
                <a:extLst>
                  <a:ext uri="{FF2B5EF4-FFF2-40B4-BE49-F238E27FC236}">
                    <a16:creationId xmlns:a16="http://schemas.microsoft.com/office/drawing/2014/main" id="{7C839870-22C0-8635-4327-3A115414760B}"/>
                  </a:ext>
                </a:extLst>
              </p:cNvPr>
              <p:cNvSpPr/>
              <p:nvPr/>
            </p:nvSpPr>
            <p:spPr>
              <a:xfrm>
                <a:off x="10743364" y="3574462"/>
                <a:ext cx="1025262" cy="42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C0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ru-RU" sz="1200" b="1" dirty="0">
                    <a:solidFill>
                      <a:srgbClr val="C0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144,4</a:t>
                </a:r>
                <a:r>
                  <a:rPr lang="ru-RU" sz="1400" b="1" dirty="0">
                    <a:solidFill>
                      <a:srgbClr val="C00000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%</a:t>
                </a:r>
                <a:endParaRPr lang="ru-RU" sz="1400" b="1" dirty="0">
                  <a:solidFill>
                    <a:srgbClr val="C000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4" name="Прямоугольник 29">
                <a:extLst>
                  <a:ext uri="{FF2B5EF4-FFF2-40B4-BE49-F238E27FC236}">
                    <a16:creationId xmlns:a16="http://schemas.microsoft.com/office/drawing/2014/main" id="{69108AD5-C9BD-99D2-CF2D-C25CFF6F6274}"/>
                  </a:ext>
                </a:extLst>
              </p:cNvPr>
              <p:cNvSpPr/>
              <p:nvPr/>
            </p:nvSpPr>
            <p:spPr>
              <a:xfrm>
                <a:off x="10777989" y="4426189"/>
                <a:ext cx="815691" cy="42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chemeClr val="bg2">
                        <a:lumMod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ru-RU" sz="1200" b="1" dirty="0">
                    <a:solidFill>
                      <a:schemeClr val="bg2">
                        <a:lumMod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8,1</a:t>
                </a:r>
                <a:r>
                  <a:rPr lang="ru-RU" sz="1400" b="1" dirty="0">
                    <a:solidFill>
                      <a:schemeClr val="bg2">
                        <a:lumMod val="50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%</a:t>
                </a:r>
                <a:endParaRPr lang="ru-RU" sz="1400" b="1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99E0E8E8-B31E-CF20-9B07-A5561D4839E7}"/>
                  </a:ext>
                </a:extLst>
              </p:cNvPr>
              <p:cNvSpPr/>
              <p:nvPr/>
            </p:nvSpPr>
            <p:spPr>
              <a:xfrm>
                <a:off x="1007142" y="1607238"/>
                <a:ext cx="2356365" cy="640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dirty="0">
                    <a:solidFill>
                      <a:srgbClr val="920000"/>
                    </a:solidFill>
                    <a:latin typeface="Arial Black" pitchFamily="34" charset="0"/>
                  </a:rPr>
                  <a:t>В лечении превалирует </a:t>
                </a:r>
              </a:p>
              <a:p>
                <a:r>
                  <a:rPr lang="ru-RU" sz="1200" dirty="0">
                    <a:solidFill>
                      <a:srgbClr val="920000"/>
                    </a:solidFill>
                    <a:latin typeface="Arial Black" pitchFamily="34" charset="0"/>
                  </a:rPr>
                  <a:t>роль пациента</a:t>
                </a:r>
                <a:endParaRPr lang="ru-RU" sz="1200" dirty="0"/>
              </a:p>
            </p:txBody>
          </p:sp>
          <p:sp>
            <p:nvSpPr>
              <p:cNvPr id="27" name="Прямоугольник 30">
                <a:extLst>
                  <a:ext uri="{FF2B5EF4-FFF2-40B4-BE49-F238E27FC236}">
                    <a16:creationId xmlns:a16="http://schemas.microsoft.com/office/drawing/2014/main" id="{9D0B6C40-C8F8-4668-4EEE-A1D0C6E43B24}"/>
                  </a:ext>
                </a:extLst>
              </p:cNvPr>
              <p:cNvSpPr/>
              <p:nvPr/>
            </p:nvSpPr>
            <p:spPr>
              <a:xfrm>
                <a:off x="3988173" y="1614875"/>
                <a:ext cx="76843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9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Стандартизированные коэффициенты смертности от отдельных групп болезней внутренних органов и психических болезней (Российская Федерация, на 100 000 населения; период 1980-2019; данные за 2016-2018 гг. отсутствуют)</a:t>
                </a:r>
                <a:endParaRPr lang="ru-RU" sz="900" dirty="0"/>
              </a:p>
            </p:txBody>
          </p:sp>
          <p:sp>
            <p:nvSpPr>
              <p:cNvPr id="30" name="Прямоугольник 1">
                <a:extLst>
                  <a:ext uri="{FF2B5EF4-FFF2-40B4-BE49-F238E27FC236}">
                    <a16:creationId xmlns:a16="http://schemas.microsoft.com/office/drawing/2014/main" id="{74ACF402-1471-1AC1-D8B5-16D517980E11}"/>
                  </a:ext>
                </a:extLst>
              </p:cNvPr>
              <p:cNvSpPr/>
              <p:nvPr/>
            </p:nvSpPr>
            <p:spPr>
              <a:xfrm>
                <a:off x="865125" y="5150569"/>
                <a:ext cx="554765" cy="39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1">
                <a:extLst>
                  <a:ext uri="{FF2B5EF4-FFF2-40B4-BE49-F238E27FC236}">
                    <a16:creationId xmlns:a16="http://schemas.microsoft.com/office/drawing/2014/main" id="{4511E913-718C-EEC9-3F3B-A95D92CD8D9D}"/>
                  </a:ext>
                </a:extLst>
              </p:cNvPr>
              <p:cNvSpPr/>
              <p:nvPr/>
            </p:nvSpPr>
            <p:spPr>
              <a:xfrm>
                <a:off x="11404746" y="5201858"/>
                <a:ext cx="554765" cy="3947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2" name="Прямоугольник 19">
            <a:extLst>
              <a:ext uri="{FF2B5EF4-FFF2-40B4-BE49-F238E27FC236}">
                <a16:creationId xmlns:a16="http://schemas.microsoft.com/office/drawing/2014/main" id="{C0757F3C-C341-DC6C-04B1-E1304B6F0EEB}"/>
              </a:ext>
            </a:extLst>
          </p:cNvPr>
          <p:cNvSpPr/>
          <p:nvPr/>
        </p:nvSpPr>
        <p:spPr>
          <a:xfrm>
            <a:off x="596500" y="6010882"/>
            <a:ext cx="112335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: European </a:t>
            </a:r>
            <a:r>
              <a:rPr 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of Work. United Action for Better Health. 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://gateway.euro.who.int/ru/datasets/european-health-for-all-database [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https://gateway.euro.who.int/ru/indicators/hfa_125-1510-sdr-malignant-neoplasms-0-64-per-100-000/#id=19048 [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дата обращения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PT Training 2-2024">
  <a:themeElements>
    <a:clrScheme name="Abbott Brand Colors Blue-Magenta opt 3">
      <a:dk1>
        <a:srgbClr val="FFFFFF"/>
      </a:dk1>
      <a:lt1>
        <a:srgbClr val="FFFFFF"/>
      </a:lt1>
      <a:dk2>
        <a:srgbClr val="004F71"/>
      </a:dk2>
      <a:lt2>
        <a:srgbClr val="D9D9D6"/>
      </a:lt2>
      <a:accent1>
        <a:srgbClr val="009CDE"/>
      </a:accent1>
      <a:accent2>
        <a:srgbClr val="004F71"/>
      </a:accent2>
      <a:accent3>
        <a:srgbClr val="FFD100"/>
      </a:accent3>
      <a:accent4>
        <a:srgbClr val="7CCC6C"/>
      </a:accent4>
      <a:accent5>
        <a:srgbClr val="64CCC9"/>
      </a:accent5>
      <a:accent6>
        <a:srgbClr val="FFFFFF"/>
      </a:accent6>
      <a:hlink>
        <a:srgbClr val="009CDE"/>
      </a:hlink>
      <a:folHlink>
        <a:srgbClr val="63666A"/>
      </a:folHlink>
    </a:clrScheme>
    <a:fontScheme name="Abbott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- Full" id="{4AC75AA7-F717-4E98-80B8-C77CA73F0968}" vid="{AD038A93-12A1-4678-BBC5-8FF7B331E7EF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b268d57-2a6f-4e04-b0de-6938583d5ebc}" enabled="0" method="" siteId="{5b268d57-2a6f-4e04-b0de-6938583d5eb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9717</TotalTime>
  <Words>3393</Words>
  <Application>Microsoft Office PowerPoint</Application>
  <PresentationFormat>Широкоэкранный</PresentationFormat>
  <Paragraphs>1025</Paragraphs>
  <Slides>34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Franklin Gothic Demi Cond</vt:lpstr>
      <vt:lpstr>Franklin Gothic Medium</vt:lpstr>
      <vt:lpstr>Georgia</vt:lpstr>
      <vt:lpstr>Impact</vt:lpstr>
      <vt:lpstr>Times New Roman</vt:lpstr>
      <vt:lpstr>Тема Office</vt:lpstr>
      <vt:lpstr>2_PPT Training 2-2024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Николаев НА</cp:lastModifiedBy>
  <cp:revision>734</cp:revision>
  <dcterms:created xsi:type="dcterms:W3CDTF">2019-10-22T13:19:48Z</dcterms:created>
  <dcterms:modified xsi:type="dcterms:W3CDTF">2025-11-14T05:14:29Z</dcterms:modified>
</cp:coreProperties>
</file>