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72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e44892736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e44892736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e44892736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e44892736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e44892736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e44892736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2e44892736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2e44892736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e44892736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e44892736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46700" y="426875"/>
            <a:ext cx="8520600" cy="236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580" dirty="0">
                <a:solidFill>
                  <a:schemeClr val="lt1"/>
                </a:solidFill>
              </a:rPr>
              <a:t>«Вопросы практической</a:t>
            </a:r>
            <a:endParaRPr sz="3580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580" dirty="0">
                <a:solidFill>
                  <a:schemeClr val="lt1"/>
                </a:solidFill>
              </a:rPr>
              <a:t>реализации рекомендаций </a:t>
            </a:r>
            <a:r>
              <a:rPr lang="ru" sz="3580" dirty="0" smtClean="0">
                <a:solidFill>
                  <a:schemeClr val="lt1"/>
                </a:solidFill>
              </a:rPr>
              <a:t>психолого-педагогической комиссии</a:t>
            </a:r>
            <a:r>
              <a:rPr lang="ru" sz="3580" dirty="0">
                <a:solidFill>
                  <a:schemeClr val="lt1"/>
                </a:solidFill>
              </a:rPr>
              <a:t>»</a:t>
            </a:r>
            <a:endParaRPr sz="3580" dirty="0"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3248173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</a:rPr>
              <a:t>Елена Вотякова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</a:rPr>
              <a:t>член правления МБООИ ОППИД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002450"/>
            <a:ext cx="2237975" cy="214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ct val="40909"/>
              <a:buNone/>
            </a:pPr>
            <a:r>
              <a:rPr lang="ru" sz="2420" b="1" dirty="0">
                <a:solidFill>
                  <a:schemeClr val="lt1"/>
                </a:solidFill>
              </a:rPr>
              <a:t>РЕБЕНОК-ИНВАЛИД ≠ РЕБЕНОК С ОГРАНИЧЕННЫМИ</a:t>
            </a:r>
            <a:endParaRPr sz="2420" b="1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ct val="40909"/>
              <a:buNone/>
            </a:pPr>
            <a:r>
              <a:rPr lang="ru" sz="2420" b="1" dirty="0">
                <a:solidFill>
                  <a:schemeClr val="lt1"/>
                </a:solidFill>
              </a:rPr>
              <a:t>ВОЗМОЖНОСТЯМИ ЗДОРОВЬЯ</a:t>
            </a:r>
            <a:endParaRPr sz="2420" b="1" dirty="0">
              <a:solidFill>
                <a:schemeClr val="lt1"/>
              </a:solidFill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49650" y="1418625"/>
            <a:ext cx="8520600" cy="310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 dirty="0">
                <a:solidFill>
                  <a:schemeClr val="lt1"/>
                </a:solidFill>
              </a:rPr>
              <a:t>ОБУЧАЮЩИЙСЯ С ОГРАНИЧЕННЫМИ ВОЗМОЖНОСТЯМИ ЗДОРОВЬЯ (ОВЗ) —</a:t>
            </a:r>
            <a:endParaRPr sz="1400" b="1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dk1"/>
                </a:solidFill>
              </a:rPr>
              <a:t>лицо, имеющее недостатки в физическом и (или) психологическом развитии,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dk1"/>
                </a:solidFill>
              </a:rPr>
              <a:t>подтвержденные психолого-медико-педагогической комиссией и препятствующие получению образования без создания специальных условий.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dk1"/>
                </a:solidFill>
              </a:rPr>
              <a:t>Федеральный закон от 29.12.2012 № 273-ФЗ «Об образовании в Российской Федерации» (Статья 2).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200" dirty="0">
                <a:solidFill>
                  <a:schemeClr val="lt1"/>
                </a:solidFill>
              </a:rPr>
              <a:t>ВАЖНО! </a:t>
            </a:r>
            <a:r>
              <a:rPr lang="ru" sz="1200" dirty="0">
                <a:solidFill>
                  <a:schemeClr val="dk1"/>
                </a:solidFill>
              </a:rPr>
              <a:t>Статус «обучающийся с ОВЗ» устанавливает психолого-медико-педагогическая комиссия (ПМПК). Этот статус определяется не с точки зрения собственно ограничений по здоровью, а с точки зрения необходимости создания специальных условий получения образования (особых образовательных потребностей).</a:t>
            </a:r>
            <a:endParaRPr sz="1200" dirty="0">
              <a:solidFill>
                <a:schemeClr val="dk1"/>
              </a:solidFill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709700"/>
            <a:ext cx="1498700" cy="14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5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320" b="1" dirty="0">
                <a:solidFill>
                  <a:schemeClr val="lt1"/>
                </a:solidFill>
              </a:rPr>
              <a:t>Реализация права на образование для детей с ограничениями здоровья</a:t>
            </a:r>
            <a:endParaRPr sz="2320" b="1" dirty="0">
              <a:solidFill>
                <a:schemeClr val="lt1"/>
              </a:solidFill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549271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</a:rPr>
              <a:t>Содержание образования и условия организации обучения и воспитания обучающихся с ограниченными возможностями здоровья (ОВЗ) определяются адаптированной образовательной программой, а для инвалидов также в соответствии с индивидуальной программой реабилитации инвалида (ИПРА).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</a:rPr>
              <a:t>Федеральный закон от 24.11.1995 № 181-ФЗ «О социальной защите  инвалидов в Российской Федерации»(Статья 19).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</a:rPr>
              <a:t>Общее образование обучающихся с ОВЗ осуществляется в организациях, осуществляющих образовательную деятельность по адаптированным основным общеобразовательным программам. В таких организациях создаются специальные условия* для получения образования указанными обучающимися.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dirty="0">
                <a:solidFill>
                  <a:schemeClr val="dk1"/>
                </a:solidFill>
              </a:rPr>
              <a:t>Федеральный закон от 29.12.2012 № 273-ФЗ «Об образовании в РФ» (Статья 79 ).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49951" y="4192500"/>
            <a:ext cx="994049" cy="95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dirty="0">
                <a:solidFill>
                  <a:schemeClr val="dk1"/>
                </a:solidFill>
              </a:rPr>
              <a:t>* </a:t>
            </a:r>
            <a:r>
              <a:rPr lang="ru" b="1" dirty="0">
                <a:solidFill>
                  <a:schemeClr val="lt1"/>
                </a:solidFill>
              </a:rPr>
              <a:t>Специальные условия</a:t>
            </a:r>
            <a:r>
              <a:rPr lang="ru" b="1" dirty="0">
                <a:solidFill>
                  <a:schemeClr val="dk1"/>
                </a:solidFill>
              </a:rPr>
              <a:t> </a:t>
            </a:r>
            <a:r>
              <a:rPr lang="ru" dirty="0">
                <a:solidFill>
                  <a:schemeClr val="dk1"/>
                </a:solidFill>
              </a:rPr>
              <a:t>— условия обучения, воспитания и развития таких обучающихся, включающие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426225" cy="136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42050" y="4166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</a:rPr>
              <a:t>В соответствии с п. 28 ст. 2 ФЗ N 273 </a:t>
            </a:r>
            <a:r>
              <a:rPr lang="ru" b="1" dirty="0">
                <a:solidFill>
                  <a:schemeClr val="lt1"/>
                </a:solidFill>
              </a:rPr>
              <a:t>адаптированная образовательная </a:t>
            </a:r>
            <a:r>
              <a:rPr lang="ru" dirty="0">
                <a:solidFill>
                  <a:schemeClr val="lt1"/>
                </a:solidFill>
              </a:rPr>
              <a:t>программа</a:t>
            </a:r>
            <a:r>
              <a:rPr lang="ru" dirty="0">
                <a:solidFill>
                  <a:schemeClr val="dk1"/>
                </a:solidFill>
              </a:rPr>
              <a:t> - это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</a:t>
            </a:r>
            <a:r>
              <a:rPr lang="ru" b="1" dirty="0">
                <a:solidFill>
                  <a:schemeClr val="lt1"/>
                </a:solidFill>
              </a:rPr>
              <a:t>социальную адаптацию</a:t>
            </a:r>
            <a:r>
              <a:rPr lang="ru" b="1" dirty="0">
                <a:solidFill>
                  <a:schemeClr val="dk1"/>
                </a:solidFill>
              </a:rPr>
              <a:t> </a:t>
            </a:r>
            <a:r>
              <a:rPr lang="ru" dirty="0">
                <a:solidFill>
                  <a:schemeClr val="dk1"/>
                </a:solidFill>
              </a:rPr>
              <a:t>указанных лиц.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dirty="0">
                <a:solidFill>
                  <a:schemeClr val="dk1"/>
                </a:solidFill>
              </a:rPr>
              <a:t>ФЗ N 273 ч. 3 ст. 55 определяет особый порядок приема детей на обучение по рассматриваемым программам: </a:t>
            </a:r>
            <a:r>
              <a:rPr lang="ru" dirty="0">
                <a:solidFill>
                  <a:schemeClr val="lt1"/>
                </a:solidFill>
              </a:rPr>
              <a:t>только с согласия родителей</a:t>
            </a:r>
            <a:r>
              <a:rPr lang="ru" dirty="0">
                <a:solidFill>
                  <a:schemeClr val="dk1"/>
                </a:solidFill>
              </a:rPr>
              <a:t> (законных представителей) и на основании рекомендаций ПМПК.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300025"/>
            <a:ext cx="1926925" cy="184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181155" y="445025"/>
            <a:ext cx="879031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chemeClr val="lt1"/>
                </a:solidFill>
              </a:rPr>
              <a:t>Проблемы реализации заключений ППМК на практике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1255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 b="1" dirty="0">
                <a:solidFill>
                  <a:schemeClr val="bg1"/>
                </a:solidFill>
              </a:rPr>
              <a:t>формальный подход руководства образовательной </a:t>
            </a:r>
            <a:r>
              <a:rPr lang="ru" b="1" dirty="0" smtClean="0">
                <a:solidFill>
                  <a:schemeClr val="bg1"/>
                </a:solidFill>
              </a:rPr>
              <a:t>организации</a:t>
            </a:r>
            <a:r>
              <a:rPr lang="ru" dirty="0" smtClean="0">
                <a:solidFill>
                  <a:schemeClr val="bg1"/>
                </a:solidFill>
              </a:rPr>
              <a:t> </a:t>
            </a:r>
            <a:endParaRPr dirty="0">
              <a:solidFill>
                <a:schemeClr val="bg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 b="1" dirty="0">
                <a:solidFill>
                  <a:schemeClr val="bg1"/>
                </a:solidFill>
              </a:rPr>
              <a:t>кадровый дефицит, недостаток обученных </a:t>
            </a:r>
            <a:r>
              <a:rPr lang="ru" b="1" dirty="0" smtClean="0">
                <a:solidFill>
                  <a:schemeClr val="bg1"/>
                </a:solidFill>
              </a:rPr>
              <a:t>специалистов</a:t>
            </a:r>
            <a:endParaRPr dirty="0">
              <a:solidFill>
                <a:schemeClr val="bg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 b="1" dirty="0">
                <a:solidFill>
                  <a:schemeClr val="bg1"/>
                </a:solidFill>
              </a:rPr>
              <a:t>строгое следование методическим рекомендациям при составление заключения, отсутствие индивидуального подхода.</a:t>
            </a:r>
            <a:r>
              <a:rPr lang="ru" dirty="0">
                <a:solidFill>
                  <a:schemeClr val="bg1"/>
                </a:solidFill>
              </a:rPr>
              <a:t> </a:t>
            </a:r>
            <a:endParaRPr dirty="0">
              <a:solidFill>
                <a:schemeClr val="bg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 b="1" dirty="0" smtClean="0">
                <a:solidFill>
                  <a:schemeClr val="bg1"/>
                </a:solidFill>
              </a:rPr>
              <a:t>???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ru" b="1" dirty="0" smtClean="0">
              <a:solidFill>
                <a:schemeClr val="bg1"/>
              </a:solidFill>
            </a:endParaRPr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5475" y="-8600"/>
            <a:ext cx="738525" cy="70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427</Words>
  <Application>Microsoft Office PowerPoint</Application>
  <PresentationFormat>Экран (16:9)</PresentationFormat>
  <Paragraphs>24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«Вопросы практической реализации рекомендаций психолого-педагогической комиссии»</vt:lpstr>
      <vt:lpstr>РЕБЕНОК-ИНВАЛИД ≠ РЕБЕНОК С ОГРАНИЧЕННЫМИ ВОЗМОЖНОСТЯМИ ЗДОРОВЬЯ</vt:lpstr>
      <vt:lpstr>Реализация права на образование для детей с ограничениями здоровья</vt:lpstr>
      <vt:lpstr>Слайд 4</vt:lpstr>
      <vt:lpstr>Слайд 5</vt:lpstr>
      <vt:lpstr>Проблемы реализации заключений ППМК на практике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«Вопросы практической реализации рекомендаций психолого-педагогической комиссии»</dc:title>
  <dc:creator>Zver</dc:creator>
  <cp:lastModifiedBy>Zver</cp:lastModifiedBy>
  <cp:revision>3</cp:revision>
  <dcterms:modified xsi:type="dcterms:W3CDTF">2022-11-25T12:06:09Z</dcterms:modified>
</cp:coreProperties>
</file>