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hdphoto1.wdp" ContentType="image/vnd.ms-photo"/>
  <Override PartName="/ppt/media/image25.png" ContentType="image/png"/>
  <Override PartName="/ppt/media/image11.png" ContentType="image/png"/>
  <Override PartName="/ppt/media/image12.png" ContentType="image/png"/>
  <Override PartName="/ppt/media/hdphoto2.wdp" ContentType="image/vnd.ms-photo"/>
  <Override PartName="/ppt/media/image26.png" ContentType="image/png"/>
  <Override PartName="/ppt/media/image13.png" ContentType="image/png"/>
  <Override PartName="/ppt/media/image14.png" ContentType="image/png"/>
  <Override PartName="/ppt/media/hdphoto3.wdp" ContentType="image/vnd.ms-photo"/>
  <Override PartName="/ppt/media/image27.png" ContentType="image/png"/>
  <Override PartName="/ppt/media/image15.png" ContentType="image/png"/>
  <Override PartName="/ppt/media/image16.png" ContentType="image/png"/>
  <Override PartName="/ppt/media/hdphoto4.wdp" ContentType="image/vnd.ms-photo"/>
  <Override PartName="/ppt/media/image28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0413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9784301-99EB-47D8-A011-08BF41C833B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06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06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DDBFAC4-F064-4243-9917-9B281889437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240" y="1604520"/>
            <a:ext cx="5353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3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240" y="3682080"/>
            <a:ext cx="5353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254ABB2-D299-4F28-8CA7-A4CA9B6999A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23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8920" y="1604520"/>
            <a:ext cx="35323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8000" y="1604520"/>
            <a:ext cx="35323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23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8920" y="3682080"/>
            <a:ext cx="35323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8000" y="3682080"/>
            <a:ext cx="35323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E43EE63-9AE9-45EA-90FC-A9F80FC1F27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C102DAA-2608-448B-AAE8-76626F57EB5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06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B573E97-905E-496E-AB5A-C43B8CC8573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06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F2DD93B-BCBD-439A-B3DD-6F0F8F2755B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240" y="1604520"/>
            <a:ext cx="5353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E0BF61A-DD20-4500-A401-81AC0E1C491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7B3B2EA-FF6B-4BC4-A393-CE3EEF4D3A7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1097100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E5E4B7B-DF65-4A1A-AA28-B986E72FD41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240" y="1604520"/>
            <a:ext cx="5353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3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6E61BEE-4B04-43D6-B541-3D100558D8A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06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EDAAD84-3796-4CCF-B692-CA2EFF0F4B3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240" y="1604520"/>
            <a:ext cx="5353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240" y="3682080"/>
            <a:ext cx="5353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7787BE4-6507-4ABB-BB75-C6E33E54C06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240" y="1604520"/>
            <a:ext cx="5353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06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1AA0527-9311-413F-8092-FA770016545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06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06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6F7D19F-F468-441C-9C8D-C7FA87BE042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240" y="1604520"/>
            <a:ext cx="5353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3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240" y="3682080"/>
            <a:ext cx="5353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8C0BC59-BE29-4F05-A57A-590C7A51799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23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8920" y="1604520"/>
            <a:ext cx="35323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8000" y="1604520"/>
            <a:ext cx="35323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23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8920" y="3682080"/>
            <a:ext cx="35323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8000" y="3682080"/>
            <a:ext cx="35323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11FA9C3-B849-4169-8DBA-4D3F41BEB8C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582B901-3656-47DE-A6AC-C196F365321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06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98DE653-4DAB-41A5-A55F-60341657879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06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89B5B53-D2B5-4765-9040-D2D0624930A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31240" y="1604520"/>
            <a:ext cx="5353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234286D-0D38-4DCF-A192-6F5DBAAEAE3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05F93EF-1C27-4137-9643-B241F84389E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06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8F4E0DF-636A-4F3F-9B63-69ABB6D4E7F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1097100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E3F6813-A82F-44C3-B8BE-5BFB759891C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240" y="1604520"/>
            <a:ext cx="5353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3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53D5094-7729-4A91-9D46-926A29EBC14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31240" y="1604520"/>
            <a:ext cx="5353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231240" y="3682080"/>
            <a:ext cx="5353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17F0849-58AE-4073-99DC-0C23C53CD68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31240" y="1604520"/>
            <a:ext cx="5353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06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25D3E81-A4C4-4316-B1C9-E3354B43924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06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06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C62C48F-4DDC-4522-AB46-A21D0D01564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31240" y="1604520"/>
            <a:ext cx="5353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3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6231240" y="3682080"/>
            <a:ext cx="5353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4B01365-B4A3-440F-9248-0AA322CD63B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23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318920" y="1604520"/>
            <a:ext cx="35323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8028000" y="1604520"/>
            <a:ext cx="35323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23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4318920" y="3682080"/>
            <a:ext cx="35323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8028000" y="3682080"/>
            <a:ext cx="35323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483127B-5656-414C-8E42-D1A7536129D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240" y="1604520"/>
            <a:ext cx="5353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1F68697-F1C5-4B3A-A4CF-7BD08D12AB8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28A9059-FD25-4BB3-B4E3-7E14563B2A0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1097100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786D286-6F3A-4F05-A821-0846F338CE0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240" y="1604520"/>
            <a:ext cx="5353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3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0B3A155-505F-44A9-A435-74E32934E6F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240" y="1604520"/>
            <a:ext cx="5353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240" y="3682080"/>
            <a:ext cx="5353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90D99F7-E220-4C1D-B9DB-11F4DDAA61A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240" y="1604520"/>
            <a:ext cx="5353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06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B5EF3A1-FF38-4709-AAB5-34BA2A36B42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152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3200" spc="-1" strike="noStrike">
                <a:solidFill>
                  <a:srgbClr val="00add9"/>
                </a:solidFill>
                <a:latin typeface="Gotham Pro Medium"/>
              </a:rPr>
              <a:t>ОБРАЗЕЦ ЗАГОЛОВКА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609480" y="6356520"/>
            <a:ext cx="28440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165200" y="6356520"/>
            <a:ext cx="3859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736480" y="6356520"/>
            <a:ext cx="28440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AECDE4C-9FE6-4448-930B-ED7F73BBCB1E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06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4985"/>
                </a:solidFill>
                <a:latin typeface="Calibri"/>
              </a:rPr>
              <a:t>Для правки структуры щёлкните мышью</a:t>
            </a: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1663a4"/>
                </a:solidFill>
                <a:latin typeface="Gotham Pro"/>
              </a:rPr>
              <a:t>ОБРАЗЕЦ ЗАГОЛОВКА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100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add9"/>
              </a:buClr>
              <a:buSzPct val="130000"/>
              <a:buFont typeface="Wingdings" charset="2"/>
              <a:buChar char=""/>
            </a:pPr>
            <a:r>
              <a:rPr b="0" lang="ru-RU" sz="2000" spc="-1" strike="noStrike">
                <a:solidFill>
                  <a:srgbClr val="004985"/>
                </a:solidFill>
                <a:latin typeface="Calibri"/>
              </a:rPr>
              <a:t>Образец текста</a:t>
            </a: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1663a4"/>
              </a:buClr>
              <a:buSzPct val="130000"/>
              <a:buFont typeface="Wingdings" charset="2"/>
              <a:buChar char="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360"/>
              </a:spcBef>
              <a:buClr>
                <a:srgbClr val="004985"/>
              </a:buClr>
              <a:buFont typeface="Wingdings" charset="2"/>
              <a:buChar char="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609480" y="6356520"/>
            <a:ext cx="28440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4165200" y="6356520"/>
            <a:ext cx="3859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8736480" y="6356520"/>
            <a:ext cx="28440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914629B-A0EC-497C-9C98-E85434B98470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1663a4"/>
                </a:solidFill>
                <a:latin typeface="Gotham Pro"/>
              </a:rPr>
              <a:t>Образец заголовка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dt" idx="7"/>
          </p:nvPr>
        </p:nvSpPr>
        <p:spPr>
          <a:xfrm>
            <a:off x="609480" y="6356520"/>
            <a:ext cx="28440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ftr" idx="8"/>
          </p:nvPr>
        </p:nvSpPr>
        <p:spPr>
          <a:xfrm>
            <a:off x="4165200" y="6356520"/>
            <a:ext cx="3859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sldNum" idx="9"/>
          </p:nvPr>
        </p:nvSpPr>
        <p:spPr>
          <a:xfrm>
            <a:off x="8736480" y="6356520"/>
            <a:ext cx="28440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0DA0EA1-6BCA-4E59-9D80-ACAB0EDD7345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06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4985"/>
                </a:solidFill>
                <a:latin typeface="Calibri"/>
              </a:rPr>
              <a:t>Для правки структуры щёлкните мышью</a:t>
            </a: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microsoft.com/office/2007/relationships/hdphoto" Target="../media/hdphoto1.wdp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microsoft.com/office/2007/relationships/hdphoto" Target="../media/hdphoto2.wdp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microsoft.com/office/2007/relationships/hdphoto" Target="../media/hdphoto3.wdp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microsoft.com/office/2007/relationships/hdphoto" Target="../media/hdphoto4.wdp"/><Relationship Id="rId16" Type="http://schemas.openxmlformats.org/officeDocument/2006/relationships/image" Target="../media/image17.png"/><Relationship Id="rId17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9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9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image" Target="../media/image28.png"/><Relationship Id="rId4" Type="http://schemas.openxmlformats.org/officeDocument/2006/relationships/image" Target="../media/image25.png"/><Relationship Id="rId5" Type="http://schemas.openxmlformats.org/officeDocument/2006/relationships/slideLayout" Target="../slideLayouts/slideLayout2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Группа 10"/>
          <p:cNvGrpSpPr/>
          <p:nvPr/>
        </p:nvGrpSpPr>
        <p:grpSpPr>
          <a:xfrm>
            <a:off x="0" y="0"/>
            <a:ext cx="12190320" cy="6857640"/>
            <a:chOff x="0" y="0"/>
            <a:chExt cx="12190320" cy="6857640"/>
          </a:xfrm>
        </p:grpSpPr>
        <p:pic>
          <p:nvPicPr>
            <p:cNvPr id="124" name="Picture 2" descr="E:\РАБОТА\3 конгресс ВСП\2025\XVI Конгресс шаблон презентации\элементы презентации\06.png"/>
            <p:cNvPicPr/>
            <p:nvPr/>
          </p:nvPicPr>
          <p:blipFill>
            <a:blip r:embed="rId1"/>
            <a:stretch/>
          </p:blipFill>
          <p:spPr>
            <a:xfrm>
              <a:off x="5105160" y="260640"/>
              <a:ext cx="1979640" cy="1979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5" name="Picture 10" descr="E:\РАБОТА\3 конгресс ВСП\2025\XVI Конгресс шаблон презентации\элементы презентации\05.png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4319280" cy="1619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6" name="Picture 11" descr="E:\РАБОТА\3 конгресс ВСП\2025\XVI Конгресс шаблон презентации\элементы презентации\03.png"/>
            <p:cNvPicPr/>
            <p:nvPr/>
          </p:nvPicPr>
          <p:blipFill>
            <a:blip r:embed="rId3"/>
            <a:srcRect l="-831" t="0" r="0" b="0"/>
            <a:stretch/>
          </p:blipFill>
          <p:spPr>
            <a:xfrm>
              <a:off x="6746040" y="4698000"/>
              <a:ext cx="5443920" cy="2159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7" name="Picture 13" descr="E:\РАБОТА\3 конгресс ВСП\2025\XVI Конгресс шаблон презентации\элементы презентации\013.png"/>
            <p:cNvPicPr/>
            <p:nvPr/>
          </p:nvPicPr>
          <p:blipFill>
            <a:blip r:embed="rId4"/>
            <a:stretch/>
          </p:blipFill>
          <p:spPr>
            <a:xfrm rot="5400000">
              <a:off x="9491040" y="-1079640"/>
              <a:ext cx="1619640" cy="3778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8" name="Picture 2" descr="E:\РАБОТА\3 конгресс ВСП\2025\XVI Конгресс шаблон презентации\элементы презентации\010.png"/>
            <p:cNvPicPr/>
            <p:nvPr/>
          </p:nvPicPr>
          <p:blipFill>
            <a:blip r:embed="rId5"/>
            <a:stretch/>
          </p:blipFill>
          <p:spPr>
            <a:xfrm flipH="1">
              <a:off x="360" y="5778000"/>
              <a:ext cx="5006880" cy="1079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0" y="2130480"/>
            <a:ext cx="12189960" cy="1946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4000" spc="-1" strike="noStrike">
                <a:solidFill>
                  <a:srgbClr val="00add9"/>
                </a:solidFill>
                <a:latin typeface="Gotham Pro Medium"/>
              </a:rPr>
              <a:t>Системная склеродермия:</a:t>
            </a:r>
            <a:br>
              <a:rPr sz="4000"/>
            </a:br>
            <a:r>
              <a:rPr b="1" lang="ru-RU" sz="4000" spc="-1" strike="noStrike">
                <a:solidFill>
                  <a:srgbClr val="00add9"/>
                </a:solidFill>
                <a:latin typeface="Gotham Pro Medium"/>
              </a:rPr>
              <a:t>вызовы диагностики и лечения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1828440" y="4077000"/>
            <a:ext cx="8533080" cy="1295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4985"/>
                </a:solidFill>
                <a:latin typeface="Calibri"/>
              </a:rPr>
              <a:t>Харитонова Мария Александровна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Subtitle 2"/>
          <p:cNvSpPr/>
          <p:nvPr/>
        </p:nvSpPr>
        <p:spPr>
          <a:xfrm>
            <a:off x="3233160" y="5517360"/>
            <a:ext cx="5723640" cy="47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t">
            <a:noAutofit/>
          </a:bodyPr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add9"/>
                </a:solidFill>
                <a:latin typeface="Calibri"/>
              </a:rPr>
              <a:t>Москва, 20–25 ноября 2025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add9"/>
                </a:solidFill>
                <a:latin typeface="Gotham Pro Medium"/>
              </a:rPr>
              <a:t>https://congress-vsp.ru/xvi/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Группа 10"/>
          <p:cNvGrpSpPr/>
          <p:nvPr/>
        </p:nvGrpSpPr>
        <p:grpSpPr>
          <a:xfrm>
            <a:off x="0" y="189000"/>
            <a:ext cx="12190320" cy="6668640"/>
            <a:chOff x="0" y="189000"/>
            <a:chExt cx="12190320" cy="6668640"/>
          </a:xfrm>
        </p:grpSpPr>
        <p:pic>
          <p:nvPicPr>
            <p:cNvPr id="133" name="Picture 2" descr="E:\РАБОТА\3 конгресс ВСП\2025\XVI Конгресс шаблон презентации\элементы презентации\06.png"/>
            <p:cNvPicPr/>
            <p:nvPr/>
          </p:nvPicPr>
          <p:blipFill>
            <a:blip r:embed="rId1"/>
            <a:stretch/>
          </p:blipFill>
          <p:spPr>
            <a:xfrm>
              <a:off x="118440" y="189000"/>
              <a:ext cx="719640" cy="718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4" name="Picture 2" descr="E:\РАБОТА\3 конгресс ВСП\2025\XVI Конгресс шаблон презентации\элементы презентации\02.png"/>
            <p:cNvPicPr/>
            <p:nvPr/>
          </p:nvPicPr>
          <p:blipFill>
            <a:blip r:embed="rId2"/>
            <a:stretch/>
          </p:blipFill>
          <p:spPr>
            <a:xfrm>
              <a:off x="0" y="6138000"/>
              <a:ext cx="1080000" cy="719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5" name="Picture 3" descr="E:\РАБОТА\3 конгресс ВСП\2025\XVI Конгресс шаблон презентации\элементы презентации\04.png"/>
            <p:cNvPicPr/>
            <p:nvPr/>
          </p:nvPicPr>
          <p:blipFill>
            <a:blip r:embed="rId3"/>
            <a:stretch/>
          </p:blipFill>
          <p:spPr>
            <a:xfrm flipH="1">
              <a:off x="11469240" y="6498000"/>
              <a:ext cx="721080" cy="35964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136" name="Группа 9"/>
            <p:cNvGrpSpPr/>
            <p:nvPr/>
          </p:nvGrpSpPr>
          <p:grpSpPr>
            <a:xfrm>
              <a:off x="10281960" y="246240"/>
              <a:ext cx="1899000" cy="581760"/>
              <a:chOff x="10281960" y="246240"/>
              <a:chExt cx="1899000" cy="581760"/>
            </a:xfrm>
          </p:grpSpPr>
          <p:sp>
            <p:nvSpPr>
              <p:cNvPr id="137" name="Прямоугольник 5"/>
              <p:cNvSpPr/>
              <p:nvPr/>
            </p:nvSpPr>
            <p:spPr>
              <a:xfrm>
                <a:off x="10478520" y="587880"/>
                <a:ext cx="1702440" cy="2401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>
                  <a:lnSpc>
                    <a:spcPct val="90000"/>
                  </a:lnSpc>
                  <a:spcBef>
                    <a:spcPts val="751"/>
                  </a:spcBef>
                </a:pPr>
                <a:r>
                  <a:rPr b="0" lang="en-US" sz="1100" spc="-1" strike="noStrike">
                    <a:solidFill>
                      <a:srgbClr val="114c7d"/>
                    </a:solidFill>
                    <a:latin typeface="Gotham Pro"/>
                  </a:rPr>
                  <a:t>congress-vsp.ru/xvi/</a:t>
                </a:r>
                <a:endParaRPr b="0" lang="ru-RU" sz="11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pic>
            <p:nvPicPr>
              <p:cNvPr id="138" name="Picture 2" descr="E:\РАБОТА\3 конгресс ВСП\2025\XVI Конгресс шаблон презентации\элементы презентации\07.png"/>
              <p:cNvPicPr/>
              <p:nvPr/>
            </p:nvPicPr>
            <p:blipFill>
              <a:blip r:embed="rId4"/>
              <a:stretch/>
            </p:blipFill>
            <p:spPr>
              <a:xfrm>
                <a:off x="10281960" y="246240"/>
                <a:ext cx="1708560" cy="341280"/>
              </a:xfrm>
              <a:prstGeom prst="rect">
                <a:avLst/>
              </a:prstGeom>
              <a:ln w="0">
                <a:noFill/>
              </a:ln>
            </p:spPr>
          </p:pic>
        </p:grpSp>
      </p:grpSp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834120" y="162720"/>
            <a:ext cx="9576720" cy="1079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1663a4"/>
                </a:solidFill>
                <a:latin typeface="Gotham Pro"/>
              </a:rPr>
              <a:t>ЧТО ТАКОЕ ССД?</a:t>
            </a:r>
            <a:br>
              <a:rPr sz="2400"/>
            </a:b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540000" y="1269000"/>
            <a:ext cx="11171160" cy="4968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9000"/>
          </a:bodyPr>
          <a:p>
            <a:pPr marL="343080" indent="343080">
              <a:lnSpc>
                <a:spcPct val="100000"/>
              </a:lnSpc>
              <a:spcBef>
                <a:spcPts val="561"/>
              </a:spcBef>
              <a:buClr>
                <a:srgbClr val="00add9"/>
              </a:buClr>
              <a:buSzPct val="130000"/>
              <a:buFont typeface="Wingdings" charset="2"/>
              <a:buChar char=""/>
            </a:pPr>
            <a:r>
              <a:rPr b="0" lang="ru-RU" sz="2800" spc="-1" strike="noStrike">
                <a:solidFill>
                  <a:srgbClr val="004985"/>
                </a:solidFill>
                <a:latin typeface="Calibri"/>
              </a:rPr>
              <a:t>Редкое ревматическое заболевание</a:t>
            </a:r>
            <a:endParaRPr b="0" lang="ru-RU" sz="2800" spc="-1" strike="noStrike">
              <a:solidFill>
                <a:srgbClr val="004985"/>
              </a:solidFill>
              <a:latin typeface="Calibri"/>
            </a:endParaRPr>
          </a:p>
          <a:p>
            <a:pPr marL="343080" indent="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004985"/>
                </a:solidFill>
                <a:latin typeface="Calibri"/>
              </a:rPr>
              <a:t>  </a:t>
            </a:r>
            <a:endParaRPr b="0" lang="ru-RU" sz="2800" spc="-1" strike="noStrike">
              <a:solidFill>
                <a:srgbClr val="004985"/>
              </a:solidFill>
              <a:latin typeface="Calibri"/>
            </a:endParaRPr>
          </a:p>
          <a:p>
            <a:pPr marL="343080" indent="343080">
              <a:lnSpc>
                <a:spcPct val="100000"/>
              </a:lnSpc>
              <a:spcBef>
                <a:spcPts val="561"/>
              </a:spcBef>
              <a:buClr>
                <a:srgbClr val="00add9"/>
              </a:buClr>
              <a:buSzPct val="130000"/>
              <a:buFont typeface="Wingdings" charset="2"/>
              <a:buChar char=""/>
              <a:tabLst>
                <a:tab algn="l" pos="0"/>
              </a:tabLst>
            </a:pPr>
            <a:r>
              <a:rPr b="0" lang="ru-RU" sz="2800" spc="-1" strike="noStrike">
                <a:solidFill>
                  <a:srgbClr val="004985"/>
                </a:solidFill>
                <a:latin typeface="Calibri"/>
              </a:rPr>
              <a:t>Встречается реже, чем ревматоидный артрит, но не считается орфанным  </a:t>
            </a:r>
            <a:endParaRPr b="0" lang="ru-RU" sz="2800" spc="-1" strike="noStrike">
              <a:solidFill>
                <a:srgbClr val="004985"/>
              </a:solidFill>
              <a:latin typeface="Calibri"/>
            </a:endParaRPr>
          </a:p>
          <a:p>
            <a:pPr marL="343080" indent="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4985"/>
              </a:solidFill>
              <a:latin typeface="Calibri"/>
            </a:endParaRPr>
          </a:p>
          <a:p>
            <a:pPr marL="343080" indent="343080">
              <a:lnSpc>
                <a:spcPct val="100000"/>
              </a:lnSpc>
              <a:spcBef>
                <a:spcPts val="561"/>
              </a:spcBef>
              <a:buClr>
                <a:srgbClr val="00add9"/>
              </a:buClr>
              <a:buSzPct val="130000"/>
              <a:buFont typeface="Wingdings" charset="2"/>
              <a:buChar char=""/>
              <a:tabLst>
                <a:tab algn="l" pos="0"/>
              </a:tabLst>
            </a:pPr>
            <a:r>
              <a:rPr b="0" lang="ru-RU" sz="2800" spc="-1" strike="noStrike">
                <a:solidFill>
                  <a:srgbClr val="004985"/>
                </a:solidFill>
                <a:latin typeface="Calibri"/>
              </a:rPr>
              <a:t>Требует опытного врача-ревматолога для диагностики и лечения  </a:t>
            </a:r>
            <a:endParaRPr b="0" lang="ru-RU" sz="2800" spc="-1" strike="noStrike">
              <a:solidFill>
                <a:srgbClr val="004985"/>
              </a:solidFill>
              <a:latin typeface="Calibri"/>
            </a:endParaRPr>
          </a:p>
          <a:p>
            <a:pPr marL="343080" indent="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4985"/>
              </a:solidFill>
              <a:latin typeface="Calibri"/>
            </a:endParaRPr>
          </a:p>
          <a:p>
            <a:pPr marL="343080" indent="343080">
              <a:lnSpc>
                <a:spcPct val="100000"/>
              </a:lnSpc>
              <a:spcBef>
                <a:spcPts val="561"/>
              </a:spcBef>
              <a:buClr>
                <a:srgbClr val="00add9"/>
              </a:buClr>
              <a:buSzPct val="130000"/>
              <a:buFont typeface="Wingdings" charset="2"/>
              <a:buChar char=""/>
              <a:tabLst>
                <a:tab algn="l" pos="0"/>
              </a:tabLst>
            </a:pPr>
            <a:r>
              <a:rPr b="0" lang="ru-RU" sz="2800" spc="-1" strike="noStrike">
                <a:solidFill>
                  <a:srgbClr val="004985"/>
                </a:solidFill>
                <a:latin typeface="Calibri"/>
              </a:rPr>
              <a:t>Сложность диагностики обусловлена отсутствием единого анализа для быстрой постановки диагноза </a:t>
            </a:r>
            <a:endParaRPr b="0" lang="ru-RU" sz="2800" spc="-1" strike="noStrike">
              <a:solidFill>
                <a:srgbClr val="004985"/>
              </a:solidFill>
              <a:latin typeface="Calibri"/>
            </a:endParaRPr>
          </a:p>
          <a:p>
            <a:pPr marL="343080" indent="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4985"/>
              </a:solidFill>
              <a:latin typeface="Calibri"/>
            </a:endParaRPr>
          </a:p>
          <a:p>
            <a:pPr marL="343080" indent="343080">
              <a:lnSpc>
                <a:spcPct val="100000"/>
              </a:lnSpc>
              <a:spcBef>
                <a:spcPts val="561"/>
              </a:spcBef>
              <a:buClr>
                <a:srgbClr val="00add9"/>
              </a:buClr>
              <a:buSzPct val="130000"/>
              <a:buFont typeface="Wingdings" charset="2"/>
              <a:buChar char=""/>
              <a:tabLst>
                <a:tab algn="l" pos="0"/>
              </a:tabLst>
            </a:pPr>
            <a:r>
              <a:rPr b="0" lang="ru-RU" sz="2800" spc="-1" strike="noStrike">
                <a:solidFill>
                  <a:srgbClr val="004985"/>
                </a:solidFill>
                <a:latin typeface="Calibri"/>
              </a:rPr>
              <a:t>Своевременное обращение к специалисту критично для жизни пациента</a:t>
            </a:r>
            <a:endParaRPr b="0" lang="ru-RU" sz="2800" spc="-1" strike="noStrike">
              <a:solidFill>
                <a:srgbClr val="004985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4985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"/>
          <p:cNvSpPr/>
          <p:nvPr/>
        </p:nvSpPr>
        <p:spPr>
          <a:xfrm>
            <a:off x="6366960" y="3837960"/>
            <a:ext cx="5462280" cy="2401200"/>
          </a:xfrm>
          <a:prstGeom prst="roundRect">
            <a:avLst>
              <a:gd name="adj" fmla="val 3740"/>
            </a:avLst>
          </a:prstGeom>
          <a:solidFill>
            <a:srgbClr val="ffffff"/>
          </a:solidFill>
          <a:ln w="7620">
            <a:solidFill>
              <a:srgbClr val="c9def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Shape 1"/>
          <p:cNvSpPr/>
          <p:nvPr/>
        </p:nvSpPr>
        <p:spPr>
          <a:xfrm>
            <a:off x="665280" y="3837960"/>
            <a:ext cx="5462280" cy="2401200"/>
          </a:xfrm>
          <a:prstGeom prst="roundRect">
            <a:avLst>
              <a:gd name="adj" fmla="val 3740"/>
            </a:avLst>
          </a:prstGeom>
          <a:solidFill>
            <a:srgbClr val="ffffff"/>
          </a:solidFill>
          <a:ln w="7620">
            <a:solidFill>
              <a:srgbClr val="c9def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43" name="Группа 10"/>
          <p:cNvGrpSpPr/>
          <p:nvPr/>
        </p:nvGrpSpPr>
        <p:grpSpPr>
          <a:xfrm>
            <a:off x="0" y="189000"/>
            <a:ext cx="12190320" cy="6668640"/>
            <a:chOff x="0" y="189000"/>
            <a:chExt cx="12190320" cy="6668640"/>
          </a:xfrm>
        </p:grpSpPr>
        <p:pic>
          <p:nvPicPr>
            <p:cNvPr id="144" name="Picture 2" descr="E:\РАБОТА\3 конгресс ВСП\2025\XVI Конгресс шаблон презентации\элементы презентации\06.png"/>
            <p:cNvPicPr/>
            <p:nvPr/>
          </p:nvPicPr>
          <p:blipFill>
            <a:blip r:embed="rId1"/>
            <a:stretch/>
          </p:blipFill>
          <p:spPr>
            <a:xfrm>
              <a:off x="118440" y="189000"/>
              <a:ext cx="719640" cy="718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5" name="Picture 2" descr="E:\РАБОТА\3 конгресс ВСП\2025\XVI Конгресс шаблон презентации\элементы презентации\02.png"/>
            <p:cNvPicPr/>
            <p:nvPr/>
          </p:nvPicPr>
          <p:blipFill>
            <a:blip r:embed="rId2"/>
            <a:stretch/>
          </p:blipFill>
          <p:spPr>
            <a:xfrm>
              <a:off x="0" y="6138000"/>
              <a:ext cx="1080000" cy="719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6" name="Picture 3" descr="E:\РАБОТА\3 конгресс ВСП\2025\XVI Конгресс шаблон презентации\элементы презентации\04.png"/>
            <p:cNvPicPr/>
            <p:nvPr/>
          </p:nvPicPr>
          <p:blipFill>
            <a:blip r:embed="rId3"/>
            <a:stretch/>
          </p:blipFill>
          <p:spPr>
            <a:xfrm flipH="1">
              <a:off x="11469240" y="6498000"/>
              <a:ext cx="721080" cy="35964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147" name="Группа 9"/>
            <p:cNvGrpSpPr/>
            <p:nvPr/>
          </p:nvGrpSpPr>
          <p:grpSpPr>
            <a:xfrm>
              <a:off x="10478520" y="246240"/>
              <a:ext cx="1702440" cy="581760"/>
              <a:chOff x="10478520" y="246240"/>
              <a:chExt cx="1702440" cy="581760"/>
            </a:xfrm>
          </p:grpSpPr>
          <p:sp>
            <p:nvSpPr>
              <p:cNvPr id="148" name="Прямоугольник 5"/>
              <p:cNvSpPr/>
              <p:nvPr/>
            </p:nvSpPr>
            <p:spPr>
              <a:xfrm>
                <a:off x="10478520" y="587880"/>
                <a:ext cx="1702440" cy="2401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>
                  <a:lnSpc>
                    <a:spcPct val="90000"/>
                  </a:lnSpc>
                  <a:spcBef>
                    <a:spcPts val="751"/>
                  </a:spcBef>
                </a:pPr>
                <a:r>
                  <a:rPr b="0" lang="en-US" sz="1100" spc="-1" strike="noStrike">
                    <a:solidFill>
                      <a:srgbClr val="114c7d"/>
                    </a:solidFill>
                    <a:latin typeface="Gotham Pro"/>
                  </a:rPr>
                  <a:t>congress-vsp.ru/xvi/</a:t>
                </a:r>
                <a:endParaRPr b="0" lang="ru-RU" sz="11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pic>
            <p:nvPicPr>
              <p:cNvPr id="149" name="Picture 2" descr="E:\РАБОТА\3 конгресс ВСП\2025\XVI Конгресс шаблон презентации\элементы презентации\07.png"/>
              <p:cNvPicPr/>
              <p:nvPr/>
            </p:nvPicPr>
            <p:blipFill>
              <a:blip r:embed="rId4"/>
              <a:stretch/>
            </p:blipFill>
            <p:spPr>
              <a:xfrm>
                <a:off x="10550520" y="246240"/>
                <a:ext cx="1440000" cy="287640"/>
              </a:xfrm>
              <a:prstGeom prst="rect">
                <a:avLst/>
              </a:prstGeom>
              <a:ln w="0">
                <a:noFill/>
              </a:ln>
            </p:spPr>
          </p:pic>
        </p:grpSp>
      </p:grpSp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910800" y="0"/>
            <a:ext cx="9576720" cy="1079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1663a4"/>
                </a:solidFill>
                <a:latin typeface="Gotham Pro"/>
              </a:rPr>
              <a:t>БАРЬЕРЫ НА ПУТИ К ДИАГНОЗУ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Shape 1"/>
          <p:cNvSpPr/>
          <p:nvPr/>
        </p:nvSpPr>
        <p:spPr>
          <a:xfrm>
            <a:off x="684720" y="1126800"/>
            <a:ext cx="5462280" cy="2401200"/>
          </a:xfrm>
          <a:prstGeom prst="roundRect">
            <a:avLst>
              <a:gd name="adj" fmla="val 3740"/>
            </a:avLst>
          </a:prstGeom>
          <a:solidFill>
            <a:srgbClr val="ffffff"/>
          </a:solidFill>
          <a:ln w="7620">
            <a:solidFill>
              <a:srgbClr val="c9def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2" name="Image 0" descr="preencoded.png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/>
        </p:blipFill>
        <p:spPr>
          <a:xfrm>
            <a:off x="859320" y="1352880"/>
            <a:ext cx="659880" cy="659880"/>
          </a:xfrm>
          <a:prstGeom prst="rect">
            <a:avLst/>
          </a:prstGeom>
          <a:ln w="0">
            <a:noFill/>
          </a:ln>
        </p:spPr>
      </p:pic>
      <p:pic>
        <p:nvPicPr>
          <p:cNvPr id="153" name="Image 1" descr="preencoded.png"/>
          <p:cNvPicPr/>
          <p:nvPr/>
        </p:nvPicPr>
        <p:blipFill>
          <a:blip r:embed="rId7"/>
          <a:stretch/>
        </p:blipFill>
        <p:spPr>
          <a:xfrm>
            <a:off x="1040760" y="1540440"/>
            <a:ext cx="296640" cy="296640"/>
          </a:xfrm>
          <a:prstGeom prst="rect">
            <a:avLst/>
          </a:prstGeom>
          <a:ln w="0">
            <a:noFill/>
          </a:ln>
        </p:spPr>
      </p:pic>
      <p:sp>
        <p:nvSpPr>
          <p:cNvPr id="154" name="Text 2"/>
          <p:cNvSpPr/>
          <p:nvPr/>
        </p:nvSpPr>
        <p:spPr>
          <a:xfrm>
            <a:off x="1711800" y="1442880"/>
            <a:ext cx="2921040" cy="29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01"/>
              </a:lnSpc>
              <a:tabLst>
                <a:tab algn="l" pos="0"/>
              </a:tabLst>
            </a:pPr>
            <a:r>
              <a:rPr b="1" lang="en-US" sz="2400" spc="-1" strike="noStrike">
                <a:solidFill>
                  <a:srgbClr val="384653"/>
                </a:solidFill>
                <a:latin typeface="Calibri"/>
                <a:ea typeface="Host Grotesk Medium"/>
              </a:rPr>
              <a:t>Доступ к специалисту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Text 3"/>
          <p:cNvSpPr/>
          <p:nvPr/>
        </p:nvSpPr>
        <p:spPr>
          <a:xfrm>
            <a:off x="924120" y="2238840"/>
            <a:ext cx="5063040" cy="105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599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384653"/>
                </a:solidFill>
                <a:latin typeface="Calibri"/>
                <a:ea typeface="Roboto"/>
              </a:rPr>
              <a:t>К ревматологу не направляют или сложно попасть. Если путь — сотни километров, пациент остаётся дома.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Shape 4"/>
          <p:cNvSpPr/>
          <p:nvPr/>
        </p:nvSpPr>
        <p:spPr>
          <a:xfrm>
            <a:off x="6337440" y="1122480"/>
            <a:ext cx="5462280" cy="2401200"/>
          </a:xfrm>
          <a:prstGeom prst="roundRect">
            <a:avLst>
              <a:gd name="adj" fmla="val 3740"/>
            </a:avLst>
          </a:prstGeom>
          <a:solidFill>
            <a:srgbClr val="ffffff"/>
          </a:solidFill>
          <a:ln w="7620">
            <a:solidFill>
              <a:srgbClr val="c9def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1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7" name="Image 2" descr="preencoded.png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/>
        </p:blipFill>
        <p:spPr>
          <a:xfrm>
            <a:off x="6527160" y="1348200"/>
            <a:ext cx="659880" cy="659880"/>
          </a:xfrm>
          <a:prstGeom prst="rect">
            <a:avLst/>
          </a:prstGeom>
          <a:ln w="0">
            <a:noFill/>
          </a:ln>
        </p:spPr>
      </p:pic>
      <p:pic>
        <p:nvPicPr>
          <p:cNvPr id="158" name="Image 3" descr="preencoded.png"/>
          <p:cNvPicPr/>
          <p:nvPr/>
        </p:nvPicPr>
        <p:blipFill>
          <a:blip r:embed="rId10"/>
          <a:stretch/>
        </p:blipFill>
        <p:spPr>
          <a:xfrm>
            <a:off x="6708960" y="1540440"/>
            <a:ext cx="296640" cy="296640"/>
          </a:xfrm>
          <a:prstGeom prst="rect">
            <a:avLst/>
          </a:prstGeom>
          <a:ln w="0">
            <a:noFill/>
          </a:ln>
        </p:spPr>
      </p:pic>
      <p:sp>
        <p:nvSpPr>
          <p:cNvPr id="159" name="Text 5"/>
          <p:cNvSpPr/>
          <p:nvPr/>
        </p:nvSpPr>
        <p:spPr>
          <a:xfrm>
            <a:off x="7356960" y="1491480"/>
            <a:ext cx="2750040" cy="29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01"/>
              </a:lnSpc>
              <a:tabLst>
                <a:tab algn="l" pos="0"/>
              </a:tabLst>
            </a:pPr>
            <a:r>
              <a:rPr b="1" lang="en-US" sz="2400" spc="-1" strike="noStrike">
                <a:solidFill>
                  <a:srgbClr val="384653"/>
                </a:solidFill>
                <a:latin typeface="Calibri"/>
                <a:ea typeface="Host Grotesk Medium"/>
              </a:rPr>
              <a:t>Недостаток знаний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Text 6"/>
          <p:cNvSpPr/>
          <p:nvPr/>
        </p:nvSpPr>
        <p:spPr>
          <a:xfrm>
            <a:off x="6537240" y="2231640"/>
            <a:ext cx="5102280" cy="115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599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384653"/>
                </a:solidFill>
                <a:latin typeface="Calibri"/>
                <a:ea typeface="Roboto"/>
              </a:rPr>
              <a:t>Ревматолог может не обладать нужными знаниями, так как в основном лечит другие заболевания.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1" name="Image 4" descr="preencoded.png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/>
        </p:blipFill>
        <p:spPr>
          <a:xfrm>
            <a:off x="859320" y="4023720"/>
            <a:ext cx="659880" cy="659880"/>
          </a:xfrm>
          <a:prstGeom prst="rect">
            <a:avLst/>
          </a:prstGeom>
          <a:ln w="0">
            <a:noFill/>
          </a:ln>
        </p:spPr>
      </p:pic>
      <p:pic>
        <p:nvPicPr>
          <p:cNvPr id="162" name="Image 5" descr="preencoded.png"/>
          <p:cNvPicPr/>
          <p:nvPr/>
        </p:nvPicPr>
        <p:blipFill>
          <a:blip r:embed="rId13"/>
          <a:stretch/>
        </p:blipFill>
        <p:spPr>
          <a:xfrm>
            <a:off x="1040760" y="4212000"/>
            <a:ext cx="296640" cy="296640"/>
          </a:xfrm>
          <a:prstGeom prst="rect">
            <a:avLst/>
          </a:prstGeom>
          <a:ln w="0">
            <a:noFill/>
          </a:ln>
        </p:spPr>
      </p:pic>
      <p:sp>
        <p:nvSpPr>
          <p:cNvPr id="163" name="Text 8"/>
          <p:cNvSpPr/>
          <p:nvPr/>
        </p:nvSpPr>
        <p:spPr>
          <a:xfrm>
            <a:off x="1734480" y="4202280"/>
            <a:ext cx="2750040" cy="29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01"/>
              </a:lnSpc>
              <a:tabLst>
                <a:tab algn="l" pos="0"/>
              </a:tabLst>
            </a:pPr>
            <a:r>
              <a:rPr b="1" lang="en-US" sz="2400" spc="-1" strike="noStrike">
                <a:solidFill>
                  <a:srgbClr val="384653"/>
                </a:solidFill>
                <a:latin typeface="Calibri"/>
                <a:ea typeface="Host Grotesk Medium"/>
              </a:rPr>
              <a:t>Обследования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Text 9"/>
          <p:cNvSpPr/>
          <p:nvPr/>
        </p:nvSpPr>
        <p:spPr>
          <a:xfrm>
            <a:off x="890640" y="4873320"/>
            <a:ext cx="4988160" cy="108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599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384653"/>
                </a:solidFill>
                <a:latin typeface="Calibri"/>
                <a:ea typeface="Roboto"/>
              </a:rPr>
              <a:t>Пациент не получает рекомендации на обследования или не может их пройти из-за трудностей с направлениями.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5" name="Image 6" descr="preencoded.png"/>
          <p:cNvPicPr/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/>
        </p:blipFill>
        <p:spPr>
          <a:xfrm>
            <a:off x="6537240" y="4030560"/>
            <a:ext cx="659880" cy="659880"/>
          </a:xfrm>
          <a:prstGeom prst="rect">
            <a:avLst/>
          </a:prstGeom>
          <a:ln w="0">
            <a:solidFill>
              <a:srgbClr val="c9def3"/>
            </a:solidFill>
          </a:ln>
        </p:spPr>
      </p:pic>
      <p:pic>
        <p:nvPicPr>
          <p:cNvPr id="166" name="Image 7" descr="preencoded.png"/>
          <p:cNvPicPr/>
          <p:nvPr/>
        </p:nvPicPr>
        <p:blipFill>
          <a:blip r:embed="rId16"/>
          <a:stretch/>
        </p:blipFill>
        <p:spPr>
          <a:xfrm>
            <a:off x="6718680" y="4212000"/>
            <a:ext cx="296640" cy="296640"/>
          </a:xfrm>
          <a:prstGeom prst="rect">
            <a:avLst/>
          </a:prstGeom>
          <a:ln w="0">
            <a:noFill/>
          </a:ln>
        </p:spPr>
      </p:pic>
      <p:sp>
        <p:nvSpPr>
          <p:cNvPr id="167" name="Text 11"/>
          <p:cNvSpPr/>
          <p:nvPr/>
        </p:nvSpPr>
        <p:spPr>
          <a:xfrm>
            <a:off x="7416720" y="4202280"/>
            <a:ext cx="2750040" cy="29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01"/>
              </a:lnSpc>
              <a:tabLst>
                <a:tab algn="l" pos="0"/>
              </a:tabLst>
            </a:pPr>
            <a:r>
              <a:rPr b="1" lang="en-US" sz="2400" spc="-1" strike="noStrike">
                <a:solidFill>
                  <a:srgbClr val="384653"/>
                </a:solidFill>
                <a:latin typeface="Calibri"/>
                <a:ea typeface="Host Grotesk Medium"/>
              </a:rPr>
              <a:t>Финансирование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Text 12"/>
          <p:cNvSpPr/>
          <p:nvPr/>
        </p:nvSpPr>
        <p:spPr>
          <a:xfrm>
            <a:off x="6546960" y="4917240"/>
            <a:ext cx="5102280" cy="76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99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384653"/>
                </a:solidFill>
                <a:latin typeface="Calibri"/>
                <a:ea typeface="Roboto"/>
              </a:rPr>
              <a:t>Часть анализов и обследований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599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384653"/>
                </a:solidFill>
                <a:latin typeface="Calibri"/>
                <a:ea typeface="Roboto"/>
              </a:rPr>
              <a:t>не покрывае</a:t>
            </a:r>
            <a:r>
              <a:rPr b="0" lang="ru-RU" sz="2000" spc="-1" strike="noStrike">
                <a:solidFill>
                  <a:srgbClr val="384653"/>
                </a:solidFill>
                <a:latin typeface="Calibri"/>
                <a:ea typeface="Roboto"/>
              </a:rPr>
              <a:t>тся ОМС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age 0" descr="preencoded.png"/>
          <p:cNvPicPr/>
          <p:nvPr/>
        </p:nvPicPr>
        <p:blipFill>
          <a:blip r:embed="rId1"/>
          <a:stretch/>
        </p:blipFill>
        <p:spPr>
          <a:xfrm>
            <a:off x="8363880" y="292680"/>
            <a:ext cx="3826080" cy="5465880"/>
          </a:xfrm>
          <a:prstGeom prst="rect">
            <a:avLst/>
          </a:prstGeom>
          <a:ln w="0">
            <a:noFill/>
          </a:ln>
        </p:spPr>
      </p:pic>
      <p:grpSp>
        <p:nvGrpSpPr>
          <p:cNvPr id="170" name="Группа 12"/>
          <p:cNvGrpSpPr/>
          <p:nvPr/>
        </p:nvGrpSpPr>
        <p:grpSpPr>
          <a:xfrm>
            <a:off x="0" y="0"/>
            <a:ext cx="12190320" cy="6858000"/>
            <a:chOff x="0" y="0"/>
            <a:chExt cx="12190320" cy="6858000"/>
          </a:xfrm>
        </p:grpSpPr>
        <p:pic>
          <p:nvPicPr>
            <p:cNvPr id="171" name="Picture 2" descr="E:\РАБОТА\3 конгресс ВСП\2025\XVI Конгресс шаблон презентации\элементы презентации\06.png"/>
            <p:cNvPicPr/>
            <p:nvPr/>
          </p:nvPicPr>
          <p:blipFill>
            <a:blip r:embed="rId2"/>
            <a:stretch/>
          </p:blipFill>
          <p:spPr>
            <a:xfrm>
              <a:off x="334440" y="3357000"/>
              <a:ext cx="1079640" cy="10796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72" name="Прямоугольник 5"/>
            <p:cNvSpPr/>
            <p:nvPr/>
          </p:nvSpPr>
          <p:spPr>
            <a:xfrm>
              <a:off x="8903520" y="6559560"/>
              <a:ext cx="2232000" cy="267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r">
                <a:lnSpc>
                  <a:spcPct val="90000"/>
                </a:lnSpc>
                <a:spcBef>
                  <a:spcPts val="751"/>
                </a:spcBef>
              </a:pPr>
              <a:r>
                <a:rPr b="0" lang="en-US" sz="1300" spc="-1" strike="noStrike">
                  <a:solidFill>
                    <a:srgbClr val="114c7d"/>
                  </a:solidFill>
                  <a:latin typeface="Gotham Pro"/>
                </a:rPr>
                <a:t>congress-vsp.ru/xvi/</a:t>
              </a:r>
              <a:endParaRPr b="0" lang="ru-RU" sz="13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73" name="Picture 2" descr="E:\РАБОТА\3 конгресс ВСП\2025\XVI Конгресс шаблон презентации\элементы презентации\02.png"/>
            <p:cNvPicPr/>
            <p:nvPr/>
          </p:nvPicPr>
          <p:blipFill>
            <a:blip r:embed="rId3"/>
            <a:stretch/>
          </p:blipFill>
          <p:spPr>
            <a:xfrm rot="16200000">
              <a:off x="11020320" y="5688360"/>
              <a:ext cx="1403640" cy="935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4" name="Picture 2" descr="E:\РАБОТА\3 конгресс ВСП\2025\XVI Конгресс шаблон презентации\элементы презентации\013.png"/>
            <p:cNvPicPr/>
            <p:nvPr/>
          </p:nvPicPr>
          <p:blipFill>
            <a:blip r:embed="rId4"/>
            <a:stretch/>
          </p:blipFill>
          <p:spPr>
            <a:xfrm>
              <a:off x="0" y="0"/>
              <a:ext cx="1403640" cy="3274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5" name="Picture 3" descr="E:\РАБОТА\3 конгресс ВСП\2025\XVI Конгресс шаблон презентации\элементы презентации\011.png"/>
            <p:cNvPicPr/>
            <p:nvPr/>
          </p:nvPicPr>
          <p:blipFill>
            <a:blip r:embed="rId5"/>
            <a:stretch/>
          </p:blipFill>
          <p:spPr>
            <a:xfrm rot="16200000">
              <a:off x="-467280" y="4986720"/>
              <a:ext cx="2338920" cy="1403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6" name="Picture 3" descr="E:\РАБОТА\3 конгресс ВСП\2025\XVI Конгресс шаблон презентации\элементы презентации\04.png"/>
            <p:cNvPicPr/>
            <p:nvPr/>
          </p:nvPicPr>
          <p:blipFill>
            <a:blip r:embed="rId6"/>
            <a:stretch/>
          </p:blipFill>
          <p:spPr>
            <a:xfrm flipH="1">
              <a:off x="11252520" y="0"/>
              <a:ext cx="937800" cy="467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1558800" y="0"/>
            <a:ext cx="9720720" cy="1268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1663a4"/>
                </a:solidFill>
                <a:latin typeface="Gotham Pro"/>
              </a:rPr>
              <a:t>ПРОБЛЕМА НЕДИФФЕРЕНЦИРОВАННОГО ДИАГНОЗА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Text 1"/>
          <p:cNvSpPr/>
          <p:nvPr/>
        </p:nvSpPr>
        <p:spPr>
          <a:xfrm>
            <a:off x="1991160" y="1800360"/>
            <a:ext cx="5630040" cy="170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384653"/>
                </a:solidFill>
                <a:latin typeface="Calibri"/>
                <a:ea typeface="Roboto"/>
              </a:rPr>
              <a:t>При наличии признаков аутоиммунного заболевания и несоответствии критериям ССД, болезни Шёгрена, СКВ, полимиозита пациенту нередко </a:t>
            </a:r>
            <a:r>
              <a:rPr b="0" lang="en-US" sz="2000" spc="-1" strike="noStrike">
                <a:solidFill>
                  <a:srgbClr val="c3643d"/>
                </a:solidFill>
                <a:latin typeface="Calibri"/>
                <a:ea typeface="Roboto"/>
              </a:rPr>
              <a:t>не ставят вообще никакого диагноза</a:t>
            </a:r>
            <a:r>
              <a:rPr b="0" lang="en-US" sz="2000" spc="-1" strike="noStrike">
                <a:solidFill>
                  <a:srgbClr val="384653"/>
                </a:solidFill>
                <a:latin typeface="Calibri"/>
                <a:ea typeface="Roboto"/>
              </a:rPr>
              <a:t>, хотя предусмотрен диагноз недифференцированного заболевания соединительной ткани.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Shape 2"/>
          <p:cNvSpPr/>
          <p:nvPr/>
        </p:nvSpPr>
        <p:spPr>
          <a:xfrm>
            <a:off x="1657080" y="1703160"/>
            <a:ext cx="45360" cy="2210760"/>
          </a:xfrm>
          <a:prstGeom prst="rect">
            <a:avLst/>
          </a:prstGeom>
          <a:solidFill>
            <a:srgbClr val="afd5f1"/>
          </a:solidFill>
          <a:ln w="0">
            <a:solidFill>
              <a:srgbClr val="c9def3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Text 3"/>
          <p:cNvSpPr/>
          <p:nvPr/>
        </p:nvSpPr>
        <p:spPr>
          <a:xfrm>
            <a:off x="1657080" y="4773600"/>
            <a:ext cx="7556040" cy="68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384653"/>
                </a:solidFill>
                <a:latin typeface="Calibri"/>
                <a:ea typeface="Roboto"/>
              </a:rPr>
              <a:t>В итоге пациент не получает ни диагноза, ни </a:t>
            </a:r>
            <a:r>
              <a:rPr b="0" lang="ru-RU" sz="2000" spc="-1" strike="noStrike">
                <a:solidFill>
                  <a:srgbClr val="384653"/>
                </a:solidFill>
                <a:latin typeface="Calibri"/>
                <a:ea typeface="Roboto"/>
              </a:rPr>
              <a:t>медицинской </a:t>
            </a:r>
            <a:r>
              <a:rPr b="0" lang="en-US" sz="2000" spc="-1" strike="noStrike">
                <a:solidFill>
                  <a:srgbClr val="384653"/>
                </a:solidFill>
                <a:latin typeface="Calibri"/>
                <a:ea typeface="Roboto"/>
              </a:rPr>
              <a:t>помощи.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65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384653"/>
                </a:solidFill>
                <a:latin typeface="Calibri"/>
                <a:ea typeface="Roboto"/>
              </a:rPr>
              <a:t> </a:t>
            </a:r>
            <a:r>
              <a:rPr b="0" lang="en-US" sz="2000" spc="-1" strike="noStrike">
                <a:solidFill>
                  <a:srgbClr val="384653"/>
                </a:solidFill>
                <a:latin typeface="Calibri"/>
                <a:ea typeface="Roboto"/>
              </a:rPr>
              <a:t>С</a:t>
            </a:r>
            <a:r>
              <a:rPr b="0" lang="ru-RU" sz="2000" spc="-1" strike="noStrike">
                <a:solidFill>
                  <a:srgbClr val="384653"/>
                </a:solidFill>
                <a:latin typeface="Calibri"/>
                <a:ea typeface="Roboto"/>
              </a:rPr>
              <a:t>нижение</a:t>
            </a:r>
            <a:r>
              <a:rPr b="0" lang="en-US" sz="2000" spc="-1" strike="noStrike">
                <a:solidFill>
                  <a:srgbClr val="384653"/>
                </a:solidFill>
                <a:latin typeface="Calibri"/>
                <a:ea typeface="Roboto"/>
              </a:rPr>
              <a:t> трудоспособност</a:t>
            </a:r>
            <a:r>
              <a:rPr b="0" lang="ru-RU" sz="2000" spc="-1" strike="noStrike">
                <a:solidFill>
                  <a:srgbClr val="384653"/>
                </a:solidFill>
                <a:latin typeface="Calibri"/>
                <a:ea typeface="Roboto"/>
              </a:rPr>
              <a:t>и</a:t>
            </a:r>
            <a:r>
              <a:rPr b="0" lang="en-US" sz="2000" spc="-1" strike="noStrike">
                <a:solidFill>
                  <a:srgbClr val="384653"/>
                </a:solidFill>
                <a:latin typeface="Calibri"/>
                <a:ea typeface="Roboto"/>
              </a:rPr>
              <a:t> и качеств</a:t>
            </a:r>
            <a:r>
              <a:rPr b="0" lang="ru-RU" sz="2000" spc="-1" strike="noStrike">
                <a:solidFill>
                  <a:srgbClr val="384653"/>
                </a:solidFill>
                <a:latin typeface="Calibri"/>
                <a:ea typeface="Roboto"/>
              </a:rPr>
              <a:t>а</a:t>
            </a:r>
            <a:r>
              <a:rPr b="0" lang="en-US" sz="2000" spc="-1" strike="noStrike">
                <a:solidFill>
                  <a:srgbClr val="384653"/>
                </a:solidFill>
                <a:latin typeface="Calibri"/>
                <a:ea typeface="Roboto"/>
              </a:rPr>
              <a:t> жизни.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"/>
          <p:cNvSpPr/>
          <p:nvPr/>
        </p:nvSpPr>
        <p:spPr>
          <a:xfrm>
            <a:off x="6398640" y="1417680"/>
            <a:ext cx="5213520" cy="2871000"/>
          </a:xfrm>
          <a:prstGeom prst="roundRect">
            <a:avLst>
              <a:gd name="adj" fmla="val 3521"/>
            </a:avLst>
          </a:prstGeom>
          <a:solidFill>
            <a:srgbClr val="ffffff"/>
          </a:solidFill>
          <a:ln w="30480">
            <a:solidFill>
              <a:srgbClr val="c9def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Shape 2"/>
          <p:cNvSpPr/>
          <p:nvPr/>
        </p:nvSpPr>
        <p:spPr>
          <a:xfrm>
            <a:off x="6448320" y="1441800"/>
            <a:ext cx="5164200" cy="615240"/>
          </a:xfrm>
          <a:prstGeom prst="roundRect">
            <a:avLst>
              <a:gd name="adj" fmla="val 8626"/>
            </a:avLst>
          </a:prstGeom>
          <a:solidFill>
            <a:srgbClr val="c9def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1663a4"/>
                </a:solidFill>
                <a:latin typeface="Gotham Pro"/>
                <a:ea typeface="Host Grotesk Medium"/>
              </a:rPr>
              <a:t>НА ЧТО ОПИРАЕТСЯ ДИАГНОСТИКА СЕГОДНЯ?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4" name="Picture 2" descr="E:\РАБОТА\3 конгресс ВСП\2025\XVI Конгресс шаблон презентации\элементы презентации\06.png"/>
          <p:cNvPicPr/>
          <p:nvPr/>
        </p:nvPicPr>
        <p:blipFill>
          <a:blip r:embed="rId1"/>
          <a:stretch/>
        </p:blipFill>
        <p:spPr>
          <a:xfrm>
            <a:off x="190440" y="188640"/>
            <a:ext cx="719640" cy="719640"/>
          </a:xfrm>
          <a:prstGeom prst="rect">
            <a:avLst/>
          </a:prstGeom>
          <a:ln w="0">
            <a:noFill/>
          </a:ln>
        </p:spPr>
      </p:pic>
      <p:pic>
        <p:nvPicPr>
          <p:cNvPr id="185" name="Picture 4" descr="E:\РАБОТА\3 конгресс ВСП\2025\XVI Конгресс шаблон презентации\элементы презентации\014.png"/>
          <p:cNvPicPr/>
          <p:nvPr/>
        </p:nvPicPr>
        <p:blipFill>
          <a:blip r:embed="rId2"/>
          <a:stretch/>
        </p:blipFill>
        <p:spPr>
          <a:xfrm flipH="1">
            <a:off x="11470680" y="0"/>
            <a:ext cx="719640" cy="719640"/>
          </a:xfrm>
          <a:prstGeom prst="rect">
            <a:avLst/>
          </a:prstGeom>
          <a:ln w="0">
            <a:noFill/>
          </a:ln>
        </p:spPr>
      </p:pic>
      <p:pic>
        <p:nvPicPr>
          <p:cNvPr id="186" name="Picture 2" descr="E:\РАБОТА\3 конгресс ВСП\2025\XVI Конгресс шаблон презентации\элементы презентации\02.png"/>
          <p:cNvPicPr/>
          <p:nvPr/>
        </p:nvPicPr>
        <p:blipFill>
          <a:blip r:embed="rId3"/>
          <a:stretch/>
        </p:blipFill>
        <p:spPr>
          <a:xfrm>
            <a:off x="0" y="6138000"/>
            <a:ext cx="1080000" cy="719640"/>
          </a:xfrm>
          <a:prstGeom prst="rect">
            <a:avLst/>
          </a:prstGeom>
          <a:ln w="0">
            <a:noFill/>
          </a:ln>
        </p:spPr>
      </p:pic>
      <p:pic>
        <p:nvPicPr>
          <p:cNvPr id="187" name="Picture 3" descr="E:\РАБОТА\3 конгресс ВСП\2025\XVI Конгресс шаблон презентации\элементы презентации\04.png"/>
          <p:cNvPicPr/>
          <p:nvPr/>
        </p:nvPicPr>
        <p:blipFill>
          <a:blip r:embed="rId4"/>
          <a:stretch/>
        </p:blipFill>
        <p:spPr>
          <a:xfrm>
            <a:off x="11468880" y="6498000"/>
            <a:ext cx="721080" cy="359640"/>
          </a:xfrm>
          <a:prstGeom prst="rect">
            <a:avLst/>
          </a:prstGeom>
          <a:ln w="0">
            <a:noFill/>
          </a:ln>
        </p:spPr>
      </p:pic>
      <p:sp>
        <p:nvSpPr>
          <p:cNvPr id="188" name="Shape 1"/>
          <p:cNvSpPr/>
          <p:nvPr/>
        </p:nvSpPr>
        <p:spPr>
          <a:xfrm>
            <a:off x="881280" y="1448640"/>
            <a:ext cx="5213520" cy="2871000"/>
          </a:xfrm>
          <a:prstGeom prst="roundRect">
            <a:avLst>
              <a:gd name="adj" fmla="val 3521"/>
            </a:avLst>
          </a:prstGeom>
          <a:solidFill>
            <a:srgbClr val="ffffff"/>
          </a:solidFill>
          <a:ln w="30480">
            <a:solidFill>
              <a:srgbClr val="c9def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Shape 2"/>
          <p:cNvSpPr/>
          <p:nvPr/>
        </p:nvSpPr>
        <p:spPr>
          <a:xfrm>
            <a:off x="942480" y="1448640"/>
            <a:ext cx="5164200" cy="615240"/>
          </a:xfrm>
          <a:prstGeom prst="roundRect">
            <a:avLst>
              <a:gd name="adj" fmla="val 8626"/>
            </a:avLst>
          </a:prstGeom>
          <a:solidFill>
            <a:srgbClr val="c9def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Text 3"/>
          <p:cNvSpPr/>
          <p:nvPr/>
        </p:nvSpPr>
        <p:spPr>
          <a:xfrm>
            <a:off x="3354480" y="1610640"/>
            <a:ext cx="339840" cy="42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650"/>
              </a:lnSpc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Text 4"/>
          <p:cNvSpPr/>
          <p:nvPr/>
        </p:nvSpPr>
        <p:spPr>
          <a:xfrm>
            <a:off x="1654200" y="1612080"/>
            <a:ext cx="34002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1" lang="en-US" sz="2400" spc="-1" strike="noStrike">
                <a:solidFill>
                  <a:srgbClr val="384653"/>
                </a:solidFill>
                <a:latin typeface="Calibri"/>
                <a:ea typeface="Host Grotesk Medium"/>
              </a:rPr>
              <a:t>В России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Text 5"/>
          <p:cNvSpPr/>
          <p:nvPr/>
        </p:nvSpPr>
        <p:spPr>
          <a:xfrm>
            <a:off x="1071720" y="2501280"/>
            <a:ext cx="4832640" cy="102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tabLst>
                <a:tab algn="l" pos="0"/>
              </a:tabLst>
            </a:pPr>
            <a:r>
              <a:rPr b="0" lang="en-US" sz="2400" spc="-1" strike="noStrike">
                <a:solidFill>
                  <a:srgbClr val="384653"/>
                </a:solidFill>
                <a:latin typeface="Calibri"/>
                <a:ea typeface="Roboto"/>
              </a:rPr>
              <a:t>Клинические рекомендации АРР 2013 года и стандарт специализированной помощи 2012 года </a:t>
            </a:r>
            <a:r>
              <a:rPr b="0" lang="ru-RU" sz="2400" spc="-1" strike="noStrike">
                <a:solidFill>
                  <a:srgbClr val="384653"/>
                </a:solidFill>
                <a:latin typeface="Calibri"/>
                <a:ea typeface="Roboto"/>
              </a:rPr>
              <a:t>-</a:t>
            </a:r>
            <a:r>
              <a:rPr b="0" lang="en-US" sz="2400" spc="-1" strike="noStrike">
                <a:solidFill>
                  <a:srgbClr val="384653"/>
                </a:solidFill>
                <a:latin typeface="Calibri"/>
                <a:ea typeface="Roboto"/>
              </a:rPr>
              <a:t> оба отменены. КР действуют при разбирательстве в суде.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Text 9"/>
          <p:cNvSpPr/>
          <p:nvPr/>
        </p:nvSpPr>
        <p:spPr>
          <a:xfrm>
            <a:off x="7780320" y="157248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1" lang="en-US" sz="2400" spc="-1" strike="noStrike">
                <a:solidFill>
                  <a:srgbClr val="384653"/>
                </a:solidFill>
                <a:latin typeface="Calibri"/>
                <a:ea typeface="Host Grotesk Medium"/>
              </a:rPr>
              <a:t>Зарубежный опыт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Text 10"/>
          <p:cNvSpPr/>
          <p:nvPr/>
        </p:nvSpPr>
        <p:spPr>
          <a:xfrm>
            <a:off x="6625800" y="2292840"/>
            <a:ext cx="4944240" cy="157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tabLst>
                <a:tab algn="l" pos="0"/>
              </a:tabLst>
            </a:pPr>
            <a:r>
              <a:rPr b="0" lang="en-US" sz="2400" spc="-1" strike="noStrike">
                <a:solidFill>
                  <a:srgbClr val="384653"/>
                </a:solidFill>
                <a:latin typeface="Calibri"/>
                <a:ea typeface="Roboto"/>
              </a:rPr>
              <a:t>Классификационные критерии 2013 года, рекомендации по лечению 2024 года, национальные рекомендации (британские 2024, французские 2021).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Shape 11"/>
          <p:cNvSpPr/>
          <p:nvPr/>
        </p:nvSpPr>
        <p:spPr>
          <a:xfrm>
            <a:off x="949680" y="4397040"/>
            <a:ext cx="10686240" cy="1720080"/>
          </a:xfrm>
          <a:prstGeom prst="roundRect">
            <a:avLst>
              <a:gd name="adj" fmla="val 7436"/>
            </a:avLst>
          </a:prstGeom>
          <a:solidFill>
            <a:srgbClr val="c9def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Text 12"/>
          <p:cNvSpPr/>
          <p:nvPr/>
        </p:nvSpPr>
        <p:spPr>
          <a:xfrm>
            <a:off x="1338120" y="4906080"/>
            <a:ext cx="9909720" cy="68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ts val="2650"/>
              </a:lnSpc>
              <a:tabLst>
                <a:tab algn="l" pos="0"/>
              </a:tabLst>
            </a:pPr>
            <a:r>
              <a:rPr b="1" lang="en-US" sz="2800" spc="-1" strike="noStrike">
                <a:solidFill>
                  <a:srgbClr val="000000"/>
                </a:solidFill>
                <a:latin typeface="Calibri"/>
                <a:ea typeface="Roboto"/>
              </a:rPr>
              <a:t>Большое количество барьеров связано с отсутствием действующих клинических рекомендаций </a:t>
            </a:r>
            <a:r>
              <a:rPr b="1" lang="ru-RU" sz="2800" spc="-1" strike="noStrike">
                <a:solidFill>
                  <a:srgbClr val="000000"/>
                </a:solidFill>
                <a:latin typeface="Calibri"/>
                <a:ea typeface="Roboto"/>
              </a:rPr>
              <a:t>и медицинского стандарта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Прямоугольник 26"/>
          <p:cNvSpPr/>
          <p:nvPr/>
        </p:nvSpPr>
        <p:spPr>
          <a:xfrm>
            <a:off x="8903520" y="6550560"/>
            <a:ext cx="2232000" cy="26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90000"/>
              </a:lnSpc>
              <a:spcBef>
                <a:spcPts val="751"/>
              </a:spcBef>
            </a:pPr>
            <a:r>
              <a:rPr b="0" lang="en-US" sz="1300" spc="-1" strike="noStrike">
                <a:solidFill>
                  <a:srgbClr val="114c7d"/>
                </a:solidFill>
                <a:latin typeface="Gotham Pro"/>
              </a:rPr>
              <a:t>congress-vsp.ru/xvi/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2" descr="E:\РАБОТА\3 конгресс ВСП\2025\XVI Конгресс шаблон презентации\элементы презентации\02.png"/>
          <p:cNvPicPr/>
          <p:nvPr/>
        </p:nvPicPr>
        <p:blipFill>
          <a:blip r:embed="rId1"/>
          <a:stretch/>
        </p:blipFill>
        <p:spPr>
          <a:xfrm>
            <a:off x="0" y="6132240"/>
            <a:ext cx="1080000" cy="719640"/>
          </a:xfrm>
          <a:prstGeom prst="rect">
            <a:avLst/>
          </a:prstGeom>
          <a:ln w="0">
            <a:noFill/>
          </a:ln>
        </p:spPr>
      </p:pic>
      <p:sp>
        <p:nvSpPr>
          <p:cNvPr id="199" name="Прямоугольник 2"/>
          <p:cNvSpPr/>
          <p:nvPr/>
        </p:nvSpPr>
        <p:spPr>
          <a:xfrm>
            <a:off x="118440" y="720"/>
            <a:ext cx="12189960" cy="6856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00" name="TextBox 1"/>
          <p:cNvSpPr/>
          <p:nvPr/>
        </p:nvSpPr>
        <p:spPr>
          <a:xfrm>
            <a:off x="2482920" y="122760"/>
            <a:ext cx="798768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70c0"/>
                </a:solidFill>
                <a:latin typeface="Calibri"/>
              </a:rPr>
              <a:t>ЧТО НЕОБХОДИМО ДЛЯ ДИАГНОСТИКИ?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01" name="Таблица 19"/>
          <p:cNvGraphicFramePr/>
          <p:nvPr/>
        </p:nvGraphicFramePr>
        <p:xfrm>
          <a:off x="399600" y="677160"/>
          <a:ext cx="11538000" cy="5788800"/>
        </p:xfrm>
        <a:graphic>
          <a:graphicData uri="http://schemas.openxmlformats.org/drawingml/2006/table">
            <a:tbl>
              <a:tblPr/>
              <a:tblGrid>
                <a:gridCol w="9439920"/>
                <a:gridCol w="2098440"/>
              </a:tblGrid>
              <a:tr h="695880">
                <a:tc>
                  <a:txBody>
                    <a:bodyPr lIns="91080" rIns="91080" tIns="45360" bIns="45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2060"/>
                          </a:solidFill>
                          <a:latin typeface="Calibri"/>
                        </a:rPr>
                        <a:t>ДИАГНОСТИЧЕСКОЕ МЕРОПРИЯТИЕ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lIns="91080" rIns="91080" tIns="45360" bIns="45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2060"/>
                          </a:solidFill>
                          <a:latin typeface="Calibri"/>
                        </a:rPr>
                        <a:t>ВОЗМОЖНОСТЬ ПОЛУЧЕНИЯ В РАМКАХ ОМС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56400">
                <a:tc>
                  <a:txBody>
                    <a:bodyPr lIns="91080" rIns="91080" tIns="45360" bIns="45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Общий анализ крови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1080" rIns="91080" tIns="45360" bIns="45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ДА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6400">
                <a:tc>
                  <a:txBody>
                    <a:bodyPr lIns="91080" rIns="91080" tIns="45360" bIns="45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Общий анализ мочи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9def3"/>
                    </a:solidFill>
                  </a:tcPr>
                </a:tc>
                <a:tc>
                  <a:txBody>
                    <a:bodyPr lIns="91080" rIns="91080" tIns="45360" bIns="45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ДА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9def3"/>
                    </a:solidFill>
                  </a:tcPr>
                </a:tc>
              </a:tr>
              <a:tr h="623880">
                <a:tc>
                  <a:txBody>
                    <a:bodyPr lIns="91080" rIns="91080" tIns="45360" bIns="45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Биохимический анализ крови (глюкоза, билирубин общий и прямой, АЛТ, АСТ, гамма-ГТП, щелочная фосфатаза, ЛДГ, КФК, креатинин, мочевина, К, мочевая кислота)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1080" rIns="91080" tIns="45360" bIns="45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ДА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6400">
                <a:tc>
                  <a:txBody>
                    <a:bodyPr lIns="91080" rIns="91080" tIns="45360" bIns="45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Маркеры воспаления (СРБ — С-реактивный белок, РФ — ревматоидный фактор)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9def3"/>
                    </a:solidFill>
                  </a:tcPr>
                </a:tc>
                <a:tc>
                  <a:txBody>
                    <a:bodyPr lIns="91080" rIns="91080" tIns="45360" bIns="45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ДА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9def3"/>
                    </a:solidFill>
                  </a:tcPr>
                </a:tc>
              </a:tr>
              <a:tr h="356400">
                <a:tc>
                  <a:txBody>
                    <a:bodyPr lIns="91080" rIns="91080" tIns="45360" bIns="45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КТ лёгких (по показаниям)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1080" rIns="91080" tIns="45360" bIns="45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ДА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23880">
                <a:tc>
                  <a:txBody>
                    <a:bodyPr lIns="91080" rIns="91080" tIns="45360" bIns="45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Определение антинуклеарного фактора,  антитела к топоизомеразе 1 (анти-Scl-70), антицентромерные антитела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9def3"/>
                    </a:solidFill>
                  </a:tcPr>
                </a:tc>
                <a:tc>
                  <a:txBody>
                    <a:bodyPr lIns="91080" rIns="91080" tIns="45360" bIns="45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НЕТ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9def3"/>
                    </a:solidFill>
                  </a:tcPr>
                </a:tc>
              </a:tr>
              <a:tr h="356400">
                <a:tc>
                  <a:txBody>
                    <a:bodyPr lIns="91080" rIns="91080" tIns="45360" bIns="45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Видеокапилляроскопия ногтевого ложа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1080" rIns="91080" tIns="45360" bIns="45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НЕТ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6400">
                <a:tc>
                  <a:txBody>
                    <a:bodyPr lIns="91080" rIns="91080" tIns="45360" bIns="45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Спирометрия легких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9def3"/>
                    </a:solidFill>
                  </a:tcPr>
                </a:tc>
                <a:tc>
                  <a:txBody>
                    <a:bodyPr lIns="91080" rIns="91080" tIns="45360" bIns="45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ДА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9def3"/>
                    </a:solidFill>
                  </a:tcPr>
                </a:tc>
              </a:tr>
              <a:tr h="356400">
                <a:tc>
                  <a:txBody>
                    <a:bodyPr lIns="91080" rIns="91080" tIns="45360" bIns="45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Рентгенография кистей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1080" rIns="91080" tIns="45360" bIns="45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ДА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6400">
                <a:tc>
                  <a:txBody>
                    <a:bodyPr lIns="91080" rIns="91080" tIns="45360" bIns="45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ЭКГ и ЭХО-кардиография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9def3"/>
                    </a:solidFill>
                  </a:tcPr>
                </a:tc>
                <a:tc>
                  <a:txBody>
                    <a:bodyPr lIns="91080" rIns="91080" tIns="45360" bIns="45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ДА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9def3"/>
                    </a:solidFill>
                  </a:tcPr>
                </a:tc>
              </a:tr>
            </a:tbl>
          </a:graphicData>
        </a:graphic>
      </p:graphicFrame>
      <p:sp>
        <p:nvSpPr>
          <p:cNvPr id="202" name="TextBox 19"/>
          <p:cNvSpPr/>
          <p:nvPr/>
        </p:nvSpPr>
        <p:spPr>
          <a:xfrm>
            <a:off x="760320" y="6330960"/>
            <a:ext cx="1143288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TextBox 20"/>
          <p:cNvSpPr/>
          <p:nvPr/>
        </p:nvSpPr>
        <p:spPr>
          <a:xfrm>
            <a:off x="1113840" y="6432120"/>
            <a:ext cx="1133280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2060"/>
                </a:solidFill>
                <a:latin typeface="Calibri"/>
              </a:rPr>
              <a:t>Диагностика и лечение прогрессирующего системного склероза(ССД) М34.0, Минздрав, 2016 (редакция не действует)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2060"/>
                </a:solidFill>
                <a:latin typeface="Calibri"/>
              </a:rPr>
              <a:t>Программа</a:t>
            </a:r>
            <a:r>
              <a:rPr b="0" lang="ru-RU" sz="1200" spc="-1" strike="noStrike">
                <a:solidFill>
                  <a:srgbClr val="002060"/>
                </a:solidFill>
                <a:latin typeface="Calibri"/>
              </a:rPr>
              <a:t> </a:t>
            </a:r>
            <a:r>
              <a:rPr b="1" lang="ru-RU" sz="1200" spc="-1" strike="noStrike">
                <a:solidFill>
                  <a:srgbClr val="002060"/>
                </a:solidFill>
                <a:latin typeface="Calibri"/>
              </a:rPr>
              <a:t>государственных</a:t>
            </a:r>
            <a:r>
              <a:rPr b="0" lang="ru-RU" sz="1200" spc="-1" strike="noStrike">
                <a:solidFill>
                  <a:srgbClr val="002060"/>
                </a:solidFill>
                <a:latin typeface="Calibri"/>
              </a:rPr>
              <a:t> </a:t>
            </a:r>
            <a:r>
              <a:rPr b="1" lang="ru-RU" sz="1200" spc="-1" strike="noStrike">
                <a:solidFill>
                  <a:srgbClr val="002060"/>
                </a:solidFill>
                <a:latin typeface="Calibri"/>
              </a:rPr>
              <a:t>гарантий</a:t>
            </a:r>
            <a:r>
              <a:rPr b="0" lang="ru-RU" sz="1200" spc="-1" strike="noStrike">
                <a:solidFill>
                  <a:srgbClr val="002060"/>
                </a:solidFill>
                <a:latin typeface="Calibri"/>
              </a:rPr>
              <a:t> </a:t>
            </a:r>
            <a:r>
              <a:rPr b="1" lang="ru-RU" sz="1200" spc="-1" strike="noStrike">
                <a:solidFill>
                  <a:srgbClr val="002060"/>
                </a:solidFill>
                <a:latin typeface="Calibri"/>
              </a:rPr>
              <a:t>бесплатного</a:t>
            </a:r>
            <a:r>
              <a:rPr b="0" lang="ru-RU" sz="1200" spc="-1" strike="noStrike">
                <a:solidFill>
                  <a:srgbClr val="002060"/>
                </a:solidFill>
                <a:latin typeface="Calibri"/>
              </a:rPr>
              <a:t> </a:t>
            </a:r>
            <a:r>
              <a:rPr b="1" lang="ru-RU" sz="1200" spc="-1" strike="noStrike">
                <a:solidFill>
                  <a:srgbClr val="002060"/>
                </a:solidFill>
                <a:latin typeface="Calibri"/>
              </a:rPr>
              <a:t>оказания</a:t>
            </a:r>
            <a:r>
              <a:rPr b="0" lang="ru-RU" sz="1200" spc="-1" strike="noStrike">
                <a:solidFill>
                  <a:srgbClr val="002060"/>
                </a:solidFill>
                <a:latin typeface="Calibri"/>
              </a:rPr>
              <a:t> </a:t>
            </a:r>
            <a:r>
              <a:rPr b="1" lang="ru-RU" sz="1200" spc="-1" strike="noStrike">
                <a:solidFill>
                  <a:srgbClr val="002060"/>
                </a:solidFill>
                <a:latin typeface="Calibri"/>
              </a:rPr>
              <a:t>гражданам</a:t>
            </a:r>
            <a:r>
              <a:rPr b="0" lang="ru-RU" sz="1200" spc="-1" strike="noStrike">
                <a:solidFill>
                  <a:srgbClr val="002060"/>
                </a:solidFill>
                <a:latin typeface="Calibri"/>
              </a:rPr>
              <a:t> </a:t>
            </a:r>
            <a:r>
              <a:rPr b="1" lang="ru-RU" sz="1200" spc="-1" strike="noStrike">
                <a:solidFill>
                  <a:srgbClr val="002060"/>
                </a:solidFill>
                <a:latin typeface="Calibri"/>
              </a:rPr>
              <a:t>медицинской</a:t>
            </a:r>
            <a:r>
              <a:rPr b="0" lang="ru-RU" sz="1200" spc="-1" strike="noStrike">
                <a:solidFill>
                  <a:srgbClr val="002060"/>
                </a:solidFill>
                <a:latin typeface="Calibri"/>
              </a:rPr>
              <a:t> </a:t>
            </a:r>
            <a:r>
              <a:rPr b="1" lang="ru-RU" sz="1200" spc="-1" strike="noStrike">
                <a:solidFill>
                  <a:srgbClr val="002060"/>
                </a:solidFill>
                <a:latin typeface="Calibri"/>
              </a:rPr>
              <a:t>помощи</a:t>
            </a:r>
            <a:r>
              <a:rPr b="0" lang="ru-RU" sz="1200" spc="-1" strike="noStrike">
                <a:solidFill>
                  <a:srgbClr val="002060"/>
                </a:solidFill>
                <a:latin typeface="Calibri"/>
              </a:rPr>
              <a:t> на 2025 год и на плановый период 2026 и 2027 годов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4" name="Picture 2" descr="E:\РАБОТА\3 конгресс ВСП\2025\XVI Конгресс шаблон презентации\элементы презентации\07.png"/>
          <p:cNvPicPr/>
          <p:nvPr/>
        </p:nvPicPr>
        <p:blipFill>
          <a:blip r:embed="rId2"/>
          <a:stretch/>
        </p:blipFill>
        <p:spPr>
          <a:xfrm>
            <a:off x="10589400" y="140040"/>
            <a:ext cx="1400760" cy="279720"/>
          </a:xfrm>
          <a:prstGeom prst="rect">
            <a:avLst/>
          </a:prstGeom>
          <a:ln w="0">
            <a:noFill/>
          </a:ln>
        </p:spPr>
      </p:pic>
      <p:sp>
        <p:nvSpPr>
          <p:cNvPr id="205" name="Прямоугольник 4"/>
          <p:cNvSpPr/>
          <p:nvPr/>
        </p:nvSpPr>
        <p:spPr>
          <a:xfrm>
            <a:off x="10470960" y="420120"/>
            <a:ext cx="18709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chemeClr val="accent5">
                    <a:lumMod val="75000"/>
                  </a:schemeClr>
                </a:solidFill>
                <a:latin typeface="Calibri"/>
              </a:rPr>
              <a:t>congress-vsp.ru/xvi/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6" name="Рисунок 5" descr=""/>
          <p:cNvPicPr/>
          <p:nvPr/>
        </p:nvPicPr>
        <p:blipFill>
          <a:blip r:embed="rId3"/>
          <a:stretch/>
        </p:blipFill>
        <p:spPr>
          <a:xfrm>
            <a:off x="249840" y="51840"/>
            <a:ext cx="725040" cy="718920"/>
          </a:xfrm>
          <a:prstGeom prst="rect">
            <a:avLst/>
          </a:prstGeom>
          <a:ln w="0">
            <a:noFill/>
          </a:ln>
        </p:spPr>
      </p:pic>
      <p:pic>
        <p:nvPicPr>
          <p:cNvPr id="207" name="Рисунок 6" descr=""/>
          <p:cNvPicPr/>
          <p:nvPr/>
        </p:nvPicPr>
        <p:blipFill>
          <a:blip r:embed="rId4"/>
          <a:stretch/>
        </p:blipFill>
        <p:spPr>
          <a:xfrm>
            <a:off x="11475720" y="6489000"/>
            <a:ext cx="725040" cy="35928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Группа 12"/>
          <p:cNvGrpSpPr/>
          <p:nvPr/>
        </p:nvGrpSpPr>
        <p:grpSpPr>
          <a:xfrm>
            <a:off x="0" y="0"/>
            <a:ext cx="12190320" cy="6858000"/>
            <a:chOff x="0" y="0"/>
            <a:chExt cx="12190320" cy="6858000"/>
          </a:xfrm>
        </p:grpSpPr>
        <p:pic>
          <p:nvPicPr>
            <p:cNvPr id="209" name="Picture 2" descr="E:\РАБОТА\3 конгресс ВСП\2025\XVI Конгресс шаблон презентации\элементы презентации\06.png"/>
            <p:cNvPicPr/>
            <p:nvPr/>
          </p:nvPicPr>
          <p:blipFill>
            <a:blip r:embed="rId1"/>
            <a:stretch/>
          </p:blipFill>
          <p:spPr>
            <a:xfrm>
              <a:off x="334440" y="3357000"/>
              <a:ext cx="1079640" cy="10796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10" name="Прямоугольник 5"/>
            <p:cNvSpPr/>
            <p:nvPr/>
          </p:nvSpPr>
          <p:spPr>
            <a:xfrm>
              <a:off x="8903520" y="6559560"/>
              <a:ext cx="2232000" cy="267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r">
                <a:lnSpc>
                  <a:spcPct val="90000"/>
                </a:lnSpc>
                <a:spcBef>
                  <a:spcPts val="751"/>
                </a:spcBef>
              </a:pPr>
              <a:r>
                <a:rPr b="0" lang="en-US" sz="1300" spc="-1" strike="noStrike">
                  <a:solidFill>
                    <a:srgbClr val="114c7d"/>
                  </a:solidFill>
                  <a:latin typeface="Gotham Pro"/>
                </a:rPr>
                <a:t>congress-vsp.ru/xvi/</a:t>
              </a:r>
              <a:endParaRPr b="0" lang="ru-RU" sz="13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211" name="Picture 2" descr="E:\РАБОТА\3 конгресс ВСП\2025\XVI Конгресс шаблон презентации\элементы презентации\02.png"/>
            <p:cNvPicPr/>
            <p:nvPr/>
          </p:nvPicPr>
          <p:blipFill>
            <a:blip r:embed="rId2"/>
            <a:stretch/>
          </p:blipFill>
          <p:spPr>
            <a:xfrm rot="16200000">
              <a:off x="11020320" y="5688360"/>
              <a:ext cx="1403640" cy="935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2" name="Picture 2" descr="E:\РАБОТА\3 конгресс ВСП\2025\XVI Конгресс шаблон презентации\элементы презентации\013.png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403640" cy="3274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3" name="Picture 3" descr="E:\РАБОТА\3 конгресс ВСП\2025\XVI Конгресс шаблон презентации\элементы презентации\011.png"/>
            <p:cNvPicPr/>
            <p:nvPr/>
          </p:nvPicPr>
          <p:blipFill>
            <a:blip r:embed="rId4"/>
            <a:stretch/>
          </p:blipFill>
          <p:spPr>
            <a:xfrm rot="16200000">
              <a:off x="-467280" y="4986720"/>
              <a:ext cx="2338920" cy="1403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4" name="Picture 3" descr="E:\РАБОТА\3 конгресс ВСП\2025\XVI Конгресс шаблон презентации\элементы презентации\04.png"/>
            <p:cNvPicPr/>
            <p:nvPr/>
          </p:nvPicPr>
          <p:blipFill>
            <a:blip r:embed="rId5"/>
            <a:stretch/>
          </p:blipFill>
          <p:spPr>
            <a:xfrm flipH="1">
              <a:off x="11252520" y="0"/>
              <a:ext cx="937800" cy="467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2278800" y="78120"/>
            <a:ext cx="9720720" cy="1268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1663a4"/>
                </a:solidFill>
                <a:latin typeface="Gotham Pro"/>
              </a:rPr>
              <a:t>ПРОБЛЕМЫ НА ЭТАПЕ НАБЛЮДЕНИЯ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1414440" y="1124640"/>
            <a:ext cx="10775520" cy="5184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04985"/>
              </a:solidFill>
              <a:latin typeface="Calibri"/>
            </a:endParaRPr>
          </a:p>
        </p:txBody>
      </p:sp>
      <p:sp>
        <p:nvSpPr>
          <p:cNvPr id="217" name="Прямоугольник 3"/>
          <p:cNvSpPr/>
          <p:nvPr/>
        </p:nvSpPr>
        <p:spPr>
          <a:xfrm>
            <a:off x="1702800" y="1305360"/>
            <a:ext cx="9864720" cy="457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2100" spc="-1" strike="noStrike">
                <a:solidFill>
                  <a:srgbClr val="17375e"/>
                </a:solidFill>
                <a:latin typeface="Calibri"/>
              </a:rPr>
              <a:t>Организационные: 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7375e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100" spc="-1" strike="noStrike">
                <a:solidFill>
                  <a:srgbClr val="17375e"/>
                </a:solidFill>
                <a:latin typeface="Calibri"/>
              </a:rPr>
              <a:t>Сложно попасть к ревматологу и другим специалистам 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7375e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100" spc="-1" strike="noStrike">
                <a:solidFill>
                  <a:srgbClr val="17375e"/>
                </a:solidFill>
                <a:latin typeface="Calibri"/>
              </a:rPr>
              <a:t>Нет мультидисциплинарного подхода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7375e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100" spc="-1" strike="noStrike">
                <a:solidFill>
                  <a:srgbClr val="17375e"/>
                </a:solidFill>
                <a:latin typeface="Calibri"/>
              </a:rPr>
              <a:t>Медицинская бюрократия (выписка рецептов, направления)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100" spc="-1" strike="noStrike">
                <a:solidFill>
                  <a:srgbClr val="17375e"/>
                </a:solidFill>
                <a:latin typeface="Calibri"/>
              </a:rPr>
              <a:t> </a:t>
            </a:r>
            <a:r>
              <a:rPr b="1" lang="ru-RU" sz="2100" spc="-1" strike="noStrike">
                <a:solidFill>
                  <a:srgbClr val="17375e"/>
                </a:solidFill>
                <a:latin typeface="Calibri"/>
              </a:rPr>
              <a:t>Ресурсные: 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7375e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100" spc="-1" strike="noStrike">
                <a:solidFill>
                  <a:srgbClr val="17375e"/>
                </a:solidFill>
                <a:latin typeface="Calibri"/>
              </a:rPr>
              <a:t> </a:t>
            </a:r>
            <a:r>
              <a:rPr b="0" lang="ru-RU" sz="2100" spc="-1" strike="noStrike">
                <a:solidFill>
                  <a:srgbClr val="17375e"/>
                </a:solidFill>
                <a:latin typeface="Calibri"/>
              </a:rPr>
              <a:t>Отсутствие реактивов для анализов. 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7375e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100" spc="-1" strike="noStrike">
                <a:solidFill>
                  <a:srgbClr val="17375e"/>
                </a:solidFill>
                <a:latin typeface="Calibri"/>
              </a:rPr>
              <a:t>Отсутствие оборудования и специалистов (капилляроскопия, диффузионная способность лёгких, МРТ сердца)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7375e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100" spc="-1" strike="noStrike">
                <a:solidFill>
                  <a:srgbClr val="17375e"/>
                </a:solidFill>
                <a:latin typeface="Calibri"/>
              </a:rPr>
              <a:t>Ревмостационары не обеспечены лекарствами (например, алпростадил).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2100" spc="-1" strike="noStrike">
                <a:solidFill>
                  <a:srgbClr val="17375e"/>
                </a:solidFill>
                <a:latin typeface="Calibri"/>
              </a:rPr>
              <a:t>Клинические:  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7375e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100" spc="-1" strike="noStrike">
                <a:solidFill>
                  <a:srgbClr val="17375e"/>
                </a:solidFill>
                <a:latin typeface="Calibri"/>
              </a:rPr>
              <a:t>Жалобы пациента недооцениваются. 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7375e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100" spc="-1" strike="noStrike">
                <a:solidFill>
                  <a:srgbClr val="17375e"/>
                </a:solidFill>
                <a:latin typeface="Calibri"/>
              </a:rPr>
              <a:t>Врачи не знают, что делать, а экспертные консультации недоступны.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2" descr="E:\РАБОТА\3 конгресс ВСП\2025\XVI Конгресс шаблон презентации\элементы презентации\02.png"/>
          <p:cNvPicPr/>
          <p:nvPr/>
        </p:nvPicPr>
        <p:blipFill>
          <a:blip r:embed="rId1"/>
          <a:stretch/>
        </p:blipFill>
        <p:spPr>
          <a:xfrm>
            <a:off x="0" y="6132240"/>
            <a:ext cx="1080000" cy="719640"/>
          </a:xfrm>
          <a:prstGeom prst="rect">
            <a:avLst/>
          </a:prstGeom>
          <a:ln w="0">
            <a:noFill/>
          </a:ln>
        </p:spPr>
      </p:pic>
      <p:sp>
        <p:nvSpPr>
          <p:cNvPr id="219" name="Прямоугольник 2"/>
          <p:cNvSpPr/>
          <p:nvPr/>
        </p:nvSpPr>
        <p:spPr>
          <a:xfrm>
            <a:off x="118440" y="720"/>
            <a:ext cx="12189960" cy="6856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20" name="TextBox 1"/>
          <p:cNvSpPr/>
          <p:nvPr/>
        </p:nvSpPr>
        <p:spPr>
          <a:xfrm>
            <a:off x="3296520" y="149760"/>
            <a:ext cx="798768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70c0"/>
                </a:solidFill>
                <a:latin typeface="Calibri"/>
              </a:rPr>
              <a:t>ПУТИ РЕШЕНИЯ ПРОБЛЕМ: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1" name="Picture 2" descr="E:\РАБОТА\3 конгресс ВСП\2025\XVI Конгресс шаблон презентации\элементы презентации\07.png"/>
          <p:cNvPicPr/>
          <p:nvPr/>
        </p:nvPicPr>
        <p:blipFill>
          <a:blip r:embed="rId2"/>
          <a:stretch/>
        </p:blipFill>
        <p:spPr>
          <a:xfrm>
            <a:off x="10589400" y="140040"/>
            <a:ext cx="1400760" cy="279720"/>
          </a:xfrm>
          <a:prstGeom prst="rect">
            <a:avLst/>
          </a:prstGeom>
          <a:ln w="0">
            <a:noFill/>
          </a:ln>
        </p:spPr>
      </p:pic>
      <p:sp>
        <p:nvSpPr>
          <p:cNvPr id="222" name="Прямоугольник 4"/>
          <p:cNvSpPr/>
          <p:nvPr/>
        </p:nvSpPr>
        <p:spPr>
          <a:xfrm>
            <a:off x="10470960" y="420120"/>
            <a:ext cx="18709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chemeClr val="accent5">
                    <a:lumMod val="75000"/>
                  </a:schemeClr>
                </a:solidFill>
                <a:latin typeface="Calibri"/>
              </a:rPr>
              <a:t>congress-vsp.ru/xvi/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3" name="Рисунок 5" descr=""/>
          <p:cNvPicPr/>
          <p:nvPr/>
        </p:nvPicPr>
        <p:blipFill>
          <a:blip r:embed="rId3"/>
          <a:stretch/>
        </p:blipFill>
        <p:spPr>
          <a:xfrm>
            <a:off x="249840" y="51840"/>
            <a:ext cx="725040" cy="718920"/>
          </a:xfrm>
          <a:prstGeom prst="rect">
            <a:avLst/>
          </a:prstGeom>
          <a:ln w="0">
            <a:noFill/>
          </a:ln>
        </p:spPr>
      </p:pic>
      <p:pic>
        <p:nvPicPr>
          <p:cNvPr id="224" name="Рисунок 6" descr=""/>
          <p:cNvPicPr/>
          <p:nvPr/>
        </p:nvPicPr>
        <p:blipFill>
          <a:blip r:embed="rId4"/>
          <a:stretch/>
        </p:blipFill>
        <p:spPr>
          <a:xfrm>
            <a:off x="11475720" y="6489000"/>
            <a:ext cx="725040" cy="359280"/>
          </a:xfrm>
          <a:prstGeom prst="rect">
            <a:avLst/>
          </a:prstGeom>
          <a:ln w="0">
            <a:noFill/>
          </a:ln>
        </p:spPr>
      </p:pic>
      <p:sp>
        <p:nvSpPr>
          <p:cNvPr id="225" name="Прямоугольник 3"/>
          <p:cNvSpPr/>
          <p:nvPr/>
        </p:nvSpPr>
        <p:spPr>
          <a:xfrm>
            <a:off x="113760" y="1038960"/>
            <a:ext cx="11740320" cy="484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lvl="1" marL="800280" indent="343080">
              <a:lnSpc>
                <a:spcPct val="100000"/>
              </a:lnSpc>
              <a:spcBef>
                <a:spcPts val="360"/>
              </a:spcBef>
              <a:buClr>
                <a:srgbClr val="00add9"/>
              </a:buClr>
              <a:buSzPct val="130000"/>
              <a:buFont typeface="Wingdings" charset="2"/>
              <a:buChar char=""/>
            </a:pPr>
            <a:r>
              <a:rPr b="0" lang="ru-RU" sz="1800" spc="-1" strike="noStrike">
                <a:solidFill>
                  <a:srgbClr val="004985"/>
                </a:solidFill>
                <a:latin typeface="Calibri"/>
              </a:rPr>
              <a:t>Разработать и утвердить клинические рекомендации и стандарт медицинской помощи при ССД.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343080">
              <a:lnSpc>
                <a:spcPct val="100000"/>
              </a:lnSpc>
              <a:spcBef>
                <a:spcPts val="360"/>
              </a:spcBef>
              <a:buClr>
                <a:srgbClr val="00add9"/>
              </a:buClr>
              <a:buSzPct val="130000"/>
              <a:buFont typeface="Wingdings" charset="2"/>
              <a:buChar char=""/>
            </a:pPr>
            <a:r>
              <a:rPr b="0" lang="ru-RU" sz="1800" spc="-1" strike="noStrike">
                <a:solidFill>
                  <a:srgbClr val="004985"/>
                </a:solidFill>
                <a:latin typeface="Calibri"/>
              </a:rPr>
              <a:t>Создать специализированные референс-центры по ССД с междисциплинарной командой.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343080">
              <a:lnSpc>
                <a:spcPct val="100000"/>
              </a:lnSpc>
              <a:spcBef>
                <a:spcPts val="360"/>
              </a:spcBef>
              <a:buClr>
                <a:srgbClr val="00add9"/>
              </a:buClr>
              <a:buSzPct val="130000"/>
              <a:buFont typeface="Wingdings" charset="2"/>
              <a:buChar char=""/>
            </a:pPr>
            <a:r>
              <a:rPr b="0" lang="ru-RU" sz="1800" spc="-1" strike="noStrike">
                <a:solidFill>
                  <a:srgbClr val="004985"/>
                </a:solidFill>
                <a:latin typeface="Calibri"/>
              </a:rPr>
              <a:t>Повысить информированность врачей (терапевтов, ревматологов, других специалистов) о диагностике и лечении ССД и о возможности постановки диагноза недифференцированного заболевания соединительной ткани.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343080">
              <a:lnSpc>
                <a:spcPct val="100000"/>
              </a:lnSpc>
              <a:spcBef>
                <a:spcPts val="360"/>
              </a:spcBef>
              <a:buClr>
                <a:srgbClr val="00add9"/>
              </a:buClr>
              <a:buSzPct val="130000"/>
              <a:buFont typeface="Wingdings" charset="2"/>
              <a:buChar char=""/>
            </a:pPr>
            <a:r>
              <a:rPr b="0" lang="ru-RU" sz="1800" spc="-1" strike="noStrike">
                <a:solidFill>
                  <a:srgbClr val="004985"/>
                </a:solidFill>
                <a:latin typeface="Calibri"/>
              </a:rPr>
              <a:t>Повышение доступности консультаций врачей-специалистов  (недопустимо заменять их на врача общей практики). Разработка программы по решению вопроса кадрового дефицита ревматологов.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343080">
              <a:lnSpc>
                <a:spcPct val="100000"/>
              </a:lnSpc>
              <a:spcBef>
                <a:spcPts val="360"/>
              </a:spcBef>
              <a:buClr>
                <a:srgbClr val="00add9"/>
              </a:buClr>
              <a:buSzPct val="130000"/>
              <a:buFont typeface="Wingdings" charset="2"/>
              <a:buChar char=""/>
            </a:pPr>
            <a:r>
              <a:rPr b="0" lang="ru-RU" sz="1800" spc="-1" strike="noStrike">
                <a:solidFill>
                  <a:srgbClr val="004985"/>
                </a:solidFill>
                <a:latin typeface="Calibri"/>
              </a:rPr>
              <a:t>Закрепление в будущих КР алгоритма диагностики сердечной и мышечной патологии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343080">
              <a:lnSpc>
                <a:spcPct val="100000"/>
              </a:lnSpc>
              <a:spcBef>
                <a:spcPts val="360"/>
              </a:spcBef>
              <a:buClr>
                <a:srgbClr val="00add9"/>
              </a:buClr>
              <a:buSzPct val="130000"/>
              <a:buFont typeface="Wingdings" charset="2"/>
              <a:buChar char=""/>
            </a:pPr>
            <a:r>
              <a:rPr b="0" lang="ru-RU" sz="1800" spc="-1" strike="noStrike">
                <a:solidFill>
                  <a:srgbClr val="004985"/>
                </a:solidFill>
                <a:latin typeface="Calibri"/>
              </a:rPr>
              <a:t>Повышение доступности капилляроскопии и определения диффузионной способности лёгких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343080">
              <a:lnSpc>
                <a:spcPct val="100000"/>
              </a:lnSpc>
              <a:spcBef>
                <a:spcPts val="360"/>
              </a:spcBef>
              <a:buClr>
                <a:srgbClr val="00add9"/>
              </a:buClr>
              <a:buSzPct val="130000"/>
              <a:buFont typeface="Wingdings" charset="2"/>
              <a:buChar char=""/>
            </a:pPr>
            <a:r>
              <a:rPr b="0" lang="ru-RU" sz="1800" spc="-1" strike="noStrike">
                <a:solidFill>
                  <a:srgbClr val="004985"/>
                </a:solidFill>
                <a:latin typeface="Calibri"/>
              </a:rPr>
              <a:t>Включение анализов на специфические антитела, иммуноблоты антинуклеарных антител,  антител при системной склеродермии, анализа на концевой натрийуретический пептид в диагностический алгоритм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343080">
              <a:lnSpc>
                <a:spcPct val="100000"/>
              </a:lnSpc>
              <a:spcBef>
                <a:spcPts val="360"/>
              </a:spcBef>
              <a:buClr>
                <a:srgbClr val="00add9"/>
              </a:buClr>
              <a:buSzPct val="130000"/>
              <a:buFont typeface="Wingdings" charset="2"/>
              <a:buChar char=""/>
            </a:pPr>
            <a:r>
              <a:rPr b="0" lang="ru-RU" sz="1800" spc="-1" strike="noStrike">
                <a:solidFill>
                  <a:srgbClr val="004985"/>
                </a:solidFill>
                <a:latin typeface="Calibri"/>
              </a:rPr>
              <a:t>Закрепление в КР и медицинском стандарте обязательного списка обследований при постановке диагноза и дальнейшем наблюдении (недопустимо, например, заменять КТ рентгеном)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343080">
              <a:lnSpc>
                <a:spcPct val="100000"/>
              </a:lnSpc>
              <a:spcBef>
                <a:spcPts val="360"/>
              </a:spcBef>
              <a:buClr>
                <a:srgbClr val="00add9"/>
              </a:buClr>
              <a:buSzPct val="130000"/>
              <a:buFont typeface="Wingdings" charset="2"/>
              <a:buChar char=""/>
            </a:pPr>
            <a:r>
              <a:rPr b="0" lang="ru-RU" sz="1800" spc="-1" strike="noStrike">
                <a:solidFill>
                  <a:srgbClr val="004985"/>
                </a:solidFill>
                <a:latin typeface="Calibri"/>
              </a:rPr>
              <a:t>Улучшение обеспечения ревмостационаров препаратами (алпростадил, иломедин - препарат зарубежного производства был снят с регистрации, а отечественного или другого зарубежного иломедина для внутривенного введенияи нигде нет).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Группа 12"/>
          <p:cNvGrpSpPr/>
          <p:nvPr/>
        </p:nvGrpSpPr>
        <p:grpSpPr>
          <a:xfrm>
            <a:off x="0" y="0"/>
            <a:ext cx="12190320" cy="6857640"/>
            <a:chOff x="0" y="0"/>
            <a:chExt cx="12190320" cy="6857640"/>
          </a:xfrm>
        </p:grpSpPr>
        <p:pic>
          <p:nvPicPr>
            <p:cNvPr id="227" name="Picture 2" descr="E:\РАБОТА\3 конгресс ВСП\2025\XVI Конгресс шаблон презентации\элементы презентации\06.png"/>
            <p:cNvPicPr/>
            <p:nvPr/>
          </p:nvPicPr>
          <p:blipFill>
            <a:blip r:embed="rId1"/>
            <a:stretch/>
          </p:blipFill>
          <p:spPr>
            <a:xfrm>
              <a:off x="622440" y="1953000"/>
              <a:ext cx="1979640" cy="19796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28" name="Прямоугольник 9"/>
            <p:cNvSpPr/>
            <p:nvPr/>
          </p:nvSpPr>
          <p:spPr>
            <a:xfrm>
              <a:off x="8831520" y="6309360"/>
              <a:ext cx="3013920" cy="336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r">
                <a:lnSpc>
                  <a:spcPct val="90000"/>
                </a:lnSpc>
                <a:spcBef>
                  <a:spcPts val="751"/>
                </a:spcBef>
              </a:pPr>
              <a:r>
                <a:rPr b="0" lang="en-US" sz="1800" spc="-1" strike="noStrike">
                  <a:solidFill>
                    <a:srgbClr val="114c7d"/>
                  </a:solidFill>
                  <a:latin typeface="Gotham Pro"/>
                </a:rPr>
                <a:t>congress-vsp.ru/xvi/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229" name="Picture 13" descr="E:\РАБОТА\3 конгресс ВСП\2025\XVI Конгресс шаблон презентации\элементы презентации\013.png"/>
            <p:cNvPicPr/>
            <p:nvPr/>
          </p:nvPicPr>
          <p:blipFill>
            <a:blip r:embed="rId2"/>
            <a:stretch/>
          </p:blipFill>
          <p:spPr>
            <a:xfrm flipH="1" rot="16200000">
              <a:off x="1079640" y="-1079280"/>
              <a:ext cx="1619640" cy="3778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0" name="Picture 2" descr="E:\РАБОТА\3 конгресс ВСП\2025\XVI Конгресс шаблон презентации\элементы презентации\03.png"/>
            <p:cNvPicPr/>
            <p:nvPr/>
          </p:nvPicPr>
          <p:blipFill>
            <a:blip r:embed="rId3"/>
            <a:stretch/>
          </p:blipFill>
          <p:spPr>
            <a:xfrm flipH="1">
              <a:off x="360" y="4698000"/>
              <a:ext cx="5398920" cy="2159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1" name="Picture 4" descr="E:\РАБОТА\3 конгресс ВСП\2025\XVI Конгресс шаблон презентации\элементы презентации\014.png"/>
            <p:cNvPicPr/>
            <p:nvPr/>
          </p:nvPicPr>
          <p:blipFill>
            <a:blip r:embed="rId4"/>
            <a:stretch/>
          </p:blipFill>
          <p:spPr>
            <a:xfrm flipH="1">
              <a:off x="11110680" y="0"/>
              <a:ext cx="1079640" cy="1079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3358800" y="2358000"/>
            <a:ext cx="814968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4000" spc="-1" strike="noStrike">
                <a:solidFill>
                  <a:srgbClr val="00add9"/>
                </a:solidFill>
                <a:latin typeface="Gotham Pro Medium"/>
              </a:rPr>
              <a:t>БЛАГОДАРЮ ЗА ВНИМАНИЕ!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</TotalTime>
  <Application>LibreOffice/7.4.2.3$Windows_X86_64 LibreOffice_project/382eef1f22670f7f4118c8c2dd222ec7ad009daf</Application>
  <AppVersion>15.0000</AppVersion>
  <Words>674</Words>
  <Paragraphs>91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2025-11-05T16:43:17Z</dcterms:created>
  <dc:creator>Пользователь</dc:creator>
  <dc:description/>
  <dc:language>ru-RU</dc:language>
  <cp:lastModifiedBy/>
  <dcterms:modified xsi:type="dcterms:W3CDTF">2025-11-18T16:53:15Z</dcterms:modified>
  <cp:revision>43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Произвольный</vt:lpwstr>
  </property>
  <property fmtid="{D5CDD505-2E9C-101B-9397-08002B2CF9AE}" pid="3" name="Slides">
    <vt:r8>9</vt:r8>
  </property>
  <property fmtid="{D5CDD505-2E9C-101B-9397-08002B2CF9AE}" pid="4" name="_MarkAsFinal">
    <vt:bool>1</vt:bool>
  </property>
</Properties>
</file>