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77" r:id="rId2"/>
    <p:sldId id="271" r:id="rId3"/>
    <p:sldId id="276" r:id="rId4"/>
    <p:sldId id="259" r:id="rId5"/>
    <p:sldId id="272" r:id="rId6"/>
    <p:sldId id="258" r:id="rId7"/>
    <p:sldId id="273" r:id="rId8"/>
    <p:sldId id="274" r:id="rId9"/>
    <p:sldId id="275" r:id="rId10"/>
    <p:sldId id="260" r:id="rId11"/>
    <p:sldId id="261" r:id="rId12"/>
    <p:sldId id="262" r:id="rId13"/>
    <p:sldId id="263" r:id="rId14"/>
    <p:sldId id="264" r:id="rId15"/>
    <p:sldId id="265" r:id="rId16"/>
    <p:sldId id="266" r:id="rId17"/>
    <p:sldId id="267" r:id="rId18"/>
    <p:sldId id="268" r:id="rId19"/>
    <p:sldId id="269" r:id="rId20"/>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Open Sans Condensed" panose="020B0604020202020204" charset="0"/>
      <p:regular r:id="rId25"/>
      <p:bold r:id="rId26"/>
      <p:italic r:id="rId27"/>
      <p:boldItalic r:id="rId28"/>
    </p:embeddedFont>
    <p:embeddedFont>
      <p:font typeface="Playfair Display" panose="020B0604020202020204" charset="-52"/>
      <p:regular r:id="rId29"/>
      <p:bold r:id="rId30"/>
      <p:italic r:id="rId31"/>
      <p:boldItalic r:id="rId32"/>
    </p:embeddedFont>
    <p:embeddedFont>
      <p:font typeface="Roboto" panose="020B0604020202020204" charset="0"/>
      <p:regular r:id="rId33"/>
      <p:bold r:id="rId34"/>
      <p:italic r:id="rId35"/>
      <p:boldItalic r:id="rId36"/>
    </p:embeddedFont>
    <p:embeddedFont>
      <p:font typeface="Verdana" panose="020B0604030504040204" pitchFamily="34" charset="0"/>
      <p:regular r:id="rId37"/>
      <p:bold r:id="rId38"/>
      <p:italic r:id="rId39"/>
      <p:boldItalic r:id="rId40"/>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19" userDrawn="1">
          <p15:clr>
            <a:srgbClr val="A4A3A4"/>
          </p15:clr>
        </p15:guide>
        <p15:guide id="3" pos="325" userDrawn="1">
          <p15:clr>
            <a:srgbClr val="A4A3A4"/>
          </p15:clr>
        </p15:guide>
        <p15:guide id="4" pos="7355" userDrawn="1">
          <p15:clr>
            <a:srgbClr val="A4A3A4"/>
          </p15:clr>
        </p15:guide>
        <p15:guide id="5" orient="horz" pos="981" userDrawn="1">
          <p15:clr>
            <a:srgbClr val="A4A3A4"/>
          </p15:clr>
        </p15:guide>
        <p15:guide id="6" orient="horz" pos="4088" userDrawn="1">
          <p15:clr>
            <a:srgbClr val="A4A3A4"/>
          </p15:clr>
        </p15:guide>
        <p15:guide id="7" pos="483" userDrawn="1">
          <p15:clr>
            <a:srgbClr val="A4A3A4"/>
          </p15:clr>
        </p15:guide>
        <p15:guide id="8" orient="horz" pos="17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7D7A"/>
    <a:srgbClr val="CB8E8B"/>
    <a:srgbClr val="EFCAAD"/>
    <a:srgbClr val="DBDCE7"/>
    <a:srgbClr val="4D7C7D"/>
    <a:srgbClr val="848AAD"/>
    <a:srgbClr val="4C4C4C"/>
    <a:srgbClr val="1344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803" autoAdjust="0"/>
    <p:restoredTop sz="94660"/>
  </p:normalViewPr>
  <p:slideViewPr>
    <p:cSldViewPr snapToGrid="0" showGuides="1">
      <p:cViewPr varScale="1">
        <p:scale>
          <a:sx n="111" d="100"/>
          <a:sy n="111" d="100"/>
        </p:scale>
        <p:origin x="924" y="102"/>
      </p:cViewPr>
      <p:guideLst>
        <p:guide orient="horz" pos="2160"/>
        <p:guide pos="619"/>
        <p:guide pos="325"/>
        <p:guide pos="7355"/>
        <p:guide orient="horz" pos="981"/>
        <p:guide orient="horz" pos="4088"/>
        <p:guide pos="483"/>
        <p:guide orient="horz" pos="1774"/>
      </p:guideLst>
    </p:cSldViewPr>
  </p:slideViewPr>
  <p:notesTextViewPr>
    <p:cViewPr>
      <p:scale>
        <a:sx n="1" d="1"/>
        <a:sy n="1" d="1"/>
      </p:scale>
      <p:origin x="0" y="0"/>
    </p:cViewPr>
  </p:notesTextViewPr>
  <p:gridSpacing cx="360000" cy="360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4673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4808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3143767"/>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svg"/><Relationship Id="rId7" Type="http://schemas.openxmlformats.org/officeDocument/2006/relationships/hyperlink" Target="https://web.telegram.org/a/#-1001587696097"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hyperlink" Target="https://t.me/tata_busygin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6E6AC405-1311-4CE5-B96F-9C76CFF3A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74029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4">
            <a:extLst>
              <a:ext uri="{FF2B5EF4-FFF2-40B4-BE49-F238E27FC236}">
                <a16:creationId xmlns:a16="http://schemas.microsoft.com/office/drawing/2014/main" id="{E2DB0F22-13A2-46C0-9C06-CA0417143A8D}"/>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646" t="17555" r="20470" b="19859"/>
          <a:stretch/>
        </p:blipFill>
        <p:spPr>
          <a:xfrm rot="12232421">
            <a:off x="7590584" y="-4006253"/>
            <a:ext cx="9202829" cy="8012507"/>
          </a:xfrm>
          <a:prstGeom prst="rect">
            <a:avLst/>
          </a:prstGeom>
        </p:spPr>
      </p:pic>
      <p:sp>
        <p:nvSpPr>
          <p:cNvPr id="2" name="TextBox 9">
            <a:extLst>
              <a:ext uri="{FF2B5EF4-FFF2-40B4-BE49-F238E27FC236}">
                <a16:creationId xmlns:a16="http://schemas.microsoft.com/office/drawing/2014/main" id="{765F4497-D30D-46B7-BBD1-5715BF882BF5}"/>
              </a:ext>
            </a:extLst>
          </p:cNvPr>
          <p:cNvSpPr txBox="1"/>
          <p:nvPr/>
        </p:nvSpPr>
        <p:spPr>
          <a:xfrm>
            <a:off x="488642" y="368300"/>
            <a:ext cx="10315765" cy="541687"/>
          </a:xfrm>
          <a:prstGeom prst="rect">
            <a:avLst/>
          </a:prstGeom>
          <a:noFill/>
        </p:spPr>
        <p:txBody>
          <a:bodyPr wrap="square" lIns="0" tIns="0" rIns="0" bIns="0" rtlCol="0">
            <a:spAutoFit/>
          </a:bodyPr>
          <a:lstStyle/>
          <a:p>
            <a:pPr>
              <a:lnSpc>
                <a:spcPct val="80000"/>
              </a:lnSpc>
            </a:pPr>
            <a:r>
              <a:rPr lang="ru-RU" sz="4400" dirty="0">
                <a:latin typeface="Playfair Display" panose="00000500000000000000" pitchFamily="2" charset="0"/>
              </a:rPr>
              <a:t>Местоположение флажка цели</a:t>
            </a:r>
          </a:p>
        </p:txBody>
      </p:sp>
      <p:sp>
        <p:nvSpPr>
          <p:cNvPr id="10" name="Rectangle 6">
            <a:extLst>
              <a:ext uri="{FF2B5EF4-FFF2-40B4-BE49-F238E27FC236}">
                <a16:creationId xmlns:a16="http://schemas.microsoft.com/office/drawing/2014/main" id="{9ECBE79F-17C4-4CEA-B0EB-58EE1F351CD4}"/>
              </a:ext>
            </a:extLst>
          </p:cNvPr>
          <p:cNvSpPr/>
          <p:nvPr/>
        </p:nvSpPr>
        <p:spPr>
          <a:xfrm>
            <a:off x="338306" y="1665027"/>
            <a:ext cx="355266" cy="4824673"/>
          </a:xfrm>
          <a:prstGeom prst="rect">
            <a:avLst/>
          </a:prstGeom>
          <a:solidFill>
            <a:srgbClr val="4D7C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5" name="Группа 4">
            <a:extLst>
              <a:ext uri="{FF2B5EF4-FFF2-40B4-BE49-F238E27FC236}">
                <a16:creationId xmlns:a16="http://schemas.microsoft.com/office/drawing/2014/main" id="{3366E049-EF87-4B23-8EE9-9E954E474B0F}"/>
              </a:ext>
            </a:extLst>
          </p:cNvPr>
          <p:cNvGrpSpPr/>
          <p:nvPr/>
        </p:nvGrpSpPr>
        <p:grpSpPr>
          <a:xfrm>
            <a:off x="889953" y="1954569"/>
            <a:ext cx="10865965" cy="4463178"/>
            <a:chOff x="889953" y="1975867"/>
            <a:chExt cx="10865965" cy="4463178"/>
          </a:xfrm>
        </p:grpSpPr>
        <p:sp>
          <p:nvSpPr>
            <p:cNvPr id="9" name="TextBox 8">
              <a:extLst>
                <a:ext uri="{FF2B5EF4-FFF2-40B4-BE49-F238E27FC236}">
                  <a16:creationId xmlns:a16="http://schemas.microsoft.com/office/drawing/2014/main" id="{D65D6A83-0C67-41DD-B18A-5EE96E057372}"/>
                </a:ext>
              </a:extLst>
            </p:cNvPr>
            <p:cNvSpPr txBox="1"/>
            <p:nvPr/>
          </p:nvSpPr>
          <p:spPr>
            <a:xfrm>
              <a:off x="889954" y="1975867"/>
              <a:ext cx="10786110" cy="537327"/>
            </a:xfrm>
            <a:prstGeom prst="rect">
              <a:avLst/>
            </a:prstGeom>
            <a:noFill/>
          </p:spPr>
          <p:txBody>
            <a:bodyPr wrap="square">
              <a:spAutoFit/>
            </a:bodyPr>
            <a:lstStyle/>
            <a:p>
              <a:pPr algn="just">
                <a:lnSpc>
                  <a:spcPct val="80000"/>
                </a:lnSpc>
                <a:defRPr/>
              </a:pPr>
              <a:r>
                <a:rPr lang="ru-RU" sz="1800" dirty="0">
                  <a:solidFill>
                    <a:schemeClr val="bg2">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rPr>
                <a:t>Название территории, на которой расположен «флажок цели», — это метафора неосознанного, интуитивного стремления автора карты.</a:t>
              </a:r>
              <a:endParaRPr lang="ru-RU" sz="2400" dirty="0">
                <a:solidFill>
                  <a:schemeClr val="bg2">
                    <a:lumMod val="50000"/>
                  </a:schemeClr>
                </a:solidFill>
                <a:latin typeface="Open Sans Condensed" pitchFamily="2" charset="0"/>
                <a:ea typeface="Open Sans Condensed" pitchFamily="2" charset="0"/>
                <a:cs typeface="Open Sans Condensed" pitchFamily="2" charset="0"/>
              </a:endParaRPr>
            </a:p>
          </p:txBody>
        </p:sp>
        <p:sp>
          <p:nvSpPr>
            <p:cNvPr id="13" name="TextBox 25">
              <a:extLst>
                <a:ext uri="{FF2B5EF4-FFF2-40B4-BE49-F238E27FC236}">
                  <a16:creationId xmlns:a16="http://schemas.microsoft.com/office/drawing/2014/main" id="{0BC43A3E-3E93-4996-BD4E-EE8B00566B84}"/>
                </a:ext>
              </a:extLst>
            </p:cNvPr>
            <p:cNvSpPr txBox="1"/>
            <p:nvPr/>
          </p:nvSpPr>
          <p:spPr>
            <a:xfrm>
              <a:off x="889953" y="2867843"/>
              <a:ext cx="10786111" cy="1569660"/>
            </a:xfrm>
            <a:prstGeom prst="rect">
              <a:avLst/>
            </a:prstGeom>
            <a:noFill/>
          </p:spPr>
          <p:txBody>
            <a:bodyPr wrap="square">
              <a:spAutoFit/>
            </a:bodyPr>
            <a:lstStyle/>
            <a:p>
              <a:pPr algn="l"/>
              <a:r>
                <a:rPr lang="ru-RU" sz="2400" b="0" i="0" dirty="0">
                  <a:solidFill>
                    <a:schemeClr val="bg2">
                      <a:lumMod val="50000"/>
                    </a:schemeClr>
                  </a:solidFill>
                  <a:effectLst/>
                  <a:latin typeface="Roboto" panose="02000000000000000000" pitchFamily="2" charset="0"/>
                </a:rPr>
                <a:t>Если флажок цели в центре карты, это значит, что достижение цели принесет гармонию и стабильность автору, а также позволит ему находить общее в различных точках зрения и координировать процессы</a:t>
              </a:r>
              <a:br>
                <a:rPr lang="ru-RU" sz="2400" dirty="0"/>
              </a:br>
              <a:endParaRPr lang="ru-RU" sz="2400" dirty="0">
                <a:solidFill>
                  <a:srgbClr val="000000">
                    <a:alpha val="70000"/>
                  </a:srgbClr>
                </a:solidFill>
                <a:latin typeface="Open Sans Condensed" pitchFamily="2" charset="0"/>
                <a:ea typeface="Open Sans Condensed" pitchFamily="2" charset="0"/>
                <a:cs typeface="Open Sans Condensed" pitchFamily="2" charset="0"/>
              </a:endParaRPr>
            </a:p>
          </p:txBody>
        </p:sp>
        <p:sp>
          <p:nvSpPr>
            <p:cNvPr id="14" name="TextBox 13">
              <a:extLst>
                <a:ext uri="{FF2B5EF4-FFF2-40B4-BE49-F238E27FC236}">
                  <a16:creationId xmlns:a16="http://schemas.microsoft.com/office/drawing/2014/main" id="{E0E5D12C-F28F-4B43-AE76-461B377C200E}"/>
                </a:ext>
              </a:extLst>
            </p:cNvPr>
            <p:cNvSpPr txBox="1"/>
            <p:nvPr/>
          </p:nvSpPr>
          <p:spPr>
            <a:xfrm>
              <a:off x="969808" y="4330776"/>
              <a:ext cx="10786110" cy="2108269"/>
            </a:xfrm>
            <a:prstGeom prst="rect">
              <a:avLst/>
            </a:prstGeom>
            <a:noFill/>
          </p:spPr>
          <p:txBody>
            <a:bodyPr wrap="square">
              <a:spAutoFit/>
            </a:bodyPr>
            <a:lstStyle/>
            <a:p>
              <a:pPr>
                <a:spcBef>
                  <a:spcPts val="600"/>
                </a:spcBef>
                <a:spcAft>
                  <a:spcPts val="600"/>
                </a:spcAft>
              </a:pPr>
              <a:r>
                <a:rPr lang="ru-RU" sz="1800" dirty="0">
                  <a:solidFill>
                    <a:schemeClr val="bg2">
                      <a:lumMod val="50000"/>
                    </a:schemeClr>
                  </a:solidFill>
                  <a:effectLst/>
                  <a:highlight>
                    <a:srgbClr val="FFFFFF"/>
                  </a:highlight>
                  <a:latin typeface="Verdana" panose="020B0604030504040204" pitchFamily="34" charset="0"/>
                  <a:ea typeface="Times New Roman" panose="02020603050405020304" pitchFamily="18" charset="0"/>
                </a:rPr>
                <a:t>«Флажок цели» может находиться на пересечении двух или трех территорий. Это означает, что образ цели объединяет несколько процессов. Каких — об этом расскажут названия территорий. Для того чтобы автор чувствовал себя удовлетворенным, ему необходимо гармоничное сочетание, объединение этих процессов.</a:t>
              </a:r>
              <a:endParaRPr lang="ru-RU" sz="1800" dirty="0">
                <a:solidFill>
                  <a:schemeClr val="bg2">
                    <a:lumMod val="50000"/>
                  </a:schemeClr>
                </a:solidFill>
                <a:effectLst/>
                <a:highlight>
                  <a:srgbClr val="FFFFFF"/>
                </a:highlight>
                <a:latin typeface="Times New Roman" panose="02020603050405020304" pitchFamily="18" charset="0"/>
                <a:ea typeface="Times New Roman" panose="02020603050405020304" pitchFamily="18" charset="0"/>
              </a:endParaRPr>
            </a:p>
            <a:p>
              <a:r>
                <a:rPr lang="ru-RU" sz="1800" dirty="0">
                  <a:solidFill>
                    <a:schemeClr val="bg2">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rPr>
                <a:t>Итак, местоположение «флажка цели» расскажет о том, к какому состоянию неосознанно стремится автор карты (гармонии, отдыха, ясности, удовлетворенности, успеха и пр.). Это состояние будет относиться к определенной группе потребностей.</a:t>
              </a:r>
              <a:endParaRPr lang="ru-RU" sz="2400" dirty="0">
                <a:solidFill>
                  <a:schemeClr val="bg2">
                    <a:lumMod val="50000"/>
                  </a:schemeClr>
                </a:solidFill>
                <a:latin typeface="Open Sans Condensed" pitchFamily="2" charset="0"/>
                <a:ea typeface="Open Sans Condensed" pitchFamily="2" charset="0"/>
                <a:cs typeface="Open Sans Condensed" pitchFamily="2" charset="0"/>
              </a:endParaRPr>
            </a:p>
          </p:txBody>
        </p:sp>
      </p:grpSp>
      <p:pic>
        <p:nvPicPr>
          <p:cNvPr id="8" name="Graphic 11">
            <a:extLst>
              <a:ext uri="{FF2B5EF4-FFF2-40B4-BE49-F238E27FC236}">
                <a16:creationId xmlns:a16="http://schemas.microsoft.com/office/drawing/2014/main" id="{D0A9F2A4-B964-4D7E-99C8-2E9E5BFFEC98}"/>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7392" t="17290" r="7833" b="7266"/>
          <a:stretch/>
        </p:blipFill>
        <p:spPr>
          <a:xfrm rot="5084680">
            <a:off x="8974260" y="5492710"/>
            <a:ext cx="4655573" cy="4697180"/>
          </a:xfrm>
          <a:prstGeom prst="rect">
            <a:avLst/>
          </a:prstGeom>
        </p:spPr>
      </p:pic>
    </p:spTree>
    <p:extLst>
      <p:ext uri="{BB962C8B-B14F-4D97-AF65-F5344CB8AC3E}">
        <p14:creationId xmlns:p14="http://schemas.microsoft.com/office/powerpoint/2010/main" val="1013740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11">
            <a:extLst>
              <a:ext uri="{FF2B5EF4-FFF2-40B4-BE49-F238E27FC236}">
                <a16:creationId xmlns:a16="http://schemas.microsoft.com/office/drawing/2014/main" id="{1220C3A3-556D-45F2-A38D-18774C02A56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7392" t="17290" r="7833" b="7266"/>
          <a:stretch/>
        </p:blipFill>
        <p:spPr>
          <a:xfrm rot="19776255">
            <a:off x="-480537" y="-1126436"/>
            <a:ext cx="4655573" cy="4697180"/>
          </a:xfrm>
          <a:prstGeom prst="rect">
            <a:avLst/>
          </a:prstGeom>
        </p:spPr>
      </p:pic>
      <p:pic>
        <p:nvPicPr>
          <p:cNvPr id="10" name="Graphic 14">
            <a:extLst>
              <a:ext uri="{FF2B5EF4-FFF2-40B4-BE49-F238E27FC236}">
                <a16:creationId xmlns:a16="http://schemas.microsoft.com/office/drawing/2014/main" id="{2C5278A9-FB58-4F79-9615-CFDF62C7CAED}"/>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646" t="17555" r="20470" b="19859"/>
          <a:stretch/>
        </p:blipFill>
        <p:spPr>
          <a:xfrm rot="15573878">
            <a:off x="9839197" y="1691366"/>
            <a:ext cx="5738635" cy="4996382"/>
          </a:xfrm>
          <a:prstGeom prst="rect">
            <a:avLst/>
          </a:prstGeom>
        </p:spPr>
      </p:pic>
      <p:sp>
        <p:nvSpPr>
          <p:cNvPr id="16" name="Rounded Rectangle 17">
            <a:extLst>
              <a:ext uri="{FF2B5EF4-FFF2-40B4-BE49-F238E27FC236}">
                <a16:creationId xmlns:a16="http://schemas.microsoft.com/office/drawing/2014/main" id="{E129697B-B2EC-42C2-B479-0457EE6706C1}"/>
              </a:ext>
            </a:extLst>
          </p:cNvPr>
          <p:cNvSpPr/>
          <p:nvPr/>
        </p:nvSpPr>
        <p:spPr>
          <a:xfrm>
            <a:off x="515936" y="1850148"/>
            <a:ext cx="11160125" cy="3745272"/>
          </a:xfrm>
          <a:prstGeom prst="roundRect">
            <a:avLst>
              <a:gd name="adj" fmla="val 5417"/>
            </a:avLst>
          </a:prstGeom>
          <a:solidFill>
            <a:schemeClr val="bg1"/>
          </a:solidFill>
          <a:ln>
            <a:noFill/>
          </a:ln>
          <a:effectLst>
            <a:outerShdw blurRad="254000" dist="12700" sx="102000" sy="102000" algn="ctr" rotWithShape="0">
              <a:srgbClr val="848AAD">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a:extLst>
              <a:ext uri="{FF2B5EF4-FFF2-40B4-BE49-F238E27FC236}">
                <a16:creationId xmlns:a16="http://schemas.microsoft.com/office/drawing/2014/main" id="{AD346A8C-CA29-46B2-B8B5-C9F20E2627F8}"/>
              </a:ext>
            </a:extLst>
          </p:cNvPr>
          <p:cNvSpPr txBox="1"/>
          <p:nvPr/>
        </p:nvSpPr>
        <p:spPr>
          <a:xfrm>
            <a:off x="406754" y="327357"/>
            <a:ext cx="11575980" cy="634020"/>
          </a:xfrm>
          <a:prstGeom prst="rect">
            <a:avLst/>
          </a:prstGeom>
          <a:noFill/>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ru-RU" sz="4400" b="0" i="0" u="none" strike="noStrike" kern="1200" cap="none" spc="0" normalizeH="0" baseline="0" noProof="0" dirty="0">
                <a:ln>
                  <a:noFill/>
                </a:ln>
                <a:solidFill>
                  <a:prstClr val="black"/>
                </a:solidFill>
                <a:effectLst/>
                <a:uLnTx/>
                <a:uFillTx/>
                <a:latin typeface="Playfair Display" panose="00000500000000000000" pitchFamily="2" charset="0"/>
                <a:ea typeface="+mn-ea"/>
                <a:cs typeface="+mn-cs"/>
              </a:rPr>
              <a:t>Что на Временном континууме? </a:t>
            </a:r>
          </a:p>
        </p:txBody>
      </p:sp>
      <p:sp>
        <p:nvSpPr>
          <p:cNvPr id="15" name="TextBox 14">
            <a:extLst>
              <a:ext uri="{FF2B5EF4-FFF2-40B4-BE49-F238E27FC236}">
                <a16:creationId xmlns:a16="http://schemas.microsoft.com/office/drawing/2014/main" id="{CBF7590F-514F-401E-BCE9-AC3AB9AFCD99}"/>
              </a:ext>
            </a:extLst>
          </p:cNvPr>
          <p:cNvSpPr txBox="1"/>
          <p:nvPr/>
        </p:nvSpPr>
        <p:spPr>
          <a:xfrm>
            <a:off x="667401" y="2228399"/>
            <a:ext cx="10693422" cy="2251642"/>
          </a:xfrm>
          <a:prstGeom prst="rect">
            <a:avLst/>
          </a:prstGeom>
          <a:noFill/>
        </p:spPr>
        <p:txBody>
          <a:bodyPr wrap="square">
            <a:spAutoFit/>
          </a:bodyPr>
          <a:lstStyle>
            <a:defPPr>
              <a:defRPr lang="ru-RU"/>
            </a:defPPr>
            <a:lvl1pPr>
              <a:lnSpc>
                <a:spcPct val="80000"/>
              </a:lnSpc>
              <a:spcAft>
                <a:spcPts val="600"/>
              </a:spcAft>
              <a:defRPr sz="2400">
                <a:solidFill>
                  <a:srgbClr val="000000">
                    <a:alpha val="70000"/>
                  </a:srgbClr>
                </a:solidFill>
                <a:latin typeface="Open Sans Condensed" pitchFamily="2" charset="0"/>
                <a:ea typeface="Open Sans Condensed" pitchFamily="2" charset="0"/>
                <a:cs typeface="Open Sans Condensed" pitchFamily="2" charset="0"/>
              </a:defRPr>
            </a:lvl1pPr>
          </a:lstStyle>
          <a:p>
            <a:pPr>
              <a:spcBef>
                <a:spcPts val="600"/>
              </a:spcBef>
              <a:spcAft>
                <a:spcPts val="600"/>
              </a:spcAft>
            </a:pPr>
            <a:r>
              <a:rPr lang="ru-RU" sz="1800" dirty="0">
                <a:solidFill>
                  <a:schemeClr val="bg2">
                    <a:lumMod val="50000"/>
                  </a:schemeClr>
                </a:solidFill>
                <a:effectLst/>
                <a:highlight>
                  <a:srgbClr val="FFFFFF"/>
                </a:highlight>
                <a:latin typeface="Verdana" panose="020B0604030504040204" pitchFamily="34" charset="0"/>
                <a:ea typeface="Times New Roman" panose="02020603050405020304" pitchFamily="18" charset="0"/>
              </a:rPr>
              <a:t>Делим рисунок по горизонтали</a:t>
            </a:r>
            <a:endParaRPr lang="ru-RU" sz="1800" dirty="0">
              <a:solidFill>
                <a:schemeClr val="bg2">
                  <a:lumMod val="50000"/>
                </a:schemeClr>
              </a:solidFill>
              <a:effectLst/>
              <a:highlight>
                <a:srgbClr val="FFFFFF"/>
              </a:highlight>
              <a:latin typeface="Times New Roman" panose="02020603050405020304" pitchFamily="18" charset="0"/>
              <a:ea typeface="Times New Roman" panose="02020603050405020304" pitchFamily="18" charset="0"/>
            </a:endParaRPr>
          </a:p>
          <a:p>
            <a:pPr>
              <a:spcBef>
                <a:spcPts val="600"/>
              </a:spcBef>
              <a:spcAft>
                <a:spcPts val="600"/>
              </a:spcAft>
            </a:pPr>
            <a:r>
              <a:rPr lang="ru-RU" sz="1800" dirty="0">
                <a:solidFill>
                  <a:schemeClr val="bg2">
                    <a:lumMod val="50000"/>
                  </a:schemeClr>
                </a:solidFill>
                <a:effectLst/>
                <a:highlight>
                  <a:srgbClr val="FFFFFF"/>
                </a:highlight>
                <a:latin typeface="Verdana" panose="020B0604030504040204" pitchFamily="34" charset="0"/>
                <a:ea typeface="Times New Roman" panose="02020603050405020304" pitchFamily="18" charset="0"/>
              </a:rPr>
              <a:t>Левая, «женская» часть — символизирует прошлое, то, что человек уже имеет, на что может опираться. Левая часть также может символизировать внутренний мир человека; отражать его глубинные личностные процессы. Интроверсия.</a:t>
            </a:r>
            <a:endParaRPr lang="ru-RU" sz="1800" dirty="0">
              <a:solidFill>
                <a:schemeClr val="bg2">
                  <a:lumMod val="50000"/>
                </a:schemeClr>
              </a:solidFill>
              <a:effectLst/>
              <a:highlight>
                <a:srgbClr val="FFFFFF"/>
              </a:highlight>
              <a:latin typeface="Times New Roman" panose="02020603050405020304" pitchFamily="18" charset="0"/>
              <a:ea typeface="Times New Roman" panose="02020603050405020304" pitchFamily="18" charset="0"/>
            </a:endParaRPr>
          </a:p>
          <a:p>
            <a:pPr>
              <a:spcBef>
                <a:spcPts val="600"/>
              </a:spcBef>
              <a:spcAft>
                <a:spcPts val="600"/>
              </a:spcAft>
            </a:pPr>
            <a:r>
              <a:rPr lang="ru-RU" sz="1800" dirty="0">
                <a:solidFill>
                  <a:schemeClr val="bg2">
                    <a:lumMod val="50000"/>
                  </a:schemeClr>
                </a:solidFill>
                <a:effectLst/>
                <a:highlight>
                  <a:srgbClr val="FFFFFF"/>
                </a:highlight>
                <a:latin typeface="Verdana" panose="020B0604030504040204" pitchFamily="34" charset="0"/>
                <a:ea typeface="Times New Roman" panose="02020603050405020304" pitchFamily="18" charset="0"/>
              </a:rPr>
              <a:t>Центральная часть — символизирует настоящее, актуальные для человека процессы, то, о чем он думает, к чему стремится, что является для него значимым.</a:t>
            </a:r>
            <a:endParaRPr lang="ru-RU" sz="1800" dirty="0">
              <a:solidFill>
                <a:schemeClr val="bg2">
                  <a:lumMod val="50000"/>
                </a:schemeClr>
              </a:solidFill>
              <a:effectLst/>
              <a:highlight>
                <a:srgbClr val="FFFFFF"/>
              </a:highlight>
              <a:latin typeface="Times New Roman" panose="02020603050405020304" pitchFamily="18" charset="0"/>
              <a:ea typeface="Times New Roman" panose="02020603050405020304" pitchFamily="18" charset="0"/>
            </a:endParaRPr>
          </a:p>
          <a:p>
            <a:r>
              <a:rPr lang="ru-RU" sz="1800" dirty="0">
                <a:solidFill>
                  <a:schemeClr val="bg2">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rPr>
              <a:t>Правая, «мужская» часть — символизирует будущее, социальные процессы, взаимоотношения в социуме, устремленность в будущее. </a:t>
            </a:r>
            <a:endParaRPr lang="ru-RU" dirty="0">
              <a:solidFill>
                <a:schemeClr val="bg2">
                  <a:lumMod val="50000"/>
                </a:schemeClr>
              </a:solidFill>
            </a:endParaRPr>
          </a:p>
        </p:txBody>
      </p:sp>
      <p:sp>
        <p:nvSpPr>
          <p:cNvPr id="24" name="Rectangle 6">
            <a:extLst>
              <a:ext uri="{FF2B5EF4-FFF2-40B4-BE49-F238E27FC236}">
                <a16:creationId xmlns:a16="http://schemas.microsoft.com/office/drawing/2014/main" id="{FEFBBF08-718D-43FA-8B60-82D63347B11A}"/>
              </a:ext>
            </a:extLst>
          </p:cNvPr>
          <p:cNvSpPr/>
          <p:nvPr/>
        </p:nvSpPr>
        <p:spPr>
          <a:xfrm rot="5400000">
            <a:off x="5918366" y="3606994"/>
            <a:ext cx="355266" cy="4412973"/>
          </a:xfrm>
          <a:prstGeom prst="rect">
            <a:avLst/>
          </a:prstGeom>
          <a:solidFill>
            <a:srgbClr val="848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1311333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14">
            <a:extLst>
              <a:ext uri="{FF2B5EF4-FFF2-40B4-BE49-F238E27FC236}">
                <a16:creationId xmlns:a16="http://schemas.microsoft.com/office/drawing/2014/main" id="{ADCDD725-06C1-4BB1-BD80-48AFFAABAF69}"/>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646" t="17555" r="20470" b="19859"/>
          <a:stretch/>
        </p:blipFill>
        <p:spPr>
          <a:xfrm rot="12232421">
            <a:off x="7590584" y="-4006253"/>
            <a:ext cx="9202829" cy="8012507"/>
          </a:xfrm>
          <a:prstGeom prst="rect">
            <a:avLst/>
          </a:prstGeom>
        </p:spPr>
      </p:pic>
      <p:pic>
        <p:nvPicPr>
          <p:cNvPr id="10" name="Graphic 11">
            <a:extLst>
              <a:ext uri="{FF2B5EF4-FFF2-40B4-BE49-F238E27FC236}">
                <a16:creationId xmlns:a16="http://schemas.microsoft.com/office/drawing/2014/main" id="{E29EE7F6-C9D2-4DD1-BAF6-08D522CB2D7C}"/>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7392" t="17290" r="7833" b="7266"/>
          <a:stretch/>
        </p:blipFill>
        <p:spPr>
          <a:xfrm rot="5084680">
            <a:off x="8974260" y="5492710"/>
            <a:ext cx="4655573" cy="4697180"/>
          </a:xfrm>
          <a:prstGeom prst="rect">
            <a:avLst/>
          </a:prstGeom>
        </p:spPr>
      </p:pic>
      <p:sp>
        <p:nvSpPr>
          <p:cNvPr id="2" name="TextBox 8">
            <a:extLst>
              <a:ext uri="{FF2B5EF4-FFF2-40B4-BE49-F238E27FC236}">
                <a16:creationId xmlns:a16="http://schemas.microsoft.com/office/drawing/2014/main" id="{38389380-25D8-4B97-A49D-EE94912D8590}"/>
              </a:ext>
            </a:extLst>
          </p:cNvPr>
          <p:cNvSpPr txBox="1"/>
          <p:nvPr/>
        </p:nvSpPr>
        <p:spPr>
          <a:xfrm>
            <a:off x="406754" y="327356"/>
            <a:ext cx="11575980" cy="1175706"/>
          </a:xfrm>
          <a:prstGeom prst="rect">
            <a:avLst/>
          </a:prstGeom>
          <a:noFill/>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ru-RU" sz="4400" b="0" i="0" u="none" strike="noStrike" kern="1200" cap="none" spc="0" normalizeH="0" baseline="0" noProof="0" dirty="0">
                <a:ln>
                  <a:noFill/>
                </a:ln>
                <a:solidFill>
                  <a:prstClr val="black"/>
                </a:solidFill>
                <a:effectLst/>
                <a:uLnTx/>
                <a:uFillTx/>
                <a:latin typeface="Playfair Display" panose="00000500000000000000" pitchFamily="2" charset="0"/>
                <a:ea typeface="+mn-ea"/>
                <a:cs typeface="+mn-cs"/>
              </a:rPr>
              <a:t>Психическая модель – какие мной движут   мысли, эмоции, действия?</a:t>
            </a:r>
          </a:p>
        </p:txBody>
      </p:sp>
      <p:grpSp>
        <p:nvGrpSpPr>
          <p:cNvPr id="15" name="Группа 14">
            <a:extLst>
              <a:ext uri="{FF2B5EF4-FFF2-40B4-BE49-F238E27FC236}">
                <a16:creationId xmlns:a16="http://schemas.microsoft.com/office/drawing/2014/main" id="{01FD7011-C18D-473B-8382-61C845483FCA}"/>
              </a:ext>
            </a:extLst>
          </p:cNvPr>
          <p:cNvGrpSpPr/>
          <p:nvPr/>
        </p:nvGrpSpPr>
        <p:grpSpPr>
          <a:xfrm>
            <a:off x="807309" y="1988468"/>
            <a:ext cx="10216324" cy="4256637"/>
            <a:chOff x="803583" y="1936170"/>
            <a:chExt cx="10693422" cy="4256637"/>
          </a:xfrm>
        </p:grpSpPr>
        <p:sp>
          <p:nvSpPr>
            <p:cNvPr id="5" name="TextBox 4">
              <a:extLst>
                <a:ext uri="{FF2B5EF4-FFF2-40B4-BE49-F238E27FC236}">
                  <a16:creationId xmlns:a16="http://schemas.microsoft.com/office/drawing/2014/main" id="{143769FD-8685-4312-8420-DC3E5F67DAC9}"/>
                </a:ext>
              </a:extLst>
            </p:cNvPr>
            <p:cNvSpPr txBox="1"/>
            <p:nvPr/>
          </p:nvSpPr>
          <p:spPr>
            <a:xfrm>
              <a:off x="803583" y="1936170"/>
              <a:ext cx="10693421" cy="393377"/>
            </a:xfrm>
            <a:prstGeom prst="rect">
              <a:avLst/>
            </a:prstGeom>
            <a:noFill/>
          </p:spPr>
          <p:txBody>
            <a:bodyPr wrap="square">
              <a:spAutoFit/>
            </a:bodyPr>
            <a:lstStyle>
              <a:defPPr>
                <a:defRPr lang="ru-RU"/>
              </a:defPPr>
              <a:lvl1pPr>
                <a:lnSpc>
                  <a:spcPct val="80000"/>
                </a:lnSpc>
                <a:spcAft>
                  <a:spcPts val="600"/>
                </a:spcAft>
                <a:defRPr sz="2400">
                  <a:solidFill>
                    <a:srgbClr val="000000">
                      <a:alpha val="70000"/>
                    </a:srgbClr>
                  </a:solidFill>
                  <a:latin typeface="Open Sans Condensed" pitchFamily="2" charset="0"/>
                  <a:ea typeface="Open Sans Condensed" pitchFamily="2" charset="0"/>
                  <a:cs typeface="Open Sans Condensed" pitchFamily="2" charset="0"/>
                </a:defRPr>
              </a:lvl1pPr>
            </a:lstStyle>
            <a:p>
              <a:pPr algn="just"/>
              <a:r>
                <a:rPr lang="ru-RU" dirty="0"/>
                <a:t>Делим рисунок по вертикали</a:t>
              </a:r>
            </a:p>
          </p:txBody>
        </p:sp>
        <p:sp>
          <p:nvSpPr>
            <p:cNvPr id="12" name="TextBox 11">
              <a:extLst>
                <a:ext uri="{FF2B5EF4-FFF2-40B4-BE49-F238E27FC236}">
                  <a16:creationId xmlns:a16="http://schemas.microsoft.com/office/drawing/2014/main" id="{9B3E50E0-6CAB-404C-97AF-88BFC553F349}"/>
                </a:ext>
              </a:extLst>
            </p:cNvPr>
            <p:cNvSpPr txBox="1"/>
            <p:nvPr/>
          </p:nvSpPr>
          <p:spPr>
            <a:xfrm>
              <a:off x="803584" y="2450244"/>
              <a:ext cx="10693421" cy="3742563"/>
            </a:xfrm>
            <a:prstGeom prst="rect">
              <a:avLst/>
            </a:prstGeom>
            <a:noFill/>
          </p:spPr>
          <p:txBody>
            <a:bodyPr wrap="square">
              <a:spAutoFit/>
            </a:bodyPr>
            <a:lstStyle>
              <a:defPPr>
                <a:defRPr lang="ru-RU"/>
              </a:defPPr>
              <a:lvl1pPr>
                <a:lnSpc>
                  <a:spcPct val="80000"/>
                </a:lnSpc>
                <a:spcAft>
                  <a:spcPts val="600"/>
                </a:spcAft>
                <a:defRPr sz="2400">
                  <a:solidFill>
                    <a:srgbClr val="000000">
                      <a:alpha val="70000"/>
                    </a:srgbClr>
                  </a:solidFill>
                  <a:latin typeface="Open Sans Condensed" pitchFamily="2" charset="0"/>
                  <a:ea typeface="Open Sans Condensed" pitchFamily="2" charset="0"/>
                  <a:cs typeface="Open Sans Condensed" pitchFamily="2" charset="0"/>
                </a:defRPr>
              </a:lvl1pPr>
            </a:lstStyle>
            <a:p>
              <a:pPr>
                <a:spcBef>
                  <a:spcPts val="600"/>
                </a:spcBef>
                <a:spcAft>
                  <a:spcPts val="600"/>
                </a:spcAft>
              </a:pPr>
              <a:r>
                <a:rPr lang="ru-RU" sz="1800" dirty="0">
                  <a:solidFill>
                    <a:schemeClr val="bg2">
                      <a:lumMod val="50000"/>
                    </a:schemeClr>
                  </a:solidFill>
                  <a:effectLst/>
                  <a:highlight>
                    <a:srgbClr val="FFFFFF"/>
                  </a:highlight>
                  <a:latin typeface="Verdana" panose="020B0604030504040204" pitchFamily="34" charset="0"/>
                  <a:ea typeface="Times New Roman" panose="02020603050405020304" pitchFamily="18" charset="0"/>
                </a:rPr>
                <a:t>Верхняя часть символизирует ментальные процессы: мысли, идеи, фантазии, планы, воспоминания.</a:t>
              </a:r>
              <a:endParaRPr lang="ru-RU" sz="1800" dirty="0">
                <a:solidFill>
                  <a:schemeClr val="bg2">
                    <a:lumMod val="50000"/>
                  </a:schemeClr>
                </a:solidFill>
                <a:effectLst/>
                <a:highlight>
                  <a:srgbClr val="FFFFFF"/>
                </a:highlight>
                <a:latin typeface="Times New Roman" panose="02020603050405020304" pitchFamily="18" charset="0"/>
                <a:ea typeface="Times New Roman" panose="02020603050405020304" pitchFamily="18" charset="0"/>
              </a:endParaRPr>
            </a:p>
            <a:p>
              <a:pPr>
                <a:spcBef>
                  <a:spcPts val="600"/>
                </a:spcBef>
                <a:spcAft>
                  <a:spcPts val="600"/>
                </a:spcAft>
              </a:pPr>
              <a:r>
                <a:rPr lang="ru-RU" sz="1800" dirty="0">
                  <a:solidFill>
                    <a:schemeClr val="bg2">
                      <a:lumMod val="50000"/>
                    </a:schemeClr>
                  </a:solidFill>
                  <a:effectLst/>
                  <a:highlight>
                    <a:srgbClr val="FFFFFF"/>
                  </a:highlight>
                  <a:latin typeface="Verdana" panose="020B0604030504040204" pitchFamily="34" charset="0"/>
                  <a:ea typeface="Times New Roman" panose="02020603050405020304" pitchFamily="18" charset="0"/>
                </a:rPr>
                <a:t>Центральная часть символизирует эмоциональные процессы.</a:t>
              </a:r>
              <a:endParaRPr lang="ru-RU" sz="1800" dirty="0">
                <a:solidFill>
                  <a:schemeClr val="bg2">
                    <a:lumMod val="50000"/>
                  </a:schemeClr>
                </a:solidFill>
                <a:effectLst/>
                <a:highlight>
                  <a:srgbClr val="FFFFFF"/>
                </a:highlight>
                <a:latin typeface="Times New Roman" panose="02020603050405020304" pitchFamily="18" charset="0"/>
                <a:ea typeface="Times New Roman" panose="02020603050405020304" pitchFamily="18" charset="0"/>
              </a:endParaRPr>
            </a:p>
            <a:p>
              <a:pPr>
                <a:spcBef>
                  <a:spcPts val="600"/>
                </a:spcBef>
                <a:spcAft>
                  <a:spcPts val="600"/>
                </a:spcAft>
              </a:pPr>
              <a:r>
                <a:rPr lang="ru-RU" sz="1800" dirty="0">
                  <a:solidFill>
                    <a:schemeClr val="bg2">
                      <a:lumMod val="50000"/>
                    </a:schemeClr>
                  </a:solidFill>
                  <a:effectLst/>
                  <a:highlight>
                    <a:srgbClr val="FFFFFF"/>
                  </a:highlight>
                  <a:latin typeface="Verdana" panose="020B0604030504040204" pitchFamily="34" charset="0"/>
                  <a:ea typeface="Times New Roman" panose="02020603050405020304" pitchFamily="18" charset="0"/>
                </a:rPr>
                <a:t>Нижняя часть символизирует сферу реальных действий. Реализацию планов. Землю, почву под ногами.</a:t>
              </a:r>
              <a:endParaRPr lang="ru-RU" sz="1800" dirty="0">
                <a:solidFill>
                  <a:schemeClr val="bg2">
                    <a:lumMod val="50000"/>
                  </a:schemeClr>
                </a:solidFill>
                <a:effectLst/>
                <a:highlight>
                  <a:srgbClr val="FFFFFF"/>
                </a:highlight>
                <a:latin typeface="Times New Roman" panose="02020603050405020304" pitchFamily="18" charset="0"/>
                <a:ea typeface="Times New Roman" panose="02020603050405020304" pitchFamily="18" charset="0"/>
              </a:endParaRPr>
            </a:p>
            <a:p>
              <a:pPr>
                <a:spcBef>
                  <a:spcPts val="600"/>
                </a:spcBef>
                <a:spcAft>
                  <a:spcPts val="600"/>
                </a:spcAft>
              </a:pPr>
              <a:r>
                <a:rPr lang="ru-RU" sz="1800" dirty="0">
                  <a:solidFill>
                    <a:schemeClr val="bg2">
                      <a:lumMod val="50000"/>
                    </a:schemeClr>
                  </a:solidFill>
                  <a:effectLst/>
                  <a:highlight>
                    <a:srgbClr val="FFFFFF"/>
                  </a:highlight>
                  <a:latin typeface="Verdana" panose="020B0604030504040204" pitchFamily="34" charset="0"/>
                  <a:ea typeface="Times New Roman" panose="02020603050405020304" pitchFamily="18" charset="0"/>
                </a:rPr>
                <a:t> Если «флажок цели» находится в верхней части карты, можно говорить о склонности автора рисунка к ментальным построениям. Если «флажок цели» расположен в правой верхней части, — перед нами «генератор идей», человек, устремленный в будущее. Ему нетрудно искать и находить новые, нестандартные решения.</a:t>
              </a:r>
              <a:endParaRPr lang="ru-RU" sz="1800" dirty="0">
                <a:solidFill>
                  <a:schemeClr val="bg2">
                    <a:lumMod val="50000"/>
                  </a:schemeClr>
                </a:solidFill>
                <a:effectLst/>
                <a:highlight>
                  <a:srgbClr val="FFFFFF"/>
                </a:highlight>
                <a:latin typeface="Times New Roman" panose="02020603050405020304" pitchFamily="18" charset="0"/>
                <a:ea typeface="Times New Roman" panose="02020603050405020304" pitchFamily="18" charset="0"/>
              </a:endParaRPr>
            </a:p>
            <a:p>
              <a:pPr>
                <a:spcBef>
                  <a:spcPts val="600"/>
                </a:spcBef>
                <a:spcAft>
                  <a:spcPts val="600"/>
                </a:spcAft>
              </a:pPr>
              <a:r>
                <a:rPr lang="ru-RU" sz="1800" dirty="0">
                  <a:solidFill>
                    <a:schemeClr val="bg2">
                      <a:lumMod val="50000"/>
                    </a:schemeClr>
                  </a:solidFill>
                  <a:effectLst/>
                  <a:highlight>
                    <a:srgbClr val="FFFFFF"/>
                  </a:highlight>
                  <a:latin typeface="Verdana" panose="020B0604030504040204" pitchFamily="34" charset="0"/>
                  <a:ea typeface="Times New Roman" panose="02020603050405020304" pitchFamily="18" charset="0"/>
                </a:rPr>
                <a:t>Смещение «флажка цели» в правую часть свойственно людям, ориентированным в будущее, стремящимся к социальным достижениям, инновациям.</a:t>
              </a:r>
              <a:endParaRPr lang="ru-RU" sz="1800" dirty="0">
                <a:solidFill>
                  <a:schemeClr val="bg2">
                    <a:lumMod val="50000"/>
                  </a:schemeClr>
                </a:solidFill>
                <a:effectLst/>
                <a:highlight>
                  <a:srgbClr val="FFFFFF"/>
                </a:highlight>
                <a:latin typeface="Times New Roman" panose="02020603050405020304" pitchFamily="18" charset="0"/>
                <a:ea typeface="Times New Roman" panose="02020603050405020304" pitchFamily="18" charset="0"/>
              </a:endParaRPr>
            </a:p>
            <a:p>
              <a:pPr>
                <a:spcBef>
                  <a:spcPts val="600"/>
                </a:spcBef>
                <a:spcAft>
                  <a:spcPts val="600"/>
                </a:spcAft>
              </a:pPr>
              <a:r>
                <a:rPr lang="ru-RU" sz="1800" dirty="0">
                  <a:solidFill>
                    <a:schemeClr val="bg2">
                      <a:lumMod val="50000"/>
                    </a:schemeClr>
                  </a:solidFill>
                  <a:effectLst/>
                  <a:highlight>
                    <a:srgbClr val="FFFFFF"/>
                  </a:highlight>
                  <a:latin typeface="Verdana" panose="020B0604030504040204" pitchFamily="34" charset="0"/>
                  <a:ea typeface="Times New Roman" panose="02020603050405020304" pitchFamily="18" charset="0"/>
                </a:rPr>
                <a:t> ВАЖНО!!! У леворуких символическое значение определяется «зеркально».</a:t>
              </a:r>
              <a:endParaRPr lang="ru-RU" sz="1800" dirty="0">
                <a:solidFill>
                  <a:schemeClr val="bg2">
                    <a:lumMod val="50000"/>
                  </a:schemeClr>
                </a:solidFill>
                <a:effectLst/>
                <a:highlight>
                  <a:srgbClr val="FFFFFF"/>
                </a:highlight>
                <a:latin typeface="Times New Roman" panose="02020603050405020304" pitchFamily="18" charset="0"/>
                <a:ea typeface="Times New Roman" panose="02020603050405020304" pitchFamily="18" charset="0"/>
              </a:endParaRPr>
            </a:p>
          </p:txBody>
        </p:sp>
      </p:grpSp>
      <p:sp>
        <p:nvSpPr>
          <p:cNvPr id="14" name="Rectangle 6">
            <a:extLst>
              <a:ext uri="{FF2B5EF4-FFF2-40B4-BE49-F238E27FC236}">
                <a16:creationId xmlns:a16="http://schemas.microsoft.com/office/drawing/2014/main" id="{3009963E-50AC-4427-BDCD-21536A3BA388}"/>
              </a:ext>
            </a:extLst>
          </p:cNvPr>
          <p:cNvSpPr/>
          <p:nvPr/>
        </p:nvSpPr>
        <p:spPr>
          <a:xfrm>
            <a:off x="338306" y="1856096"/>
            <a:ext cx="355266" cy="4094328"/>
          </a:xfrm>
          <a:prstGeom prst="rect">
            <a:avLst/>
          </a:prstGeom>
          <a:solidFill>
            <a:srgbClr val="4D7C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1905857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11">
            <a:extLst>
              <a:ext uri="{FF2B5EF4-FFF2-40B4-BE49-F238E27FC236}">
                <a16:creationId xmlns:a16="http://schemas.microsoft.com/office/drawing/2014/main" id="{0D72D1A6-DD36-4141-A8BA-61F336AE43DF}"/>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7392" t="17290" r="7833" b="7266"/>
          <a:stretch/>
        </p:blipFill>
        <p:spPr>
          <a:xfrm rot="19776255">
            <a:off x="-2118521" y="4509411"/>
            <a:ext cx="4655573" cy="4697180"/>
          </a:xfrm>
          <a:prstGeom prst="rect">
            <a:avLst/>
          </a:prstGeom>
        </p:spPr>
      </p:pic>
      <p:pic>
        <p:nvPicPr>
          <p:cNvPr id="12" name="Graphic 14">
            <a:extLst>
              <a:ext uri="{FF2B5EF4-FFF2-40B4-BE49-F238E27FC236}">
                <a16:creationId xmlns:a16="http://schemas.microsoft.com/office/drawing/2014/main" id="{68BCE988-16B2-4063-87C4-453945542771}"/>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646" t="17555" r="20470" b="19859"/>
          <a:stretch/>
        </p:blipFill>
        <p:spPr>
          <a:xfrm rot="11412326">
            <a:off x="8149305" y="-1663073"/>
            <a:ext cx="5738635" cy="4996382"/>
          </a:xfrm>
          <a:prstGeom prst="rect">
            <a:avLst/>
          </a:prstGeom>
        </p:spPr>
      </p:pic>
      <p:sp>
        <p:nvSpPr>
          <p:cNvPr id="9" name="TextBox 8">
            <a:extLst>
              <a:ext uri="{FF2B5EF4-FFF2-40B4-BE49-F238E27FC236}">
                <a16:creationId xmlns:a16="http://schemas.microsoft.com/office/drawing/2014/main" id="{AD346A8C-CA29-46B2-B8B5-C9F20E2627F8}"/>
              </a:ext>
            </a:extLst>
          </p:cNvPr>
          <p:cNvSpPr txBox="1"/>
          <p:nvPr/>
        </p:nvSpPr>
        <p:spPr>
          <a:xfrm>
            <a:off x="406754" y="327357"/>
            <a:ext cx="11575980" cy="634020"/>
          </a:xfrm>
          <a:prstGeom prst="rect">
            <a:avLst/>
          </a:prstGeom>
          <a:noFill/>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ru-RU" sz="4400" b="0" i="0" u="none" strike="noStrike" kern="1200" cap="none" spc="0" normalizeH="0" baseline="0" noProof="0" dirty="0">
                <a:ln>
                  <a:noFill/>
                </a:ln>
                <a:solidFill>
                  <a:prstClr val="black"/>
                </a:solidFill>
                <a:effectLst/>
                <a:uLnTx/>
                <a:uFillTx/>
                <a:latin typeface="Playfair Display" panose="00000500000000000000" pitchFamily="2" charset="0"/>
                <a:ea typeface="+mn-ea"/>
                <a:cs typeface="+mn-cs"/>
              </a:rPr>
              <a:t>По какому сценарию я иду к цели?</a:t>
            </a:r>
          </a:p>
        </p:txBody>
      </p:sp>
      <p:sp>
        <p:nvSpPr>
          <p:cNvPr id="11" name="TextBox 10">
            <a:extLst>
              <a:ext uri="{FF2B5EF4-FFF2-40B4-BE49-F238E27FC236}">
                <a16:creationId xmlns:a16="http://schemas.microsoft.com/office/drawing/2014/main" id="{9DF4E43A-9D8A-4913-98FC-72782566A4B5}"/>
              </a:ext>
            </a:extLst>
          </p:cNvPr>
          <p:cNvSpPr txBox="1"/>
          <p:nvPr/>
        </p:nvSpPr>
        <p:spPr>
          <a:xfrm>
            <a:off x="508323" y="1344323"/>
            <a:ext cx="11201077" cy="4929298"/>
          </a:xfrm>
          <a:prstGeom prst="rect">
            <a:avLst/>
          </a:prstGeom>
          <a:noFill/>
        </p:spPr>
        <p:txBody>
          <a:bodyPr wrap="square">
            <a:spAutoFit/>
          </a:bodyPr>
          <a:lstStyle>
            <a:defPPr>
              <a:defRPr lang="ru-RU"/>
            </a:defPPr>
            <a:lvl1pPr>
              <a:lnSpc>
                <a:spcPct val="80000"/>
              </a:lnSpc>
              <a:spcAft>
                <a:spcPts val="600"/>
              </a:spcAft>
              <a:defRPr sz="2400">
                <a:solidFill>
                  <a:srgbClr val="000000">
                    <a:alpha val="70000"/>
                  </a:srgbClr>
                </a:solidFill>
                <a:latin typeface="Open Sans Condensed" pitchFamily="2" charset="0"/>
                <a:ea typeface="Open Sans Condensed" pitchFamily="2" charset="0"/>
                <a:cs typeface="Open Sans Condensed" pitchFamily="2" charset="0"/>
              </a:defRPr>
            </a:lvl1pPr>
          </a:lstStyle>
          <a:p>
            <a:pPr>
              <a:spcBef>
                <a:spcPts val="600"/>
              </a:spcBef>
              <a:spcAft>
                <a:spcPts val="600"/>
              </a:spcAft>
            </a:pPr>
            <a:r>
              <a:rPr lang="ru-RU" sz="1800" b="1" dirty="0">
                <a:solidFill>
                  <a:schemeClr val="bg2">
                    <a:lumMod val="50000"/>
                  </a:schemeClr>
                </a:solidFill>
                <a:effectLst/>
                <a:highlight>
                  <a:srgbClr val="FFFFFF"/>
                </a:highlight>
                <a:latin typeface="Verdana" panose="020B0604030504040204" pitchFamily="34" charset="0"/>
                <a:ea typeface="Times New Roman" panose="02020603050405020304" pitchFamily="18" charset="0"/>
              </a:rPr>
              <a:t>«Линия маршрута» </a:t>
            </a:r>
            <a:r>
              <a:rPr lang="ru-RU" sz="1800" dirty="0">
                <a:solidFill>
                  <a:schemeClr val="bg2">
                    <a:lumMod val="50000"/>
                  </a:schemeClr>
                </a:solidFill>
                <a:effectLst/>
                <a:highlight>
                  <a:srgbClr val="FFFFFF"/>
                </a:highlight>
                <a:latin typeface="Verdana" panose="020B0604030504040204" pitchFamily="34" charset="0"/>
                <a:ea typeface="Times New Roman" panose="02020603050405020304" pitchFamily="18" charset="0"/>
              </a:rPr>
              <a:t>и его характер расскажут о том, каким образом и по какому сценарию человек склонен добиваться желаемого, идти к своей цели.</a:t>
            </a:r>
            <a:endParaRPr lang="ru-RU" sz="1800" dirty="0">
              <a:solidFill>
                <a:schemeClr val="bg2">
                  <a:lumMod val="50000"/>
                </a:schemeClr>
              </a:solidFill>
              <a:effectLst/>
              <a:highlight>
                <a:srgbClr val="FFFFFF"/>
              </a:highlight>
              <a:latin typeface="Times New Roman" panose="02020603050405020304" pitchFamily="18" charset="0"/>
              <a:ea typeface="Times New Roman" panose="02020603050405020304" pitchFamily="18" charset="0"/>
            </a:endParaRPr>
          </a:p>
          <a:p>
            <a:pPr>
              <a:spcBef>
                <a:spcPts val="600"/>
              </a:spcBef>
              <a:spcAft>
                <a:spcPts val="600"/>
              </a:spcAft>
            </a:pPr>
            <a:r>
              <a:rPr lang="ru-RU" sz="1800" dirty="0">
                <a:solidFill>
                  <a:schemeClr val="bg2">
                    <a:lumMod val="50000"/>
                  </a:schemeClr>
                </a:solidFill>
                <a:effectLst/>
                <a:highlight>
                  <a:srgbClr val="FFFFFF"/>
                </a:highlight>
                <a:latin typeface="Verdana" panose="020B0604030504040204" pitchFamily="34" charset="0"/>
                <a:ea typeface="Times New Roman" panose="02020603050405020304" pitchFamily="18" charset="0"/>
              </a:rPr>
              <a:t>Вопросы для анализа пути к цели:</a:t>
            </a:r>
            <a:endParaRPr lang="ru-RU" sz="1800" dirty="0">
              <a:solidFill>
                <a:schemeClr val="bg2">
                  <a:lumMod val="50000"/>
                </a:schemeClr>
              </a:solidFill>
              <a:effectLst/>
              <a:highlight>
                <a:srgbClr val="FFFFFF"/>
              </a:highlight>
              <a:latin typeface="Times New Roman" panose="02020603050405020304" pitchFamily="18" charset="0"/>
              <a:ea typeface="Times New Roman" panose="02020603050405020304" pitchFamily="18" charset="0"/>
            </a:endParaRPr>
          </a:p>
          <a:p>
            <a:pPr>
              <a:spcBef>
                <a:spcPts val="600"/>
              </a:spcBef>
              <a:spcAft>
                <a:spcPts val="600"/>
              </a:spcAft>
            </a:pPr>
            <a:r>
              <a:rPr lang="ru-RU" sz="1800" dirty="0">
                <a:solidFill>
                  <a:schemeClr val="bg2">
                    <a:lumMod val="50000"/>
                  </a:schemeClr>
                </a:solidFill>
                <a:effectLst/>
                <a:highlight>
                  <a:srgbClr val="FFFFFF"/>
                </a:highlight>
                <a:latin typeface="Verdana" panose="020B0604030504040204" pitchFamily="34" charset="0"/>
                <a:ea typeface="Times New Roman" panose="02020603050405020304" pitchFamily="18" charset="0"/>
              </a:rPr>
              <a:t>— Через какие территории пролегает маршрут к цели?</a:t>
            </a:r>
            <a:endParaRPr lang="ru-RU" sz="1800" dirty="0">
              <a:solidFill>
                <a:schemeClr val="bg2">
                  <a:lumMod val="50000"/>
                </a:schemeClr>
              </a:solidFill>
              <a:effectLst/>
              <a:highlight>
                <a:srgbClr val="FFFFFF"/>
              </a:highlight>
              <a:latin typeface="Times New Roman" panose="02020603050405020304" pitchFamily="18" charset="0"/>
              <a:ea typeface="Times New Roman" panose="02020603050405020304" pitchFamily="18" charset="0"/>
            </a:endParaRPr>
          </a:p>
          <a:p>
            <a:pPr>
              <a:spcBef>
                <a:spcPts val="600"/>
              </a:spcBef>
              <a:spcAft>
                <a:spcPts val="600"/>
              </a:spcAft>
            </a:pPr>
            <a:r>
              <a:rPr lang="ru-RU" sz="1800" dirty="0">
                <a:solidFill>
                  <a:schemeClr val="bg2">
                    <a:lumMod val="50000"/>
                  </a:schemeClr>
                </a:solidFill>
                <a:effectLst/>
                <a:highlight>
                  <a:srgbClr val="FFFFFF"/>
                </a:highlight>
                <a:latin typeface="Verdana" panose="020B0604030504040204" pitchFamily="34" charset="0"/>
                <a:ea typeface="Times New Roman" panose="02020603050405020304" pitchFamily="18" charset="0"/>
              </a:rPr>
              <a:t>Например, маршрут к цели пролегает сначала через Горы препятствий, потом через Долину разочарований, затем через Пустыню поиска, к Озеру надежды на Вершину успеха. Это означает, что в начале пути автор склонен рисовать себе препятствия, ограничения (Горы препятствий). Это приводит его к разочарованию, он может потерять веру в свои силы (Долина разочарований). Но потом он берет себя в руки и начинает искать выход из создавшегося положения (Пустыня поиска). Благодаря этому у него появляется надежда и энергия для достижения цели (Озеро надежды). И при условии, что он будет верить в победу, он достигнет цели (Вершина успеха).</a:t>
            </a:r>
            <a:endParaRPr lang="ru-RU" sz="1800" dirty="0">
              <a:solidFill>
                <a:schemeClr val="bg2">
                  <a:lumMod val="50000"/>
                </a:schemeClr>
              </a:solidFill>
              <a:effectLst/>
              <a:highlight>
                <a:srgbClr val="FFFFFF"/>
              </a:highlight>
              <a:latin typeface="Times New Roman" panose="02020603050405020304" pitchFamily="18" charset="0"/>
              <a:ea typeface="Times New Roman" panose="02020603050405020304" pitchFamily="18" charset="0"/>
            </a:endParaRPr>
          </a:p>
          <a:p>
            <a:pPr>
              <a:spcBef>
                <a:spcPts val="600"/>
              </a:spcBef>
              <a:spcAft>
                <a:spcPts val="600"/>
              </a:spcAft>
            </a:pPr>
            <a:r>
              <a:rPr lang="ru-RU" sz="1800" dirty="0">
                <a:solidFill>
                  <a:schemeClr val="bg2">
                    <a:lumMod val="50000"/>
                  </a:schemeClr>
                </a:solidFill>
                <a:effectLst/>
                <a:highlight>
                  <a:srgbClr val="FFFFFF"/>
                </a:highlight>
                <a:latin typeface="Verdana" panose="020B0604030504040204" pitchFamily="34" charset="0"/>
                <a:ea typeface="Times New Roman" panose="02020603050405020304" pitchFamily="18" charset="0"/>
              </a:rPr>
              <a:t>Анализ маршрута позволит понять, склонен ли автор неосознанно придумывать препятствия на пути к достижению цели? Чаще всего человек сам себе изобретает ограничения и ловушки. Как говорил известный сатирик: «Мы сами себе придумываем трудности, а потом мужественно их преодолеваем».</a:t>
            </a:r>
            <a:endParaRPr lang="ru-RU" sz="1800" dirty="0">
              <a:solidFill>
                <a:schemeClr val="bg2">
                  <a:lumMod val="50000"/>
                </a:schemeClr>
              </a:solidFill>
              <a:effectLst/>
              <a:highlight>
                <a:srgbClr val="FFFFFF"/>
              </a:highlight>
              <a:latin typeface="Times New Roman" panose="02020603050405020304" pitchFamily="18" charset="0"/>
              <a:ea typeface="Times New Roman" panose="02020603050405020304" pitchFamily="18" charset="0"/>
            </a:endParaRPr>
          </a:p>
          <a:p>
            <a:pPr>
              <a:spcBef>
                <a:spcPts val="600"/>
              </a:spcBef>
              <a:spcAft>
                <a:spcPts val="600"/>
              </a:spcAft>
            </a:pPr>
            <a:r>
              <a:rPr lang="ru-RU" sz="1800" dirty="0">
                <a:solidFill>
                  <a:schemeClr val="bg2">
                    <a:lumMod val="50000"/>
                  </a:schemeClr>
                </a:solidFill>
                <a:effectLst/>
                <a:highlight>
                  <a:srgbClr val="FFFFFF"/>
                </a:highlight>
                <a:latin typeface="Verdana" panose="020B0604030504040204" pitchFamily="34" charset="0"/>
                <a:ea typeface="Times New Roman" panose="02020603050405020304" pitchFamily="18" charset="0"/>
              </a:rPr>
              <a:t>— Маршрут проложен по прямой или петляет по всей стране?</a:t>
            </a:r>
            <a:endParaRPr lang="ru-RU" sz="1800" dirty="0">
              <a:solidFill>
                <a:schemeClr val="bg2">
                  <a:lumMod val="50000"/>
                </a:schemeClr>
              </a:solidFill>
              <a:effectLst/>
              <a:highlight>
                <a:srgbClr val="FFFFFF"/>
              </a:highlight>
              <a:latin typeface="Times New Roman" panose="02020603050405020304" pitchFamily="18" charset="0"/>
              <a:ea typeface="Times New Roman" panose="02020603050405020304" pitchFamily="18" charset="0"/>
            </a:endParaRPr>
          </a:p>
          <a:p>
            <a:r>
              <a:rPr lang="ru-RU" sz="1800" dirty="0">
                <a:solidFill>
                  <a:schemeClr val="bg2">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rPr>
              <a:t>Это наблюдение позволит определить стратегию движения к цели. </a:t>
            </a:r>
            <a:endParaRPr lang="ru-RU" dirty="0">
              <a:solidFill>
                <a:schemeClr val="bg2">
                  <a:lumMod val="50000"/>
                </a:schemeClr>
              </a:solidFill>
            </a:endParaRPr>
          </a:p>
        </p:txBody>
      </p:sp>
      <p:sp>
        <p:nvSpPr>
          <p:cNvPr id="24" name="Rectangle 6">
            <a:extLst>
              <a:ext uri="{FF2B5EF4-FFF2-40B4-BE49-F238E27FC236}">
                <a16:creationId xmlns:a16="http://schemas.microsoft.com/office/drawing/2014/main" id="{FEFBBF08-718D-43FA-8B60-82D63347B11A}"/>
              </a:ext>
            </a:extLst>
          </p:cNvPr>
          <p:cNvSpPr/>
          <p:nvPr/>
        </p:nvSpPr>
        <p:spPr>
          <a:xfrm rot="5400000">
            <a:off x="5723633" y="4400452"/>
            <a:ext cx="355266" cy="4412973"/>
          </a:xfrm>
          <a:prstGeom prst="rect">
            <a:avLst/>
          </a:prstGeom>
          <a:solidFill>
            <a:srgbClr val="848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1730148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11">
            <a:extLst>
              <a:ext uri="{FF2B5EF4-FFF2-40B4-BE49-F238E27FC236}">
                <a16:creationId xmlns:a16="http://schemas.microsoft.com/office/drawing/2014/main" id="{75459538-5BB1-4B12-86AE-A0E4A1206A78}"/>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7392" t="17290" r="7833" b="7266"/>
          <a:stretch/>
        </p:blipFill>
        <p:spPr>
          <a:xfrm rot="16862764">
            <a:off x="6191193" y="3092010"/>
            <a:ext cx="5500677" cy="5549837"/>
          </a:xfrm>
          <a:prstGeom prst="rect">
            <a:avLst/>
          </a:prstGeom>
        </p:spPr>
      </p:pic>
      <p:pic>
        <p:nvPicPr>
          <p:cNvPr id="8" name="Graphic 14">
            <a:extLst>
              <a:ext uri="{FF2B5EF4-FFF2-40B4-BE49-F238E27FC236}">
                <a16:creationId xmlns:a16="http://schemas.microsoft.com/office/drawing/2014/main" id="{1EA68DD3-F93A-4CD9-ABE5-3F89957BDE5D}"/>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646" t="17555" r="20470" b="19859"/>
          <a:stretch/>
        </p:blipFill>
        <p:spPr>
          <a:xfrm rot="8498835">
            <a:off x="-5420349" y="1434977"/>
            <a:ext cx="8520445" cy="7418384"/>
          </a:xfrm>
          <a:prstGeom prst="rect">
            <a:avLst/>
          </a:prstGeom>
        </p:spPr>
      </p:pic>
      <p:sp>
        <p:nvSpPr>
          <p:cNvPr id="18" name="Прямоугольник: скругленные углы 17">
            <a:extLst>
              <a:ext uri="{FF2B5EF4-FFF2-40B4-BE49-F238E27FC236}">
                <a16:creationId xmlns:a16="http://schemas.microsoft.com/office/drawing/2014/main" id="{FE16E9D9-4281-489E-986E-97F10EDD70B7}"/>
              </a:ext>
            </a:extLst>
          </p:cNvPr>
          <p:cNvSpPr/>
          <p:nvPr/>
        </p:nvSpPr>
        <p:spPr>
          <a:xfrm>
            <a:off x="525263" y="1649220"/>
            <a:ext cx="8225849" cy="4234296"/>
          </a:xfrm>
          <a:prstGeom prst="roundRect">
            <a:avLst>
              <a:gd name="adj" fmla="val 5417"/>
            </a:avLst>
          </a:prstGeom>
          <a:solidFill>
            <a:schemeClr val="bg1"/>
          </a:solidFill>
          <a:ln>
            <a:noFill/>
          </a:ln>
          <a:effectLst>
            <a:outerShdw blurRad="254000" dist="12700" sx="102000" sy="102000" algn="ctr" rotWithShape="0">
              <a:srgbClr val="848AAD">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Rectangle 6">
            <a:extLst>
              <a:ext uri="{FF2B5EF4-FFF2-40B4-BE49-F238E27FC236}">
                <a16:creationId xmlns:a16="http://schemas.microsoft.com/office/drawing/2014/main" id="{5FAF2CA7-4379-4701-946B-E7DCD6BD2C48}"/>
              </a:ext>
            </a:extLst>
          </p:cNvPr>
          <p:cNvSpPr/>
          <p:nvPr/>
        </p:nvSpPr>
        <p:spPr>
          <a:xfrm>
            <a:off x="11498430" y="1222513"/>
            <a:ext cx="355266" cy="4412973"/>
          </a:xfrm>
          <a:prstGeom prst="rect">
            <a:avLst/>
          </a:prstGeom>
          <a:solidFill>
            <a:srgbClr val="848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extBox 9">
            <a:extLst>
              <a:ext uri="{FF2B5EF4-FFF2-40B4-BE49-F238E27FC236}">
                <a16:creationId xmlns:a16="http://schemas.microsoft.com/office/drawing/2014/main" id="{7BA7F3CD-D8F1-44EE-8624-FC5C72D6BC10}"/>
              </a:ext>
            </a:extLst>
          </p:cNvPr>
          <p:cNvSpPr txBox="1"/>
          <p:nvPr/>
        </p:nvSpPr>
        <p:spPr>
          <a:xfrm>
            <a:off x="505999" y="376989"/>
            <a:ext cx="7593141" cy="861774"/>
          </a:xfrm>
          <a:prstGeom prst="rect">
            <a:avLst/>
          </a:prstGeom>
          <a:noFill/>
        </p:spPr>
        <p:txBody>
          <a:bodyPr wrap="square" lIns="0" tIns="0" rIns="0" bIns="0" rtlCol="0">
            <a:spAutoFit/>
          </a:bodyPr>
          <a:lstStyle/>
          <a:p>
            <a:pPr>
              <a:spcBef>
                <a:spcPts val="600"/>
              </a:spcBef>
              <a:spcAft>
                <a:spcPts val="600"/>
              </a:spcAft>
            </a:pPr>
            <a:r>
              <a:rPr lang="ru-RU" sz="2800" b="1" dirty="0">
                <a:solidFill>
                  <a:srgbClr val="000000"/>
                </a:solidFill>
                <a:effectLst/>
                <a:highlight>
                  <a:srgbClr val="FFFFFF"/>
                </a:highlight>
                <a:latin typeface="Verdana" panose="020B0604030504040204" pitchFamily="34" charset="0"/>
                <a:ea typeface="Times New Roman" panose="02020603050405020304" pitchFamily="18" charset="0"/>
              </a:rPr>
              <a:t>Расположение «флажка входа» и «флажка выхода»</a:t>
            </a:r>
            <a:endParaRPr lang="ru-RU" sz="2800" dirty="0">
              <a:effectLst/>
              <a:highlight>
                <a:srgbClr val="FFFFFF"/>
              </a:highligh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2A81B6D0-2D71-4560-B022-917C19E98E92}"/>
              </a:ext>
            </a:extLst>
          </p:cNvPr>
          <p:cNvSpPr txBox="1"/>
          <p:nvPr/>
        </p:nvSpPr>
        <p:spPr>
          <a:xfrm>
            <a:off x="664260" y="1738105"/>
            <a:ext cx="7947854" cy="4128823"/>
          </a:xfrm>
          <a:prstGeom prst="rect">
            <a:avLst/>
          </a:prstGeom>
          <a:noFill/>
        </p:spPr>
        <p:txBody>
          <a:bodyPr wrap="square">
            <a:spAutoFit/>
          </a:bodyPr>
          <a:lstStyle>
            <a:defPPr>
              <a:defRPr lang="ru-RU"/>
            </a:defPPr>
            <a:lvl1pPr>
              <a:lnSpc>
                <a:spcPct val="80000"/>
              </a:lnSpc>
              <a:spcAft>
                <a:spcPts val="600"/>
              </a:spcAft>
              <a:defRPr sz="2400">
                <a:solidFill>
                  <a:srgbClr val="000000">
                    <a:alpha val="70000"/>
                  </a:srgbClr>
                </a:solidFill>
                <a:latin typeface="Open Sans Condensed" pitchFamily="2" charset="0"/>
                <a:ea typeface="Open Sans Condensed" pitchFamily="2" charset="0"/>
                <a:cs typeface="Open Sans Condensed" pitchFamily="2" charset="0"/>
              </a:defRPr>
            </a:lvl1pPr>
          </a:lstStyle>
          <a:p>
            <a:pPr>
              <a:spcBef>
                <a:spcPts val="600"/>
              </a:spcBef>
              <a:spcAft>
                <a:spcPts val="600"/>
              </a:spcAft>
            </a:pPr>
            <a:r>
              <a:rPr lang="ru-RU" sz="1800" dirty="0">
                <a:solidFill>
                  <a:schemeClr val="bg2">
                    <a:lumMod val="50000"/>
                  </a:schemeClr>
                </a:solidFill>
                <a:effectLst/>
                <a:highlight>
                  <a:srgbClr val="FFFFFF"/>
                </a:highlight>
                <a:latin typeface="Verdana" panose="020B0604030504040204" pitchFamily="34" charset="0"/>
                <a:ea typeface="Times New Roman" panose="02020603050405020304" pitchFamily="18" charset="0"/>
              </a:rPr>
              <a:t>«Флажок входа» и «флажок выхода» задают начало и конец пути. Они могут быть расположены в пяти основных комбинациях.</a:t>
            </a:r>
            <a:endParaRPr lang="ru-RU" sz="1800" dirty="0">
              <a:solidFill>
                <a:schemeClr val="bg2">
                  <a:lumMod val="50000"/>
                </a:schemeClr>
              </a:solidFill>
              <a:effectLst/>
              <a:highlight>
                <a:srgbClr val="FFFFFF"/>
              </a:highlight>
              <a:latin typeface="Times New Roman" panose="02020603050405020304" pitchFamily="18" charset="0"/>
              <a:ea typeface="Times New Roman" panose="02020603050405020304" pitchFamily="18" charset="0"/>
            </a:endParaRPr>
          </a:p>
          <a:p>
            <a:pPr marL="342900" lvl="0" indent="-342900">
              <a:spcBef>
                <a:spcPts val="300"/>
              </a:spcBef>
              <a:spcAft>
                <a:spcPts val="300"/>
              </a:spcAft>
              <a:buFont typeface="+mj-lt"/>
              <a:buAutoNum type="arabicPeriod"/>
              <a:tabLst>
                <a:tab pos="457200" algn="l"/>
              </a:tabLst>
            </a:pPr>
            <a:r>
              <a:rPr lang="ru-RU" sz="1800" dirty="0">
                <a:solidFill>
                  <a:schemeClr val="bg2">
                    <a:lumMod val="50000"/>
                  </a:schemeClr>
                </a:solidFill>
                <a:effectLst/>
                <a:highlight>
                  <a:srgbClr val="FFFFFF"/>
                </a:highlight>
                <a:latin typeface="Verdana" panose="020B0604030504040204" pitchFamily="34" charset="0"/>
                <a:ea typeface="Times New Roman" panose="02020603050405020304" pitchFamily="18" charset="0"/>
              </a:rPr>
              <a:t>«Флажок входа» и «флажок выхода» совпадают (или находятся в одной части карты).  Человек приходит к тому, с чего начал, но на новом уровне, с новыми знаниями. Символизирует завершение цикла «спирали жизни» и переход на следующий уровень. Человек умеет учиться на собственном опыте, гармонично доводить дело до конца.</a:t>
            </a:r>
            <a:endParaRPr lang="ru-RU" sz="1800" dirty="0">
              <a:solidFill>
                <a:schemeClr val="bg2">
                  <a:lumMod val="50000"/>
                </a:schemeClr>
              </a:solidFill>
              <a:effectLst/>
              <a:highlight>
                <a:srgbClr val="FFFFFF"/>
              </a:highlight>
              <a:latin typeface="Times New Roman" panose="02020603050405020304" pitchFamily="18" charset="0"/>
              <a:ea typeface="Times New Roman" panose="02020603050405020304" pitchFamily="18" charset="0"/>
            </a:endParaRPr>
          </a:p>
          <a:p>
            <a:pPr marL="342900" lvl="0" indent="-342900">
              <a:spcBef>
                <a:spcPts val="300"/>
              </a:spcBef>
              <a:spcAft>
                <a:spcPts val="300"/>
              </a:spcAft>
              <a:buFont typeface="+mj-lt"/>
              <a:buAutoNum type="arabicPeriod"/>
              <a:tabLst>
                <a:tab pos="457200" algn="l"/>
              </a:tabLst>
            </a:pPr>
            <a:r>
              <a:rPr lang="ru-RU" sz="1800" dirty="0">
                <a:solidFill>
                  <a:schemeClr val="bg2">
                    <a:lumMod val="50000"/>
                  </a:schemeClr>
                </a:solidFill>
                <a:effectLst/>
                <a:highlight>
                  <a:srgbClr val="FFFFFF"/>
                </a:highlight>
                <a:latin typeface="Verdana" panose="020B0604030504040204" pitchFamily="34" charset="0"/>
                <a:ea typeface="Times New Roman" panose="02020603050405020304" pitchFamily="18" charset="0"/>
              </a:rPr>
              <a:t>«Флажок входа» находится в нижней части, «флажок выхода» — в верхней.  Человек склонен идти от практики — к теории. Сначала действует, пробует, потом осмысляет. Исследователь, идущий эмпирическим путем. Человек дела.</a:t>
            </a:r>
            <a:endParaRPr lang="ru-RU" sz="1800" dirty="0">
              <a:solidFill>
                <a:schemeClr val="bg2">
                  <a:lumMod val="50000"/>
                </a:schemeClr>
              </a:solidFill>
              <a:effectLst/>
              <a:highlight>
                <a:srgbClr val="FFFFFF"/>
              </a:highlight>
              <a:latin typeface="Times New Roman" panose="02020603050405020304" pitchFamily="18" charset="0"/>
              <a:ea typeface="Times New Roman" panose="02020603050405020304" pitchFamily="18" charset="0"/>
            </a:endParaRPr>
          </a:p>
          <a:p>
            <a:pPr marL="342900" lvl="0" indent="-342900">
              <a:spcBef>
                <a:spcPts val="300"/>
              </a:spcBef>
              <a:spcAft>
                <a:spcPts val="300"/>
              </a:spcAft>
              <a:buFont typeface="+mj-lt"/>
              <a:buAutoNum type="arabicPeriod"/>
              <a:tabLst>
                <a:tab pos="457200" algn="l"/>
              </a:tabLst>
            </a:pPr>
            <a:r>
              <a:rPr lang="ru-RU" sz="1800" dirty="0">
                <a:solidFill>
                  <a:schemeClr val="bg2">
                    <a:lumMod val="50000"/>
                  </a:schemeClr>
                </a:solidFill>
                <a:effectLst/>
                <a:highlight>
                  <a:srgbClr val="FFFFFF"/>
                </a:highlight>
                <a:latin typeface="Verdana" panose="020B0604030504040204" pitchFamily="34" charset="0"/>
                <a:ea typeface="Times New Roman" panose="02020603050405020304" pitchFamily="18" charset="0"/>
              </a:rPr>
              <a:t>«Флажок входа» находится в верхней части, «флажок выхода» — в нижней.  Человек склонен идти от теории — к практике. Он умеет сначала все обдумать, взвесить, потом перейти к делу.</a:t>
            </a:r>
            <a:endParaRPr lang="ru-RU" sz="1800" dirty="0">
              <a:solidFill>
                <a:schemeClr val="bg2">
                  <a:lumMod val="50000"/>
                </a:schemeClr>
              </a:solidFill>
              <a:effectLst/>
              <a:highlight>
                <a:srgbClr val="FFFFFF"/>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185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11">
            <a:extLst>
              <a:ext uri="{FF2B5EF4-FFF2-40B4-BE49-F238E27FC236}">
                <a16:creationId xmlns:a16="http://schemas.microsoft.com/office/drawing/2014/main" id="{2F801E10-1547-45BF-8642-FD61F21BEC30}"/>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7392" t="17290" r="7833" b="7266"/>
          <a:stretch/>
        </p:blipFill>
        <p:spPr>
          <a:xfrm rot="16862764">
            <a:off x="6328263" y="-3370803"/>
            <a:ext cx="5500677" cy="5549837"/>
          </a:xfrm>
          <a:prstGeom prst="rect">
            <a:avLst/>
          </a:prstGeom>
        </p:spPr>
      </p:pic>
      <p:pic>
        <p:nvPicPr>
          <p:cNvPr id="9" name="Graphic 14">
            <a:extLst>
              <a:ext uri="{FF2B5EF4-FFF2-40B4-BE49-F238E27FC236}">
                <a16:creationId xmlns:a16="http://schemas.microsoft.com/office/drawing/2014/main" id="{AAE1B8F8-AB09-42BC-B2F1-291591A68788}"/>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646" t="17555" r="20470" b="19859"/>
          <a:stretch/>
        </p:blipFill>
        <p:spPr>
          <a:xfrm rot="8498835">
            <a:off x="-1898333" y="2915252"/>
            <a:ext cx="6780343" cy="5903352"/>
          </a:xfrm>
          <a:prstGeom prst="rect">
            <a:avLst/>
          </a:prstGeom>
        </p:spPr>
      </p:pic>
      <p:sp>
        <p:nvSpPr>
          <p:cNvPr id="7" name="Rounded Rectangle 17">
            <a:extLst>
              <a:ext uri="{FF2B5EF4-FFF2-40B4-BE49-F238E27FC236}">
                <a16:creationId xmlns:a16="http://schemas.microsoft.com/office/drawing/2014/main" id="{E870C80B-1F07-4874-B4E3-EEA044B93A10}"/>
              </a:ext>
            </a:extLst>
          </p:cNvPr>
          <p:cNvSpPr/>
          <p:nvPr/>
        </p:nvSpPr>
        <p:spPr>
          <a:xfrm>
            <a:off x="607035" y="770467"/>
            <a:ext cx="8431468" cy="3801534"/>
          </a:xfrm>
          <a:prstGeom prst="roundRect">
            <a:avLst>
              <a:gd name="adj" fmla="val 5417"/>
            </a:avLst>
          </a:prstGeom>
          <a:solidFill>
            <a:schemeClr val="bg1"/>
          </a:solidFill>
          <a:ln>
            <a:noFill/>
          </a:ln>
          <a:effectLst>
            <a:outerShdw blurRad="254000" dist="12700" sx="102000" sy="102000" algn="ctr" rotWithShape="0">
              <a:srgbClr val="848AAD">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Rectangle 6">
            <a:extLst>
              <a:ext uri="{FF2B5EF4-FFF2-40B4-BE49-F238E27FC236}">
                <a16:creationId xmlns:a16="http://schemas.microsoft.com/office/drawing/2014/main" id="{5FAF2CA7-4379-4701-946B-E7DCD6BD2C48}"/>
              </a:ext>
            </a:extLst>
          </p:cNvPr>
          <p:cNvSpPr/>
          <p:nvPr/>
        </p:nvSpPr>
        <p:spPr>
          <a:xfrm>
            <a:off x="11498430" y="1222513"/>
            <a:ext cx="355266" cy="4412973"/>
          </a:xfrm>
          <a:prstGeom prst="rect">
            <a:avLst/>
          </a:prstGeom>
          <a:solidFill>
            <a:srgbClr val="848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a:extLst>
              <a:ext uri="{FF2B5EF4-FFF2-40B4-BE49-F238E27FC236}">
                <a16:creationId xmlns:a16="http://schemas.microsoft.com/office/drawing/2014/main" id="{2A81B6D0-2D71-4560-B022-917C19E98E92}"/>
              </a:ext>
            </a:extLst>
          </p:cNvPr>
          <p:cNvSpPr txBox="1"/>
          <p:nvPr/>
        </p:nvSpPr>
        <p:spPr>
          <a:xfrm>
            <a:off x="1052213" y="1182464"/>
            <a:ext cx="7635196" cy="2905411"/>
          </a:xfrm>
          <a:prstGeom prst="rect">
            <a:avLst/>
          </a:prstGeom>
          <a:noFill/>
        </p:spPr>
        <p:txBody>
          <a:bodyPr wrap="square">
            <a:spAutoFit/>
          </a:bodyPr>
          <a:lstStyle>
            <a:defPPr>
              <a:defRPr lang="ru-RU"/>
            </a:defPPr>
            <a:lvl1pPr>
              <a:lnSpc>
                <a:spcPct val="80000"/>
              </a:lnSpc>
              <a:spcAft>
                <a:spcPts val="600"/>
              </a:spcAft>
              <a:defRPr sz="2400">
                <a:solidFill>
                  <a:srgbClr val="000000">
                    <a:alpha val="70000"/>
                  </a:srgbClr>
                </a:solidFill>
                <a:latin typeface="Open Sans Condensed" pitchFamily="2" charset="0"/>
                <a:ea typeface="Open Sans Condensed" pitchFamily="2" charset="0"/>
                <a:cs typeface="Open Sans Condensed" pitchFamily="2" charset="0"/>
              </a:defRPr>
            </a:lvl1pPr>
          </a:lstStyle>
          <a:p>
            <a:pPr lvl="0">
              <a:spcBef>
                <a:spcPts val="300"/>
              </a:spcBef>
              <a:spcAft>
                <a:spcPts val="300"/>
              </a:spcAft>
              <a:tabLst>
                <a:tab pos="457200" algn="l"/>
              </a:tabLst>
            </a:pPr>
            <a:r>
              <a:rPr lang="ru-RU" sz="1800" dirty="0">
                <a:solidFill>
                  <a:schemeClr val="bg2">
                    <a:lumMod val="25000"/>
                  </a:schemeClr>
                </a:solidFill>
                <a:effectLst/>
                <a:highlight>
                  <a:srgbClr val="FFFFFF"/>
                </a:highlight>
                <a:latin typeface="Verdana" panose="020B0604030504040204" pitchFamily="34" charset="0"/>
                <a:ea typeface="Times New Roman" panose="02020603050405020304" pitchFamily="18" charset="0"/>
              </a:rPr>
              <a:t>4</a:t>
            </a:r>
            <a:r>
              <a:rPr lang="ru-RU" sz="1800" dirty="0">
                <a:solidFill>
                  <a:schemeClr val="bg2">
                    <a:lumMod val="50000"/>
                  </a:schemeClr>
                </a:solidFill>
                <a:effectLst/>
                <a:highlight>
                  <a:srgbClr val="FFFFFF"/>
                </a:highlight>
                <a:latin typeface="Verdana" panose="020B0604030504040204" pitchFamily="34" charset="0"/>
                <a:ea typeface="Times New Roman" panose="02020603050405020304" pitchFamily="18" charset="0"/>
              </a:rPr>
              <a:t>. «Флажок входа» находится в левой части, «флажок выхода» — в правой.  Прежде чем принять решение, начать какое-либо дело, человек может переживать, обдумывать стратегию, тревожиться. Но, начав движение, обретает чувство перспективы. Умеет использовать прежние наработки команды в новых делах.</a:t>
            </a:r>
          </a:p>
          <a:p>
            <a:pPr lvl="0">
              <a:spcBef>
                <a:spcPts val="300"/>
              </a:spcBef>
              <a:spcAft>
                <a:spcPts val="300"/>
              </a:spcAft>
              <a:tabLst>
                <a:tab pos="457200" algn="l"/>
              </a:tabLst>
            </a:pPr>
            <a:endParaRPr lang="ru-RU" sz="1800" dirty="0">
              <a:solidFill>
                <a:schemeClr val="bg2">
                  <a:lumMod val="50000"/>
                </a:schemeClr>
              </a:solidFill>
              <a:effectLst/>
              <a:highlight>
                <a:srgbClr val="FFFFFF"/>
              </a:highlight>
              <a:latin typeface="Times New Roman" panose="02020603050405020304" pitchFamily="18" charset="0"/>
              <a:ea typeface="Times New Roman" panose="02020603050405020304" pitchFamily="18" charset="0"/>
            </a:endParaRPr>
          </a:p>
          <a:p>
            <a:pPr lvl="0">
              <a:spcBef>
                <a:spcPts val="300"/>
              </a:spcBef>
              <a:spcAft>
                <a:spcPts val="300"/>
              </a:spcAft>
              <a:tabLst>
                <a:tab pos="457200" algn="l"/>
              </a:tabLst>
            </a:pPr>
            <a:r>
              <a:rPr lang="ru-RU" sz="1800" dirty="0">
                <a:solidFill>
                  <a:schemeClr val="bg2">
                    <a:lumMod val="50000"/>
                  </a:schemeClr>
                </a:solidFill>
                <a:effectLst/>
                <a:highlight>
                  <a:srgbClr val="FFFFFF"/>
                </a:highlight>
                <a:latin typeface="Verdana" panose="020B0604030504040204" pitchFamily="34" charset="0"/>
                <a:ea typeface="Times New Roman" panose="02020603050405020304" pitchFamily="18" charset="0"/>
              </a:rPr>
              <a:t>5. «Флажок входа» находится в правой части, «флажок выхода» — в левой.  Человек умеет тонко чувствовать различные новые веяния, имеет нюх, чутье на нечто выгодное и перспективное. Умеет «встраивать» инновационное в традиционное.</a:t>
            </a:r>
            <a:endParaRPr lang="ru-RU" sz="1800" dirty="0">
              <a:solidFill>
                <a:schemeClr val="bg2">
                  <a:lumMod val="50000"/>
                </a:schemeClr>
              </a:solidFill>
              <a:effectLst/>
              <a:highlight>
                <a:srgbClr val="FFFFFF"/>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90479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14">
            <a:extLst>
              <a:ext uri="{FF2B5EF4-FFF2-40B4-BE49-F238E27FC236}">
                <a16:creationId xmlns:a16="http://schemas.microsoft.com/office/drawing/2014/main" id="{DC49EEA2-5FF0-49FA-9624-ACFBB3B0D55C}"/>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646" t="17555" r="20470" b="19859"/>
          <a:stretch/>
        </p:blipFill>
        <p:spPr>
          <a:xfrm rot="8498835">
            <a:off x="-809636" y="-2205846"/>
            <a:ext cx="8786019" cy="7649607"/>
          </a:xfrm>
          <a:prstGeom prst="rect">
            <a:avLst/>
          </a:prstGeom>
        </p:spPr>
      </p:pic>
      <p:pic>
        <p:nvPicPr>
          <p:cNvPr id="8" name="Graphic 11">
            <a:extLst>
              <a:ext uri="{FF2B5EF4-FFF2-40B4-BE49-F238E27FC236}">
                <a16:creationId xmlns:a16="http://schemas.microsoft.com/office/drawing/2014/main" id="{D2537A57-E9AB-475B-BA28-7DAF5A10441B}"/>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7392" t="17290" r="7833" b="7266"/>
          <a:stretch/>
        </p:blipFill>
        <p:spPr>
          <a:xfrm rot="16862764">
            <a:off x="5057947" y="3288262"/>
            <a:ext cx="5500677" cy="5549837"/>
          </a:xfrm>
          <a:prstGeom prst="rect">
            <a:avLst/>
          </a:prstGeom>
        </p:spPr>
      </p:pic>
      <p:sp>
        <p:nvSpPr>
          <p:cNvPr id="7" name="Rounded Rectangle 17">
            <a:extLst>
              <a:ext uri="{FF2B5EF4-FFF2-40B4-BE49-F238E27FC236}">
                <a16:creationId xmlns:a16="http://schemas.microsoft.com/office/drawing/2014/main" id="{F12B32E3-21FC-4EE3-B732-87FC78FC9564}"/>
              </a:ext>
            </a:extLst>
          </p:cNvPr>
          <p:cNvSpPr/>
          <p:nvPr/>
        </p:nvSpPr>
        <p:spPr>
          <a:xfrm>
            <a:off x="1133245" y="2005824"/>
            <a:ext cx="8225849" cy="3825506"/>
          </a:xfrm>
          <a:prstGeom prst="roundRect">
            <a:avLst>
              <a:gd name="adj" fmla="val 5417"/>
            </a:avLst>
          </a:prstGeom>
          <a:solidFill>
            <a:schemeClr val="bg1"/>
          </a:solidFill>
          <a:ln>
            <a:noFill/>
          </a:ln>
          <a:effectLst>
            <a:outerShdw blurRad="254000" dist="12700" sx="102000" sy="102000" algn="ctr" rotWithShape="0">
              <a:srgbClr val="848AAD">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Rectangle 6">
            <a:extLst>
              <a:ext uri="{FF2B5EF4-FFF2-40B4-BE49-F238E27FC236}">
                <a16:creationId xmlns:a16="http://schemas.microsoft.com/office/drawing/2014/main" id="{5FAF2CA7-4379-4701-946B-E7DCD6BD2C48}"/>
              </a:ext>
            </a:extLst>
          </p:cNvPr>
          <p:cNvSpPr/>
          <p:nvPr/>
        </p:nvSpPr>
        <p:spPr>
          <a:xfrm>
            <a:off x="11498430" y="1222513"/>
            <a:ext cx="355266" cy="4412973"/>
          </a:xfrm>
          <a:prstGeom prst="rect">
            <a:avLst/>
          </a:prstGeom>
          <a:solidFill>
            <a:srgbClr val="848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extBox 9">
            <a:extLst>
              <a:ext uri="{FF2B5EF4-FFF2-40B4-BE49-F238E27FC236}">
                <a16:creationId xmlns:a16="http://schemas.microsoft.com/office/drawing/2014/main" id="{7BA7F3CD-D8F1-44EE-8624-FC5C72D6BC10}"/>
              </a:ext>
            </a:extLst>
          </p:cNvPr>
          <p:cNvSpPr txBox="1"/>
          <p:nvPr/>
        </p:nvSpPr>
        <p:spPr>
          <a:xfrm>
            <a:off x="505999" y="376989"/>
            <a:ext cx="7738115" cy="1012585"/>
          </a:xfrm>
          <a:prstGeom prst="rect">
            <a:avLst/>
          </a:prstGeom>
          <a:noFill/>
        </p:spPr>
        <p:txBody>
          <a:bodyPr wrap="square" lIns="0" tIns="0" rIns="0" bIns="0" rtlCol="0">
            <a:spAutoFit/>
          </a:bodyPr>
          <a:lstStyle/>
          <a:p>
            <a:pPr>
              <a:lnSpc>
                <a:spcPct val="80000"/>
              </a:lnSpc>
            </a:pPr>
            <a:r>
              <a:rPr lang="ru-RU" sz="4400" dirty="0">
                <a:latin typeface="Playfair Display" panose="00000500000000000000" pitchFamily="2" charset="0"/>
              </a:rPr>
              <a:t>«Урок путешествия»</a:t>
            </a:r>
          </a:p>
          <a:p>
            <a:pPr>
              <a:lnSpc>
                <a:spcPct val="80000"/>
              </a:lnSpc>
              <a:spcBef>
                <a:spcPts val="600"/>
              </a:spcBef>
            </a:pPr>
            <a:r>
              <a:rPr lang="ru-RU" sz="3200" dirty="0">
                <a:latin typeface="Playfair Display" panose="00000500000000000000" pitchFamily="2" charset="0"/>
              </a:rPr>
              <a:t>Потенциальный источник ресурса</a:t>
            </a:r>
          </a:p>
        </p:txBody>
      </p:sp>
      <p:sp>
        <p:nvSpPr>
          <p:cNvPr id="5" name="TextBox 4">
            <a:extLst>
              <a:ext uri="{FF2B5EF4-FFF2-40B4-BE49-F238E27FC236}">
                <a16:creationId xmlns:a16="http://schemas.microsoft.com/office/drawing/2014/main" id="{2A81B6D0-2D71-4560-B022-917C19E98E92}"/>
              </a:ext>
            </a:extLst>
          </p:cNvPr>
          <p:cNvSpPr txBox="1"/>
          <p:nvPr/>
        </p:nvSpPr>
        <p:spPr>
          <a:xfrm>
            <a:off x="1718770" y="2765624"/>
            <a:ext cx="7419461" cy="2172903"/>
          </a:xfrm>
          <a:prstGeom prst="rect">
            <a:avLst/>
          </a:prstGeom>
          <a:noFill/>
        </p:spPr>
        <p:txBody>
          <a:bodyPr wrap="square">
            <a:spAutoFit/>
          </a:bodyPr>
          <a:lstStyle>
            <a:defPPr>
              <a:defRPr lang="ru-RU"/>
            </a:defPPr>
            <a:lvl1pPr>
              <a:lnSpc>
                <a:spcPct val="80000"/>
              </a:lnSpc>
              <a:spcAft>
                <a:spcPts val="600"/>
              </a:spcAft>
              <a:defRPr sz="2400">
                <a:solidFill>
                  <a:srgbClr val="000000">
                    <a:alpha val="70000"/>
                  </a:srgbClr>
                </a:solidFill>
                <a:latin typeface="Open Sans Condensed" pitchFamily="2" charset="0"/>
                <a:ea typeface="Open Sans Condensed" pitchFamily="2" charset="0"/>
                <a:cs typeface="Open Sans Condensed" pitchFamily="2" charset="0"/>
              </a:defRPr>
            </a:lvl1pPr>
          </a:lstStyle>
          <a:p>
            <a:pPr>
              <a:spcBef>
                <a:spcPts val="600"/>
              </a:spcBef>
              <a:spcAft>
                <a:spcPts val="600"/>
              </a:spcAft>
            </a:pPr>
            <a:r>
              <a:rPr lang="ru-RU" sz="1800" dirty="0">
                <a:solidFill>
                  <a:schemeClr val="bg2">
                    <a:lumMod val="50000"/>
                  </a:schemeClr>
                </a:solidFill>
                <a:effectLst/>
                <a:highlight>
                  <a:srgbClr val="FFFFFF"/>
                </a:highlight>
                <a:latin typeface="Verdana" panose="020B0604030504040204" pitchFamily="34" charset="0"/>
                <a:ea typeface="Times New Roman" panose="02020603050405020304" pitchFamily="18" charset="0"/>
              </a:rPr>
              <a:t>Центром внимания становится продолжение фразы: «Это путешествие научило меня, прежде всего...»</a:t>
            </a:r>
          </a:p>
          <a:p>
            <a:pPr>
              <a:spcBef>
                <a:spcPts val="600"/>
              </a:spcBef>
              <a:spcAft>
                <a:spcPts val="600"/>
              </a:spcAft>
            </a:pPr>
            <a:r>
              <a:rPr lang="ru-RU" sz="1800" dirty="0">
                <a:solidFill>
                  <a:schemeClr val="bg2">
                    <a:lumMod val="50000"/>
                  </a:schemeClr>
                </a:solidFill>
                <a:effectLst/>
                <a:highlight>
                  <a:srgbClr val="FFFFFF"/>
                </a:highlight>
                <a:latin typeface="Verdana" panose="020B0604030504040204" pitchFamily="34" charset="0"/>
                <a:ea typeface="Times New Roman" panose="02020603050405020304" pitchFamily="18" charset="0"/>
              </a:rPr>
              <a:t>Высказывание, которым автор продолжил эту фразу, расскажет о том, над чем в данный момент «работает» его внутренний мир, над чем он размышляет, какие вопросы неосознанно решает, в каком направлении развивается.</a:t>
            </a:r>
            <a:endParaRPr lang="ru-RU" sz="1800" dirty="0">
              <a:solidFill>
                <a:schemeClr val="bg2">
                  <a:lumMod val="50000"/>
                </a:schemeClr>
              </a:solidFill>
              <a:effectLst/>
              <a:highlight>
                <a:srgbClr val="FFFFFF"/>
              </a:highlight>
              <a:latin typeface="Times New Roman" panose="02020603050405020304" pitchFamily="18" charset="0"/>
              <a:ea typeface="Times New Roman" panose="02020603050405020304" pitchFamily="18" charset="0"/>
            </a:endParaRPr>
          </a:p>
          <a:p>
            <a:pPr>
              <a:spcBef>
                <a:spcPts val="600"/>
              </a:spcBef>
              <a:spcAft>
                <a:spcPts val="600"/>
              </a:spcAft>
            </a:pPr>
            <a:r>
              <a:rPr lang="ru-RU" sz="1800" dirty="0">
                <a:solidFill>
                  <a:schemeClr val="bg2">
                    <a:lumMod val="50000"/>
                  </a:schemeClr>
                </a:solidFill>
                <a:effectLst/>
                <a:highlight>
                  <a:srgbClr val="FFFFFF"/>
                </a:highlight>
                <a:latin typeface="Verdana" panose="020B0604030504040204" pitchFamily="34" charset="0"/>
                <a:ea typeface="Times New Roman" panose="02020603050405020304" pitchFamily="18" charset="0"/>
              </a:rPr>
              <a:t>Фактически, продолжая заданную фразу, автор находит смысл текущего жизненного момента, урока.</a:t>
            </a:r>
            <a:endParaRPr lang="ru-RU" sz="1800" dirty="0">
              <a:solidFill>
                <a:schemeClr val="bg2">
                  <a:lumMod val="50000"/>
                </a:schemeClr>
              </a:solidFill>
              <a:effectLst/>
              <a:highlight>
                <a:srgbClr val="FFFFFF"/>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89555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14">
            <a:extLst>
              <a:ext uri="{FF2B5EF4-FFF2-40B4-BE49-F238E27FC236}">
                <a16:creationId xmlns:a16="http://schemas.microsoft.com/office/drawing/2014/main" id="{74B4886C-F840-4631-ADFC-BF10612650C7}"/>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646" t="17555" r="20470" b="19859"/>
          <a:stretch/>
        </p:blipFill>
        <p:spPr>
          <a:xfrm rot="9952522">
            <a:off x="-566279" y="-3611932"/>
            <a:ext cx="9202829" cy="8012507"/>
          </a:xfrm>
          <a:prstGeom prst="rect">
            <a:avLst/>
          </a:prstGeom>
        </p:spPr>
      </p:pic>
      <p:pic>
        <p:nvPicPr>
          <p:cNvPr id="10" name="Graphic 11">
            <a:extLst>
              <a:ext uri="{FF2B5EF4-FFF2-40B4-BE49-F238E27FC236}">
                <a16:creationId xmlns:a16="http://schemas.microsoft.com/office/drawing/2014/main" id="{50F7D513-35E7-4715-B40A-CB187D5761B3}"/>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7392" t="17290" r="7833" b="7266"/>
          <a:stretch/>
        </p:blipFill>
        <p:spPr>
          <a:xfrm rot="4730574">
            <a:off x="4584670" y="5256574"/>
            <a:ext cx="4655573" cy="4697180"/>
          </a:xfrm>
          <a:prstGeom prst="rect">
            <a:avLst/>
          </a:prstGeom>
        </p:spPr>
      </p:pic>
      <p:sp>
        <p:nvSpPr>
          <p:cNvPr id="2" name="TextBox 8">
            <a:extLst>
              <a:ext uri="{FF2B5EF4-FFF2-40B4-BE49-F238E27FC236}">
                <a16:creationId xmlns:a16="http://schemas.microsoft.com/office/drawing/2014/main" id="{38389380-25D8-4B97-A49D-EE94912D8590}"/>
              </a:ext>
            </a:extLst>
          </p:cNvPr>
          <p:cNvSpPr txBox="1"/>
          <p:nvPr/>
        </p:nvSpPr>
        <p:spPr>
          <a:xfrm>
            <a:off x="1196463" y="372301"/>
            <a:ext cx="11575980" cy="769441"/>
          </a:xfrm>
          <a:prstGeom prst="rect">
            <a:avLst/>
          </a:prstGeom>
          <a:noFill/>
        </p:spPr>
        <p:txBody>
          <a:bodyPr wrap="square">
            <a:spAutoFit/>
          </a:bodyPr>
          <a:lstStyle/>
          <a:p>
            <a:pPr>
              <a:spcBef>
                <a:spcPts val="600"/>
              </a:spcBef>
              <a:spcAft>
                <a:spcPts val="600"/>
              </a:spcAft>
            </a:pPr>
            <a:r>
              <a:rPr lang="ru-RU" sz="4400" b="1" dirty="0">
                <a:solidFill>
                  <a:srgbClr val="000000"/>
                </a:solidFill>
                <a:effectLst/>
                <a:highlight>
                  <a:srgbClr val="FFFFFF"/>
                </a:highlight>
                <a:latin typeface="Verdana" panose="020B0604030504040204" pitchFamily="34" charset="0"/>
                <a:ea typeface="Times New Roman" panose="02020603050405020304" pitchFamily="18" charset="0"/>
              </a:rPr>
              <a:t>Где Я сейчас?</a:t>
            </a:r>
            <a:endParaRPr lang="ru-RU" sz="4400" dirty="0">
              <a:effectLst/>
              <a:highlight>
                <a:srgbClr val="FFFFFF"/>
              </a:highligh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143769FD-8685-4312-8420-DC3E5F67DAC9}"/>
              </a:ext>
            </a:extLst>
          </p:cNvPr>
          <p:cNvSpPr txBox="1"/>
          <p:nvPr/>
        </p:nvSpPr>
        <p:spPr>
          <a:xfrm>
            <a:off x="844767" y="2985801"/>
            <a:ext cx="8938697" cy="1040285"/>
          </a:xfrm>
          <a:prstGeom prst="rect">
            <a:avLst/>
          </a:prstGeom>
          <a:noFill/>
        </p:spPr>
        <p:txBody>
          <a:bodyPr wrap="square" lIns="0" tIns="0" rIns="0" bIns="0">
            <a:spAutoFit/>
          </a:bodyPr>
          <a:lstStyle>
            <a:defPPr>
              <a:defRPr lang="ru-RU"/>
            </a:defPPr>
            <a:lvl1pPr>
              <a:lnSpc>
                <a:spcPct val="80000"/>
              </a:lnSpc>
              <a:spcAft>
                <a:spcPts val="600"/>
              </a:spcAft>
              <a:defRPr sz="2400">
                <a:solidFill>
                  <a:srgbClr val="000000">
                    <a:alpha val="70000"/>
                  </a:srgbClr>
                </a:solidFill>
                <a:latin typeface="Open Sans Condensed" pitchFamily="2" charset="0"/>
                <a:ea typeface="Open Sans Condensed" pitchFamily="2" charset="0"/>
                <a:cs typeface="Open Sans Condensed" pitchFamily="2" charset="0"/>
              </a:defRPr>
            </a:lvl1pPr>
          </a:lstStyle>
          <a:p>
            <a:pPr>
              <a:spcBef>
                <a:spcPts val="600"/>
              </a:spcBef>
              <a:spcAft>
                <a:spcPts val="600"/>
              </a:spcAft>
            </a:pPr>
            <a:r>
              <a:rPr lang="ru-RU" sz="1800" dirty="0">
                <a:solidFill>
                  <a:schemeClr val="bg2">
                    <a:lumMod val="50000"/>
                  </a:schemeClr>
                </a:solidFill>
                <a:highlight>
                  <a:srgbClr val="FFFFFF"/>
                </a:highlight>
                <a:latin typeface="Verdana" panose="020B0604030504040204" pitchFamily="34" charset="0"/>
                <a:ea typeface="Times New Roman" panose="02020603050405020304" pitchFamily="18" charset="0"/>
              </a:rPr>
              <a:t>С</a:t>
            </a:r>
            <a:r>
              <a:rPr lang="ru-RU" sz="1800" dirty="0">
                <a:solidFill>
                  <a:schemeClr val="bg2">
                    <a:lumMod val="50000"/>
                  </a:schemeClr>
                </a:solidFill>
                <a:effectLst/>
                <a:highlight>
                  <a:srgbClr val="FFFFFF"/>
                </a:highlight>
                <a:latin typeface="Verdana" panose="020B0604030504040204" pitchFamily="34" charset="0"/>
                <a:ea typeface="Times New Roman" panose="02020603050405020304" pitchFamily="18" charset="0"/>
              </a:rPr>
              <a:t>амое последнее задание «Карты внутренней страны». </a:t>
            </a:r>
          </a:p>
          <a:p>
            <a:pPr>
              <a:spcBef>
                <a:spcPts val="600"/>
              </a:spcBef>
              <a:spcAft>
                <a:spcPts val="600"/>
              </a:spcAft>
            </a:pPr>
            <a:r>
              <a:rPr lang="ru-RU" sz="1800" dirty="0">
                <a:solidFill>
                  <a:schemeClr val="bg2">
                    <a:lumMod val="50000"/>
                  </a:schemeClr>
                </a:solidFill>
                <a:effectLst/>
                <a:highlight>
                  <a:srgbClr val="FFFFFF"/>
                </a:highlight>
                <a:latin typeface="Verdana" panose="020B0604030504040204" pitchFamily="34" charset="0"/>
                <a:ea typeface="Times New Roman" panose="02020603050405020304" pitchFamily="18" charset="0"/>
              </a:rPr>
              <a:t>Точка актуального состояния покажет, на какой территории автор находится сейчас. Точка актуального состояния располагается до или после «флажка цели».</a:t>
            </a:r>
            <a:endParaRPr lang="ru-RU" sz="1800" dirty="0">
              <a:solidFill>
                <a:schemeClr val="bg2">
                  <a:lumMod val="50000"/>
                </a:schemeClr>
              </a:solidFill>
              <a:effectLst/>
              <a:highlight>
                <a:srgbClr val="FFFFFF"/>
              </a:highlight>
              <a:latin typeface="Times New Roman" panose="02020603050405020304" pitchFamily="18" charset="0"/>
              <a:ea typeface="Times New Roman" panose="02020603050405020304" pitchFamily="18" charset="0"/>
            </a:endParaRPr>
          </a:p>
        </p:txBody>
      </p:sp>
      <p:sp>
        <p:nvSpPr>
          <p:cNvPr id="14" name="Rectangle 6">
            <a:extLst>
              <a:ext uri="{FF2B5EF4-FFF2-40B4-BE49-F238E27FC236}">
                <a16:creationId xmlns:a16="http://schemas.microsoft.com/office/drawing/2014/main" id="{3009963E-50AC-4427-BDCD-21536A3BA388}"/>
              </a:ext>
            </a:extLst>
          </p:cNvPr>
          <p:cNvSpPr/>
          <p:nvPr/>
        </p:nvSpPr>
        <p:spPr>
          <a:xfrm>
            <a:off x="11320797" y="1141742"/>
            <a:ext cx="355266" cy="5340201"/>
          </a:xfrm>
          <a:prstGeom prst="rect">
            <a:avLst/>
          </a:prstGeom>
          <a:solidFill>
            <a:srgbClr val="4D7C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3689650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1">
            <a:extLst>
              <a:ext uri="{FF2B5EF4-FFF2-40B4-BE49-F238E27FC236}">
                <a16:creationId xmlns:a16="http://schemas.microsoft.com/office/drawing/2014/main" id="{614036D1-3166-4E36-9FEB-6299011BED3F}"/>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7392" t="17290" r="7833" b="7266"/>
          <a:stretch/>
        </p:blipFill>
        <p:spPr>
          <a:xfrm rot="4730574">
            <a:off x="1598905" y="-2278404"/>
            <a:ext cx="4655573" cy="4697180"/>
          </a:xfrm>
          <a:prstGeom prst="rect">
            <a:avLst/>
          </a:prstGeom>
        </p:spPr>
      </p:pic>
      <p:pic>
        <p:nvPicPr>
          <p:cNvPr id="9" name="Graphic 14">
            <a:extLst>
              <a:ext uri="{FF2B5EF4-FFF2-40B4-BE49-F238E27FC236}">
                <a16:creationId xmlns:a16="http://schemas.microsoft.com/office/drawing/2014/main" id="{6410F0E8-CAEA-4F7C-81F6-EAD1B4253DD3}"/>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646" t="17555" r="20470" b="19859"/>
          <a:stretch/>
        </p:blipFill>
        <p:spPr>
          <a:xfrm rot="9952522">
            <a:off x="-3823040" y="3303288"/>
            <a:ext cx="9202829" cy="8012507"/>
          </a:xfrm>
          <a:prstGeom prst="rect">
            <a:avLst/>
          </a:prstGeom>
        </p:spPr>
      </p:pic>
      <p:sp>
        <p:nvSpPr>
          <p:cNvPr id="2" name="TextBox 8">
            <a:extLst>
              <a:ext uri="{FF2B5EF4-FFF2-40B4-BE49-F238E27FC236}">
                <a16:creationId xmlns:a16="http://schemas.microsoft.com/office/drawing/2014/main" id="{38389380-25D8-4B97-A49D-EE94912D8590}"/>
              </a:ext>
            </a:extLst>
          </p:cNvPr>
          <p:cNvSpPr txBox="1"/>
          <p:nvPr/>
        </p:nvSpPr>
        <p:spPr>
          <a:xfrm>
            <a:off x="406754" y="327356"/>
            <a:ext cx="11575980" cy="2259080"/>
          </a:xfrm>
          <a:prstGeom prst="rect">
            <a:avLst/>
          </a:prstGeom>
          <a:noFill/>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ru-RU" sz="4400" b="0" i="0" u="none" strike="noStrike" kern="1200" cap="none" spc="0" normalizeH="0" baseline="0" noProof="0" dirty="0">
                <a:ln>
                  <a:noFill/>
                </a:ln>
                <a:solidFill>
                  <a:prstClr val="black"/>
                </a:solidFill>
                <a:effectLst/>
                <a:uLnTx/>
                <a:uFillTx/>
                <a:latin typeface="Playfair Display" panose="00000500000000000000" pitchFamily="2" charset="0"/>
                <a:ea typeface="+mn-ea"/>
                <a:cs typeface="+mn-cs"/>
              </a:rPr>
              <a:t>КАК СОЗДАТЬ ОБРАЗ ЖЕЛАЕМОГО БУДУЩЕГО? </a:t>
            </a:r>
          </a:p>
          <a:p>
            <a:pPr marL="0" marR="0" lvl="0" indent="0" algn="l" defTabSz="914400" rtl="0" eaLnBrk="1" fontAlgn="auto" latinLnBrk="0" hangingPunct="1">
              <a:lnSpc>
                <a:spcPct val="80000"/>
              </a:lnSpc>
              <a:spcBef>
                <a:spcPts val="0"/>
              </a:spcBef>
              <a:spcAft>
                <a:spcPts val="0"/>
              </a:spcAft>
              <a:buClrTx/>
              <a:buSzTx/>
              <a:buFontTx/>
              <a:buNone/>
              <a:tabLst/>
              <a:defRPr/>
            </a:pPr>
            <a:endParaRPr lang="ru-RU" sz="4400" dirty="0">
              <a:solidFill>
                <a:prstClr val="black"/>
              </a:solidFill>
              <a:latin typeface="Playfair Display" panose="00000500000000000000" pitchFamily="2" charset="0"/>
            </a:endParaRPr>
          </a:p>
          <a:p>
            <a:pPr marL="0" marR="0" lvl="0" indent="0" algn="l" defTabSz="914400" rtl="0" eaLnBrk="1" fontAlgn="auto" latinLnBrk="0" hangingPunct="1">
              <a:lnSpc>
                <a:spcPct val="80000"/>
              </a:lnSpc>
              <a:spcBef>
                <a:spcPts val="0"/>
              </a:spcBef>
              <a:spcAft>
                <a:spcPts val="0"/>
              </a:spcAft>
              <a:buClrTx/>
              <a:buSzTx/>
              <a:buFontTx/>
              <a:buNone/>
              <a:tabLst/>
              <a:defRPr/>
            </a:pPr>
            <a:r>
              <a:rPr lang="ru-RU" sz="4400" dirty="0">
                <a:solidFill>
                  <a:prstClr val="black"/>
                </a:solidFill>
                <a:latin typeface="Playfair Display" panose="00000500000000000000" pitchFamily="2" charset="0"/>
              </a:rPr>
              <a:t>Что я хочу привнести в свою жизнь?</a:t>
            </a:r>
            <a:endParaRPr kumimoji="0" lang="ru-RU" sz="4400" b="0" i="0" u="none" strike="noStrike" kern="1200" cap="none" spc="0" normalizeH="0" baseline="0" noProof="0" dirty="0">
              <a:ln>
                <a:noFill/>
              </a:ln>
              <a:solidFill>
                <a:prstClr val="black"/>
              </a:solidFill>
              <a:effectLst/>
              <a:uLnTx/>
              <a:uFillTx/>
              <a:latin typeface="Playfair Display" panose="00000500000000000000" pitchFamily="2" charset="0"/>
              <a:ea typeface="+mn-ea"/>
              <a:cs typeface="+mn-cs"/>
            </a:endParaRPr>
          </a:p>
        </p:txBody>
      </p:sp>
      <p:sp>
        <p:nvSpPr>
          <p:cNvPr id="14" name="Rectangle 6">
            <a:extLst>
              <a:ext uri="{FF2B5EF4-FFF2-40B4-BE49-F238E27FC236}">
                <a16:creationId xmlns:a16="http://schemas.microsoft.com/office/drawing/2014/main" id="{3009963E-50AC-4427-BDCD-21536A3BA388}"/>
              </a:ext>
            </a:extLst>
          </p:cNvPr>
          <p:cNvSpPr/>
          <p:nvPr/>
        </p:nvSpPr>
        <p:spPr>
          <a:xfrm>
            <a:off x="11320797" y="1141742"/>
            <a:ext cx="355266" cy="5340201"/>
          </a:xfrm>
          <a:prstGeom prst="rect">
            <a:avLst/>
          </a:prstGeom>
          <a:solidFill>
            <a:srgbClr val="4D7C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TextBox 17">
            <a:extLst>
              <a:ext uri="{FF2B5EF4-FFF2-40B4-BE49-F238E27FC236}">
                <a16:creationId xmlns:a16="http://schemas.microsoft.com/office/drawing/2014/main" id="{014FE28A-9004-4965-A0DC-4C6D53DB776D}"/>
              </a:ext>
            </a:extLst>
          </p:cNvPr>
          <p:cNvSpPr txBox="1"/>
          <p:nvPr/>
        </p:nvSpPr>
        <p:spPr>
          <a:xfrm>
            <a:off x="515937" y="3104444"/>
            <a:ext cx="9085202" cy="1784078"/>
          </a:xfrm>
          <a:prstGeom prst="rect">
            <a:avLst/>
          </a:prstGeom>
          <a:noFill/>
        </p:spPr>
        <p:txBody>
          <a:bodyPr wrap="square" lIns="0" tIns="0" rIns="0" bIns="0">
            <a:spAutoFit/>
          </a:bodyPr>
          <a:lstStyle/>
          <a:p>
            <a:pPr algn="just">
              <a:lnSpc>
                <a:spcPct val="80000"/>
              </a:lnSpc>
              <a:spcAft>
                <a:spcPts val="600"/>
              </a:spcAft>
            </a:pPr>
            <a:r>
              <a:rPr lang="ru-RU" sz="2200" dirty="0">
                <a:solidFill>
                  <a:srgbClr val="000000">
                    <a:alpha val="70000"/>
                  </a:srgbClr>
                </a:solidFill>
                <a:latin typeface="Open Sans Condensed" pitchFamily="2" charset="0"/>
                <a:ea typeface="Open Sans Condensed" pitchFamily="2" charset="0"/>
                <a:cs typeface="Open Sans Condensed" pitchFamily="2" charset="0"/>
              </a:rPr>
              <a:t>Карту можно перерисовать, учитывая топографию интерпретации! </a:t>
            </a:r>
          </a:p>
          <a:p>
            <a:pPr algn="just">
              <a:lnSpc>
                <a:spcPct val="80000"/>
              </a:lnSpc>
              <a:spcAft>
                <a:spcPts val="600"/>
              </a:spcAft>
            </a:pPr>
            <a:endParaRPr lang="ru-RU" sz="2200" dirty="0">
              <a:solidFill>
                <a:srgbClr val="000000">
                  <a:alpha val="70000"/>
                </a:srgbClr>
              </a:solidFill>
              <a:latin typeface="Open Sans Condensed" pitchFamily="2" charset="0"/>
              <a:ea typeface="Open Sans Condensed" pitchFamily="2" charset="0"/>
              <a:cs typeface="Open Sans Condensed" pitchFamily="2" charset="0"/>
            </a:endParaRPr>
          </a:p>
          <a:p>
            <a:pPr algn="just">
              <a:lnSpc>
                <a:spcPct val="80000"/>
              </a:lnSpc>
              <a:spcAft>
                <a:spcPts val="600"/>
              </a:spcAft>
            </a:pPr>
            <a:r>
              <a:rPr lang="ru-RU" sz="2200" dirty="0">
                <a:solidFill>
                  <a:srgbClr val="000000">
                    <a:alpha val="70000"/>
                  </a:srgbClr>
                </a:solidFill>
                <a:latin typeface="Open Sans Condensed" pitchFamily="2" charset="0"/>
                <a:ea typeface="Open Sans Condensed" pitchFamily="2" charset="0"/>
                <a:cs typeface="Open Sans Condensed" pitchFamily="2" charset="0"/>
              </a:rPr>
              <a:t>Можно вспомнить за счет каких качеств вы преодолевали и преодолели сложности в прошлом, поблагодарить себя за это в настоящем и увидеть себя в желаемом будущем и сознательно нарисовать острова, моря, горы, поляны в позитивном ключе,  маршруты, таким образом, говоря с бессознательным на языке образа.</a:t>
            </a:r>
          </a:p>
        </p:txBody>
      </p:sp>
    </p:spTree>
    <p:extLst>
      <p:ext uri="{BB962C8B-B14F-4D97-AF65-F5344CB8AC3E}">
        <p14:creationId xmlns:p14="http://schemas.microsoft.com/office/powerpoint/2010/main" val="3531158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4">
            <a:extLst>
              <a:ext uri="{FF2B5EF4-FFF2-40B4-BE49-F238E27FC236}">
                <a16:creationId xmlns:a16="http://schemas.microsoft.com/office/drawing/2014/main" id="{199DC482-471E-4022-AEFD-4AAC2B814488}"/>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646" t="17555" r="20470" b="19859"/>
          <a:stretch/>
        </p:blipFill>
        <p:spPr>
          <a:xfrm rot="9952522">
            <a:off x="-635787" y="-1957893"/>
            <a:ext cx="6599846" cy="5746202"/>
          </a:xfrm>
          <a:prstGeom prst="rect">
            <a:avLst/>
          </a:prstGeom>
        </p:spPr>
      </p:pic>
      <p:pic>
        <p:nvPicPr>
          <p:cNvPr id="12" name="Graphic 11">
            <a:extLst>
              <a:ext uri="{FF2B5EF4-FFF2-40B4-BE49-F238E27FC236}">
                <a16:creationId xmlns:a16="http://schemas.microsoft.com/office/drawing/2014/main" id="{D8ED9D2C-0869-478E-9C9F-F019072DCBA0}"/>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7392" t="17290" r="7833" b="7266"/>
          <a:stretch/>
        </p:blipFill>
        <p:spPr>
          <a:xfrm rot="4730574">
            <a:off x="5247587" y="3995360"/>
            <a:ext cx="4655573" cy="4697180"/>
          </a:xfrm>
          <a:prstGeom prst="rect">
            <a:avLst/>
          </a:prstGeom>
        </p:spPr>
      </p:pic>
      <p:sp>
        <p:nvSpPr>
          <p:cNvPr id="5" name="TextBox 4">
            <a:extLst>
              <a:ext uri="{FF2B5EF4-FFF2-40B4-BE49-F238E27FC236}">
                <a16:creationId xmlns:a16="http://schemas.microsoft.com/office/drawing/2014/main" id="{143769FD-8685-4312-8420-DC3E5F67DAC9}"/>
              </a:ext>
            </a:extLst>
          </p:cNvPr>
          <p:cNvSpPr txBox="1"/>
          <p:nvPr/>
        </p:nvSpPr>
        <p:spPr>
          <a:xfrm>
            <a:off x="912847" y="3252294"/>
            <a:ext cx="6662526" cy="752642"/>
          </a:xfrm>
          <a:prstGeom prst="rect">
            <a:avLst/>
          </a:prstGeom>
          <a:noFill/>
        </p:spPr>
        <p:txBody>
          <a:bodyPr wrap="square" lIns="0" tIns="0" rIns="0" bIns="0">
            <a:spAutoFit/>
          </a:bodyPr>
          <a:lstStyle>
            <a:defPPr>
              <a:defRPr lang="ru-RU"/>
            </a:defPPr>
            <a:lvl1pPr>
              <a:lnSpc>
                <a:spcPct val="80000"/>
              </a:lnSpc>
              <a:spcAft>
                <a:spcPts val="600"/>
              </a:spcAft>
              <a:defRPr sz="2400">
                <a:solidFill>
                  <a:srgbClr val="000000">
                    <a:alpha val="70000"/>
                  </a:srgbClr>
                </a:solidFill>
                <a:latin typeface="Open Sans Condensed" pitchFamily="2" charset="0"/>
                <a:ea typeface="Open Sans Condensed" pitchFamily="2" charset="0"/>
                <a:cs typeface="Open Sans Condensed" pitchFamily="2" charset="0"/>
              </a:defRPr>
            </a:lvl1pPr>
          </a:lstStyle>
          <a:p>
            <a:pPr algn="just"/>
            <a:r>
              <a:rPr lang="ru-RU" sz="6000" dirty="0"/>
              <a:t>Благодарю за участие!</a:t>
            </a:r>
          </a:p>
        </p:txBody>
      </p:sp>
      <p:sp>
        <p:nvSpPr>
          <p:cNvPr id="14" name="Rectangle 6">
            <a:extLst>
              <a:ext uri="{FF2B5EF4-FFF2-40B4-BE49-F238E27FC236}">
                <a16:creationId xmlns:a16="http://schemas.microsoft.com/office/drawing/2014/main" id="{3009963E-50AC-4427-BDCD-21536A3BA388}"/>
              </a:ext>
            </a:extLst>
          </p:cNvPr>
          <p:cNvSpPr/>
          <p:nvPr/>
        </p:nvSpPr>
        <p:spPr>
          <a:xfrm>
            <a:off x="11320797" y="1141742"/>
            <a:ext cx="355266" cy="5340201"/>
          </a:xfrm>
          <a:prstGeom prst="rect">
            <a:avLst/>
          </a:prstGeom>
          <a:solidFill>
            <a:srgbClr val="4D7C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Rectangle 1">
            <a:extLst>
              <a:ext uri="{FF2B5EF4-FFF2-40B4-BE49-F238E27FC236}">
                <a16:creationId xmlns:a16="http://schemas.microsoft.com/office/drawing/2014/main" id="{859377A2-48B6-C7EB-E2BA-269EEA3F8299}"/>
              </a:ext>
            </a:extLst>
          </p:cNvPr>
          <p:cNvSpPr>
            <a:spLocks noChangeArrowheads="1"/>
          </p:cNvSpPr>
          <p:nvPr/>
        </p:nvSpPr>
        <p:spPr bwMode="auto">
          <a:xfrm>
            <a:off x="675219" y="0"/>
            <a:ext cx="8064896" cy="1512168"/>
          </a:xfrm>
          <a:prstGeom prst="rect">
            <a:avLst/>
          </a:prstGeom>
          <a:noFill/>
          <a:ln w="9525">
            <a:noFill/>
            <a:miter lim="800000"/>
            <a:headEnd/>
            <a:tailEnd/>
          </a:ln>
          <a:effectLst/>
        </p:spPr>
        <p:txBody>
          <a:bodyPr vert="horz" wrap="square" lIns="72000" tIns="45720" rIns="72000" bIns="45720" numCol="1" anchor="ctr" anchorCtr="0" compatLnSpc="1">
            <a:prstTxWarp prst="textNoShape">
              <a:avLst/>
            </a:prstTxWarp>
            <a:noAutofit/>
          </a:bodyPr>
          <a:lstStyle/>
          <a:p>
            <a:pPr fontAlgn="base">
              <a:spcBef>
                <a:spcPct val="0"/>
              </a:spcBef>
              <a:spcAft>
                <a:spcPct val="0"/>
              </a:spcAft>
              <a:tabLst>
                <a:tab pos="92075" algn="l"/>
              </a:tabLst>
            </a:pPr>
            <a:r>
              <a:rPr lang="ru-RU" sz="2400" b="1" dirty="0">
                <a:solidFill>
                  <a:srgbClr val="0070BA"/>
                </a:solidFill>
                <a:latin typeface="Arial" pitchFamily="34" charset="0"/>
                <a:ea typeface="Times New Roman" pitchFamily="18" charset="0"/>
                <a:cs typeface="Arial" pitchFamily="34" charset="0"/>
              </a:rPr>
              <a:t>Тренинг общественных экспертов и пациентов</a:t>
            </a:r>
            <a:r>
              <a:rPr lang="ru-RU" sz="2400" dirty="0">
                <a:solidFill>
                  <a:srgbClr val="0070BA"/>
                </a:solidFill>
                <a:latin typeface="Arial" pitchFamily="34" charset="0"/>
                <a:cs typeface="Arial" pitchFamily="34" charset="0"/>
              </a:rPr>
              <a:t> </a:t>
            </a:r>
          </a:p>
          <a:p>
            <a:pPr fontAlgn="base">
              <a:spcBef>
                <a:spcPct val="0"/>
              </a:spcBef>
              <a:spcAft>
                <a:spcPct val="0"/>
              </a:spcAft>
              <a:tabLst>
                <a:tab pos="92075" algn="l"/>
              </a:tabLst>
            </a:pPr>
            <a:r>
              <a:rPr lang="ru-RU" sz="2400" b="1" dirty="0">
                <a:solidFill>
                  <a:srgbClr val="0070BA"/>
                </a:solidFill>
                <a:latin typeface="Arial" pitchFamily="34" charset="0"/>
                <a:ea typeface="Times New Roman" pitchFamily="18" charset="0"/>
                <a:cs typeface="Arial" pitchFamily="34" charset="0"/>
              </a:rPr>
              <a:t>«Ответственный пациент» </a:t>
            </a:r>
            <a:endParaRPr lang="ru-RU" sz="2400" dirty="0">
              <a:solidFill>
                <a:srgbClr val="0070BA"/>
              </a:solidFill>
              <a:latin typeface="Arial" pitchFamily="34" charset="0"/>
              <a:cs typeface="Arial" pitchFamily="34" charset="0"/>
            </a:endParaRPr>
          </a:p>
        </p:txBody>
      </p:sp>
    </p:spTree>
    <p:extLst>
      <p:ext uri="{BB962C8B-B14F-4D97-AF65-F5344CB8AC3E}">
        <p14:creationId xmlns:p14="http://schemas.microsoft.com/office/powerpoint/2010/main" val="762550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Graphic 11">
            <a:extLst>
              <a:ext uri="{FF2B5EF4-FFF2-40B4-BE49-F238E27FC236}">
                <a16:creationId xmlns:a16="http://schemas.microsoft.com/office/drawing/2014/main" id="{A32F3A13-36A2-497C-ADEA-F4D077FCA67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7392" t="17290" r="7833" b="7266"/>
          <a:stretch/>
        </p:blipFill>
        <p:spPr>
          <a:xfrm rot="12036074">
            <a:off x="8751791" y="3558220"/>
            <a:ext cx="4655573" cy="4697180"/>
          </a:xfrm>
          <a:prstGeom prst="rect">
            <a:avLst/>
          </a:prstGeom>
        </p:spPr>
      </p:pic>
      <p:pic>
        <p:nvPicPr>
          <p:cNvPr id="34" name="Graphic 14">
            <a:extLst>
              <a:ext uri="{FF2B5EF4-FFF2-40B4-BE49-F238E27FC236}">
                <a16:creationId xmlns:a16="http://schemas.microsoft.com/office/drawing/2014/main" id="{F18FD8D0-31A8-4330-9C25-62FF554930BA}"/>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646" t="17555" r="20470" b="19859"/>
          <a:stretch/>
        </p:blipFill>
        <p:spPr>
          <a:xfrm rot="9409424">
            <a:off x="-2231952" y="662545"/>
            <a:ext cx="5172403" cy="3863935"/>
          </a:xfrm>
          <a:prstGeom prst="rect">
            <a:avLst/>
          </a:prstGeom>
        </p:spPr>
      </p:pic>
      <p:sp>
        <p:nvSpPr>
          <p:cNvPr id="9" name="TextBox 8">
            <a:extLst>
              <a:ext uri="{FF2B5EF4-FFF2-40B4-BE49-F238E27FC236}">
                <a16:creationId xmlns:a16="http://schemas.microsoft.com/office/drawing/2014/main" id="{AD346A8C-CA29-46B2-B8B5-C9F20E2627F8}"/>
              </a:ext>
            </a:extLst>
          </p:cNvPr>
          <p:cNvSpPr txBox="1"/>
          <p:nvPr/>
        </p:nvSpPr>
        <p:spPr>
          <a:xfrm>
            <a:off x="3200400" y="327357"/>
            <a:ext cx="8782333" cy="492443"/>
          </a:xfrm>
          <a:prstGeom prst="rect">
            <a:avLst/>
          </a:prstGeom>
          <a:noFill/>
        </p:spPr>
        <p:txBody>
          <a:bodyPr wrap="square" tIns="0" bIns="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ru-RU" sz="4000" dirty="0">
                <a:solidFill>
                  <a:prstClr val="black"/>
                </a:solidFill>
                <a:latin typeface="Playfair Display" panose="00000500000000000000" pitchFamily="2" charset="0"/>
              </a:rPr>
              <a:t>Ведущая мастер-класса</a:t>
            </a:r>
            <a:endParaRPr kumimoji="0" lang="ru-RU" sz="4000" b="0" i="0" u="none" strike="noStrike" kern="1200" cap="none" spc="0" normalizeH="0" baseline="0" noProof="0" dirty="0">
              <a:ln>
                <a:noFill/>
              </a:ln>
              <a:solidFill>
                <a:prstClr val="black"/>
              </a:solidFill>
              <a:effectLst/>
              <a:uLnTx/>
              <a:uFillTx/>
              <a:latin typeface="Playfair Display" panose="00000500000000000000" pitchFamily="2" charset="0"/>
              <a:ea typeface="+mn-ea"/>
              <a:cs typeface="+mn-cs"/>
            </a:endParaRPr>
          </a:p>
        </p:txBody>
      </p:sp>
      <p:sp>
        <p:nvSpPr>
          <p:cNvPr id="15" name="TextBox 14">
            <a:extLst>
              <a:ext uri="{FF2B5EF4-FFF2-40B4-BE49-F238E27FC236}">
                <a16:creationId xmlns:a16="http://schemas.microsoft.com/office/drawing/2014/main" id="{CBF7590F-514F-401E-BCE9-AC3AB9AFCD99}"/>
              </a:ext>
            </a:extLst>
          </p:cNvPr>
          <p:cNvSpPr txBox="1"/>
          <p:nvPr/>
        </p:nvSpPr>
        <p:spPr>
          <a:xfrm>
            <a:off x="3320067" y="1574933"/>
            <a:ext cx="7899476" cy="1235788"/>
          </a:xfrm>
          <a:prstGeom prst="rect">
            <a:avLst/>
          </a:prstGeom>
          <a:noFill/>
        </p:spPr>
        <p:txBody>
          <a:bodyPr wrap="square" lIns="0" tIns="0" rIns="0" bIns="0">
            <a:spAutoFit/>
          </a:bodyPr>
          <a:lstStyle>
            <a:defPPr>
              <a:defRPr lang="ru-RU"/>
            </a:defPPr>
            <a:lvl1pPr>
              <a:lnSpc>
                <a:spcPct val="80000"/>
              </a:lnSpc>
              <a:spcAft>
                <a:spcPts val="600"/>
              </a:spcAft>
              <a:defRPr sz="2400">
                <a:solidFill>
                  <a:srgbClr val="000000">
                    <a:alpha val="70000"/>
                  </a:srgbClr>
                </a:solidFill>
                <a:latin typeface="Open Sans Condensed" pitchFamily="2" charset="0"/>
                <a:ea typeface="Open Sans Condensed" pitchFamily="2" charset="0"/>
                <a:cs typeface="Open Sans Condensed" pitchFamily="2" charset="0"/>
              </a:defRPr>
            </a:lvl1pPr>
          </a:lstStyle>
          <a:p>
            <a:pPr algn="just"/>
            <a:r>
              <a:rPr lang="ru-RU" sz="2000" dirty="0"/>
              <a:t>Практикующий психолог, кандидат психологических наук, имидж-терапевт, </a:t>
            </a:r>
            <a:br>
              <a:rPr lang="ru-RU" sz="2000" dirty="0"/>
            </a:br>
            <a:r>
              <a:rPr lang="ru-RU" sz="2000" dirty="0"/>
              <a:t>EMDR-терапевт, доцент кафедры педагогики и психологии СГСПУ, </a:t>
            </a:r>
            <a:r>
              <a:rPr lang="ru-RU" sz="2000" dirty="0">
                <a:solidFill>
                  <a:srgbClr val="4C4C4C"/>
                </a:solidFill>
              </a:rPr>
              <a:t>ведущая </a:t>
            </a:r>
            <a:r>
              <a:rPr lang="ru-RU" sz="2000" dirty="0"/>
              <a:t>мастер-классов и лекций на региональных и федеральных площадках, эксперт теле- и радиопроектов, автор и дизайнер линейки метафорических футболок с терапевтическими посланиями  иллюстрациями. </a:t>
            </a:r>
          </a:p>
        </p:txBody>
      </p:sp>
      <p:pic>
        <p:nvPicPr>
          <p:cNvPr id="6" name="Рисунок 5">
            <a:extLst>
              <a:ext uri="{FF2B5EF4-FFF2-40B4-BE49-F238E27FC236}">
                <a16:creationId xmlns:a16="http://schemas.microsoft.com/office/drawing/2014/main" id="{36B5EA90-71EC-45E4-8AC1-395F664975A2}"/>
              </a:ext>
            </a:extLst>
          </p:cNvPr>
          <p:cNvPicPr>
            <a:picLocks noChangeAspect="1"/>
          </p:cNvPicPr>
          <p:nvPr/>
        </p:nvPicPr>
        <p:blipFill rotWithShape="1">
          <a:blip r:embed="rId6">
            <a:extLst>
              <a:ext uri="{28A0092B-C50C-407E-A947-70E740481C1C}">
                <a14:useLocalDpi xmlns:a14="http://schemas.microsoft.com/office/drawing/2010/main" val="0"/>
              </a:ext>
            </a:extLst>
          </a:blip>
          <a:srcRect l="10861" r="24687" b="25081"/>
          <a:stretch/>
        </p:blipFill>
        <p:spPr>
          <a:xfrm>
            <a:off x="354249" y="1058389"/>
            <a:ext cx="2314618" cy="2690480"/>
          </a:xfrm>
          <a:prstGeom prst="rect">
            <a:avLst/>
          </a:prstGeom>
        </p:spPr>
      </p:pic>
      <p:sp>
        <p:nvSpPr>
          <p:cNvPr id="28" name="Rectangle 6">
            <a:extLst>
              <a:ext uri="{FF2B5EF4-FFF2-40B4-BE49-F238E27FC236}">
                <a16:creationId xmlns:a16="http://schemas.microsoft.com/office/drawing/2014/main" id="{13CA9729-8A4F-4AD5-A0D4-04D13A9A0AB8}"/>
              </a:ext>
            </a:extLst>
          </p:cNvPr>
          <p:cNvSpPr/>
          <p:nvPr/>
        </p:nvSpPr>
        <p:spPr>
          <a:xfrm rot="16200000">
            <a:off x="5936435" y="-1722869"/>
            <a:ext cx="216650" cy="11160127"/>
          </a:xfrm>
          <a:prstGeom prst="rect">
            <a:avLst/>
          </a:prstGeom>
          <a:solidFill>
            <a:srgbClr val="848AAD"/>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ru-RU" dirty="0"/>
          </a:p>
        </p:txBody>
      </p:sp>
      <p:sp>
        <p:nvSpPr>
          <p:cNvPr id="29" name="TextBox 28">
            <a:extLst>
              <a:ext uri="{FF2B5EF4-FFF2-40B4-BE49-F238E27FC236}">
                <a16:creationId xmlns:a16="http://schemas.microsoft.com/office/drawing/2014/main" id="{8D8FE3B6-C9A7-4032-8230-B78F600452BA}"/>
              </a:ext>
            </a:extLst>
          </p:cNvPr>
          <p:cNvSpPr txBox="1"/>
          <p:nvPr/>
        </p:nvSpPr>
        <p:spPr>
          <a:xfrm>
            <a:off x="3320067" y="1110915"/>
            <a:ext cx="2853469" cy="344710"/>
          </a:xfrm>
          <a:prstGeom prst="rect">
            <a:avLst/>
          </a:prstGeom>
          <a:noFill/>
        </p:spPr>
        <p:txBody>
          <a:bodyPr wrap="square" lIns="0" tIns="0" rIns="0" bIns="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ru-RU" sz="2800" dirty="0">
                <a:solidFill>
                  <a:prstClr val="black"/>
                </a:solidFill>
                <a:latin typeface="Playfair Display" panose="00000500000000000000" pitchFamily="2" charset="0"/>
              </a:rPr>
              <a:t>Тата Бусыгина</a:t>
            </a:r>
            <a:endParaRPr kumimoji="0" lang="ru-RU" sz="2800" b="0" i="0" u="none" strike="noStrike" kern="1200" cap="none" spc="0" normalizeH="0" baseline="0" noProof="0" dirty="0">
              <a:ln>
                <a:noFill/>
              </a:ln>
              <a:solidFill>
                <a:prstClr val="black"/>
              </a:solidFill>
              <a:effectLst/>
              <a:uLnTx/>
              <a:uFillTx/>
              <a:latin typeface="Playfair Display" panose="00000500000000000000" pitchFamily="2" charset="0"/>
              <a:ea typeface="+mn-ea"/>
              <a:cs typeface="+mn-cs"/>
            </a:endParaRPr>
          </a:p>
        </p:txBody>
      </p:sp>
      <p:grpSp>
        <p:nvGrpSpPr>
          <p:cNvPr id="35" name="Группа 34">
            <a:extLst>
              <a:ext uri="{FF2B5EF4-FFF2-40B4-BE49-F238E27FC236}">
                <a16:creationId xmlns:a16="http://schemas.microsoft.com/office/drawing/2014/main" id="{13DD60E0-41A7-4A95-8BB2-C462EB3B700B}"/>
              </a:ext>
            </a:extLst>
          </p:cNvPr>
          <p:cNvGrpSpPr/>
          <p:nvPr/>
        </p:nvGrpSpPr>
        <p:grpSpPr>
          <a:xfrm>
            <a:off x="3447544" y="2991786"/>
            <a:ext cx="4899104" cy="1543564"/>
            <a:chOff x="3336929" y="2910308"/>
            <a:chExt cx="1900680" cy="1543564"/>
          </a:xfrm>
        </p:grpSpPr>
        <p:sp>
          <p:nvSpPr>
            <p:cNvPr id="11" name="TextBox 10">
              <a:extLst>
                <a:ext uri="{FF2B5EF4-FFF2-40B4-BE49-F238E27FC236}">
                  <a16:creationId xmlns:a16="http://schemas.microsoft.com/office/drawing/2014/main" id="{5DDAE2FE-541A-43EA-883F-DECAD2A09DE7}"/>
                </a:ext>
              </a:extLst>
            </p:cNvPr>
            <p:cNvSpPr txBox="1"/>
            <p:nvPr/>
          </p:nvSpPr>
          <p:spPr>
            <a:xfrm>
              <a:off x="3619201" y="2910308"/>
              <a:ext cx="1618408" cy="1543564"/>
            </a:xfrm>
            <a:prstGeom prst="rect">
              <a:avLst/>
            </a:prstGeom>
            <a:noFill/>
          </p:spPr>
          <p:txBody>
            <a:bodyPr wrap="square" lIns="0" tIns="0" rIns="0" bIns="0">
              <a:spAutoFit/>
            </a:bodyPr>
            <a:lstStyle>
              <a:defPPr>
                <a:defRPr lang="ru-RU"/>
              </a:defPPr>
              <a:lvl1pPr>
                <a:lnSpc>
                  <a:spcPct val="80000"/>
                </a:lnSpc>
                <a:spcAft>
                  <a:spcPts val="600"/>
                </a:spcAft>
                <a:defRPr sz="2000">
                  <a:solidFill>
                    <a:srgbClr val="000000">
                      <a:alpha val="70000"/>
                    </a:srgbClr>
                  </a:solidFill>
                  <a:latin typeface="Open Sans Condensed" pitchFamily="2" charset="0"/>
                  <a:ea typeface="Open Sans Condensed" pitchFamily="2" charset="0"/>
                  <a:cs typeface="Open Sans Condensed" pitchFamily="2" charset="0"/>
                </a:defRPr>
              </a:lvl1pPr>
            </a:lstStyle>
            <a:p>
              <a:r>
                <a:rPr lang="en-US" dirty="0"/>
                <a:t>t.me/</a:t>
              </a:r>
              <a:r>
                <a:rPr lang="en-US" dirty="0" err="1"/>
                <a:t>tata_busigina</a:t>
              </a:r>
              <a:endParaRPr lang="en-US" dirty="0"/>
            </a:p>
            <a:p>
              <a:r>
                <a:rPr lang="ru-RU" dirty="0">
                  <a:hlinkClick r:id="rId7"/>
                </a:rPr>
                <a:t>Психолог Тата Бусыгина (telegram.org)</a:t>
              </a:r>
              <a:endParaRPr lang="en-US" dirty="0"/>
            </a:p>
            <a:p>
              <a:endParaRPr lang="en-US" dirty="0"/>
            </a:p>
            <a:p>
              <a:endParaRPr lang="en-US" dirty="0"/>
            </a:p>
            <a:p>
              <a:r>
                <a:rPr lang="en-US" dirty="0"/>
                <a:t>     </a:t>
              </a:r>
              <a:r>
                <a:rPr lang="ru-RU" dirty="0"/>
                <a:t> </a:t>
              </a:r>
            </a:p>
          </p:txBody>
        </p:sp>
        <p:pic>
          <p:nvPicPr>
            <p:cNvPr id="31" name="Рисунок 30">
              <a:extLst>
                <a:ext uri="{FF2B5EF4-FFF2-40B4-BE49-F238E27FC236}">
                  <a16:creationId xmlns:a16="http://schemas.microsoft.com/office/drawing/2014/main" id="{FF192146-90DC-4464-937F-F136BD139881}"/>
                </a:ext>
              </a:extLst>
            </p:cNvPr>
            <p:cNvPicPr>
              <a:picLocks noChangeAspect="1"/>
            </p:cNvPicPr>
            <p:nvPr/>
          </p:nvPicPr>
          <p:blipFill>
            <a:blip r:embed="rId8">
              <a:alphaModFix amt="70000"/>
              <a:extLst>
                <a:ext uri="{28A0092B-C50C-407E-A947-70E740481C1C}">
                  <a14:useLocalDpi xmlns:a14="http://schemas.microsoft.com/office/drawing/2010/main" val="0"/>
                </a:ext>
              </a:extLst>
            </a:blip>
            <a:stretch>
              <a:fillRect/>
            </a:stretch>
          </p:blipFill>
          <p:spPr>
            <a:xfrm>
              <a:off x="3336929" y="2987522"/>
              <a:ext cx="176972" cy="360000"/>
            </a:xfrm>
            <a:prstGeom prst="rect">
              <a:avLst/>
            </a:prstGeom>
          </p:spPr>
        </p:pic>
      </p:grpSp>
      <p:sp>
        <p:nvSpPr>
          <p:cNvPr id="43" name="Прямоугольник 42">
            <a:hlinkClick r:id="rId9"/>
            <a:extLst>
              <a:ext uri="{FF2B5EF4-FFF2-40B4-BE49-F238E27FC236}">
                <a16:creationId xmlns:a16="http://schemas.microsoft.com/office/drawing/2014/main" id="{1315359B-F43E-4561-993F-9F7AB4F3F842}"/>
              </a:ext>
            </a:extLst>
          </p:cNvPr>
          <p:cNvSpPr/>
          <p:nvPr/>
        </p:nvSpPr>
        <p:spPr>
          <a:xfrm>
            <a:off x="691605" y="4331454"/>
            <a:ext cx="2029767" cy="562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38263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11">
            <a:extLst>
              <a:ext uri="{FF2B5EF4-FFF2-40B4-BE49-F238E27FC236}">
                <a16:creationId xmlns:a16="http://schemas.microsoft.com/office/drawing/2014/main" id="{75459538-5BB1-4B12-86AE-A0E4A1206A78}"/>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7392" t="17290" r="7833" b="7266"/>
          <a:stretch/>
        </p:blipFill>
        <p:spPr>
          <a:xfrm rot="16862764">
            <a:off x="6191193" y="3092010"/>
            <a:ext cx="5500677" cy="5549837"/>
          </a:xfrm>
          <a:prstGeom prst="rect">
            <a:avLst/>
          </a:prstGeom>
        </p:spPr>
      </p:pic>
      <p:pic>
        <p:nvPicPr>
          <p:cNvPr id="8" name="Graphic 14">
            <a:extLst>
              <a:ext uri="{FF2B5EF4-FFF2-40B4-BE49-F238E27FC236}">
                <a16:creationId xmlns:a16="http://schemas.microsoft.com/office/drawing/2014/main" id="{1EA68DD3-F93A-4CD9-ABE5-3F89957BDE5D}"/>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646" t="17555" r="20470" b="19859"/>
          <a:stretch/>
        </p:blipFill>
        <p:spPr>
          <a:xfrm rot="8498835">
            <a:off x="-5420349" y="1434977"/>
            <a:ext cx="8520445" cy="7418384"/>
          </a:xfrm>
          <a:prstGeom prst="rect">
            <a:avLst/>
          </a:prstGeom>
        </p:spPr>
      </p:pic>
      <p:sp>
        <p:nvSpPr>
          <p:cNvPr id="18" name="Прямоугольник: скругленные углы 17">
            <a:extLst>
              <a:ext uri="{FF2B5EF4-FFF2-40B4-BE49-F238E27FC236}">
                <a16:creationId xmlns:a16="http://schemas.microsoft.com/office/drawing/2014/main" id="{FE16E9D9-4281-489E-986E-97F10EDD70B7}"/>
              </a:ext>
            </a:extLst>
          </p:cNvPr>
          <p:cNvSpPr/>
          <p:nvPr/>
        </p:nvSpPr>
        <p:spPr>
          <a:xfrm>
            <a:off x="664260" y="1912731"/>
            <a:ext cx="8920007" cy="4115536"/>
          </a:xfrm>
          <a:prstGeom prst="roundRect">
            <a:avLst>
              <a:gd name="adj" fmla="val 5417"/>
            </a:avLst>
          </a:prstGeom>
          <a:solidFill>
            <a:schemeClr val="bg1"/>
          </a:solidFill>
          <a:ln>
            <a:noFill/>
          </a:ln>
          <a:effectLst>
            <a:outerShdw blurRad="254000" dist="12700" sx="102000" sy="102000" algn="ctr" rotWithShape="0">
              <a:srgbClr val="848AAD">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Rectangle 6">
            <a:extLst>
              <a:ext uri="{FF2B5EF4-FFF2-40B4-BE49-F238E27FC236}">
                <a16:creationId xmlns:a16="http://schemas.microsoft.com/office/drawing/2014/main" id="{5FAF2CA7-4379-4701-946B-E7DCD6BD2C48}"/>
              </a:ext>
            </a:extLst>
          </p:cNvPr>
          <p:cNvSpPr/>
          <p:nvPr/>
        </p:nvSpPr>
        <p:spPr>
          <a:xfrm>
            <a:off x="11498430" y="1222513"/>
            <a:ext cx="355266" cy="4412973"/>
          </a:xfrm>
          <a:prstGeom prst="rect">
            <a:avLst/>
          </a:prstGeom>
          <a:solidFill>
            <a:srgbClr val="848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extBox 9">
            <a:extLst>
              <a:ext uri="{FF2B5EF4-FFF2-40B4-BE49-F238E27FC236}">
                <a16:creationId xmlns:a16="http://schemas.microsoft.com/office/drawing/2014/main" id="{7BA7F3CD-D8F1-44EE-8624-FC5C72D6BC10}"/>
              </a:ext>
            </a:extLst>
          </p:cNvPr>
          <p:cNvSpPr txBox="1"/>
          <p:nvPr/>
        </p:nvSpPr>
        <p:spPr>
          <a:xfrm>
            <a:off x="664260" y="405130"/>
            <a:ext cx="8920007" cy="892552"/>
          </a:xfrm>
          <a:prstGeom prst="rect">
            <a:avLst/>
          </a:prstGeom>
          <a:noFill/>
        </p:spPr>
        <p:txBody>
          <a:bodyPr wrap="square" lIns="0" tIns="0" rIns="0" bIns="0" rtlCol="0">
            <a:spAutoFit/>
          </a:bodyPr>
          <a:lstStyle/>
          <a:p>
            <a:pPr>
              <a:spcBef>
                <a:spcPts val="600"/>
              </a:spcBef>
              <a:spcAft>
                <a:spcPts val="600"/>
              </a:spcAft>
            </a:pPr>
            <a:r>
              <a:rPr lang="ru-RU" sz="2800" b="1" dirty="0">
                <a:effectLst/>
                <a:highlight>
                  <a:srgbClr val="FFFFFF"/>
                </a:highlight>
                <a:latin typeface="Times New Roman" panose="02020603050405020304" pitchFamily="18" charset="0"/>
                <a:ea typeface="Times New Roman" panose="02020603050405020304" pitchFamily="18" charset="0"/>
              </a:rPr>
              <a:t>Проективная методика «Карта Внутренней Страны» </a:t>
            </a:r>
          </a:p>
          <a:p>
            <a:pPr>
              <a:spcBef>
                <a:spcPts val="600"/>
              </a:spcBef>
              <a:spcAft>
                <a:spcPts val="600"/>
              </a:spcAft>
            </a:pPr>
            <a:r>
              <a:rPr lang="ru-RU" sz="2000" i="1" dirty="0">
                <a:effectLst/>
                <a:highlight>
                  <a:srgbClr val="FFFFFF"/>
                </a:highlight>
                <a:latin typeface="Times New Roman" panose="02020603050405020304" pitchFamily="18" charset="0"/>
                <a:ea typeface="Times New Roman" panose="02020603050405020304" pitchFamily="18" charset="0"/>
              </a:rPr>
              <a:t>Автор</a:t>
            </a:r>
            <a:r>
              <a:rPr lang="en-US" sz="2000" i="1" dirty="0">
                <a:effectLst/>
                <a:highlight>
                  <a:srgbClr val="FFFFFF"/>
                </a:highlight>
                <a:latin typeface="Times New Roman" panose="02020603050405020304" pitchFamily="18" charset="0"/>
                <a:ea typeface="Times New Roman" panose="02020603050405020304" pitchFamily="18" charset="0"/>
              </a:rPr>
              <a:t>: </a:t>
            </a:r>
            <a:r>
              <a:rPr lang="ru-RU" sz="2000" i="1" dirty="0" err="1">
                <a:effectLst/>
                <a:highlight>
                  <a:srgbClr val="FFFFFF"/>
                </a:highlight>
                <a:latin typeface="Times New Roman" panose="02020603050405020304" pitchFamily="18" charset="0"/>
                <a:ea typeface="Times New Roman" panose="02020603050405020304" pitchFamily="18" charset="0"/>
              </a:rPr>
              <a:t>сказкотерапевт</a:t>
            </a:r>
            <a:r>
              <a:rPr lang="ru-RU" sz="2000" i="1" dirty="0">
                <a:effectLst/>
                <a:highlight>
                  <a:srgbClr val="FFFFFF"/>
                </a:highlight>
                <a:latin typeface="Times New Roman" panose="02020603050405020304" pitchFamily="18" charset="0"/>
                <a:ea typeface="Times New Roman" panose="02020603050405020304" pitchFamily="18" charset="0"/>
              </a:rPr>
              <a:t> Т. Зинкевич-Евстигнеева</a:t>
            </a:r>
          </a:p>
        </p:txBody>
      </p:sp>
      <p:sp>
        <p:nvSpPr>
          <p:cNvPr id="5" name="TextBox 4">
            <a:extLst>
              <a:ext uri="{FF2B5EF4-FFF2-40B4-BE49-F238E27FC236}">
                <a16:creationId xmlns:a16="http://schemas.microsoft.com/office/drawing/2014/main" id="{2A81B6D0-2D71-4560-B022-917C19E98E92}"/>
              </a:ext>
            </a:extLst>
          </p:cNvPr>
          <p:cNvSpPr txBox="1"/>
          <p:nvPr/>
        </p:nvSpPr>
        <p:spPr>
          <a:xfrm>
            <a:off x="1112765" y="2330922"/>
            <a:ext cx="7947854" cy="2917722"/>
          </a:xfrm>
          <a:prstGeom prst="rect">
            <a:avLst/>
          </a:prstGeom>
          <a:noFill/>
        </p:spPr>
        <p:txBody>
          <a:bodyPr wrap="square">
            <a:spAutoFit/>
          </a:bodyPr>
          <a:lstStyle>
            <a:defPPr>
              <a:defRPr lang="ru-RU"/>
            </a:defPPr>
            <a:lvl1pPr>
              <a:lnSpc>
                <a:spcPct val="80000"/>
              </a:lnSpc>
              <a:spcAft>
                <a:spcPts val="600"/>
              </a:spcAft>
              <a:defRPr sz="2400">
                <a:solidFill>
                  <a:srgbClr val="000000">
                    <a:alpha val="70000"/>
                  </a:srgbClr>
                </a:solidFill>
                <a:latin typeface="Open Sans Condensed" pitchFamily="2" charset="0"/>
                <a:ea typeface="Open Sans Condensed" pitchFamily="2" charset="0"/>
                <a:cs typeface="Open Sans Condensed" pitchFamily="2" charset="0"/>
              </a:defRPr>
            </a:lvl1pPr>
          </a:lstStyle>
          <a:p>
            <a:r>
              <a:rPr lang="ru-RU" b="1" dirty="0">
                <a:effectLst/>
                <a:latin typeface="Times New Roman" panose="02020603050405020304" pitchFamily="18" charset="0"/>
                <a:ea typeface="Times New Roman" panose="02020603050405020304" pitchFamily="18" charset="0"/>
              </a:rPr>
              <a:t>Предназначена для исследования</a:t>
            </a:r>
            <a:r>
              <a:rPr lang="en-US" b="1" dirty="0">
                <a:effectLst/>
                <a:latin typeface="Times New Roman" panose="02020603050405020304" pitchFamily="18" charset="0"/>
                <a:ea typeface="Times New Roman" panose="02020603050405020304" pitchFamily="18" charset="0"/>
              </a:rPr>
              <a:t>:</a:t>
            </a:r>
            <a:r>
              <a:rPr lang="ru-RU" b="1" dirty="0">
                <a:effectLst/>
                <a:latin typeface="Times New Roman" panose="02020603050405020304" pitchFamily="18" charset="0"/>
                <a:ea typeface="Times New Roman" panose="02020603050405020304" pitchFamily="18" charset="0"/>
              </a:rPr>
              <a:t> </a:t>
            </a:r>
          </a:p>
          <a:p>
            <a:pPr marL="285750" indent="-285750">
              <a:buFont typeface="Arial" panose="020B0604020202020204" pitchFamily="34" charset="0"/>
              <a:buChar char="•"/>
            </a:pPr>
            <a:r>
              <a:rPr lang="ru-RU" b="1" dirty="0">
                <a:effectLst/>
                <a:latin typeface="Times New Roman" panose="02020603050405020304" pitchFamily="18" charset="0"/>
                <a:ea typeface="Times New Roman" panose="02020603050405020304" pitchFamily="18" charset="0"/>
              </a:rPr>
              <a:t>неосознаваемых целей, </a:t>
            </a:r>
          </a:p>
          <a:p>
            <a:pPr marL="285750" indent="-285750">
              <a:buFont typeface="Arial" panose="020B0604020202020204" pitchFamily="34" charset="0"/>
              <a:buChar char="•"/>
            </a:pPr>
            <a:r>
              <a:rPr lang="ru-RU" b="1" dirty="0">
                <a:effectLst/>
                <a:latin typeface="Times New Roman" panose="02020603050405020304" pitchFamily="18" charset="0"/>
                <a:ea typeface="Times New Roman" panose="02020603050405020304" pitchFamily="18" charset="0"/>
              </a:rPr>
              <a:t>путей их достижения, </a:t>
            </a:r>
          </a:p>
          <a:p>
            <a:pPr marL="285750" indent="-285750">
              <a:buFont typeface="Arial" panose="020B0604020202020204" pitchFamily="34" charset="0"/>
              <a:buChar char="•"/>
            </a:pPr>
            <a:r>
              <a:rPr lang="ru-RU" b="1" dirty="0">
                <a:latin typeface="Times New Roman" panose="02020603050405020304" pitchFamily="18" charset="0"/>
                <a:ea typeface="Times New Roman" panose="02020603050405020304" pitchFamily="18" charset="0"/>
              </a:rPr>
              <a:t>мыслей,</a:t>
            </a:r>
          </a:p>
          <a:p>
            <a:pPr marL="285750" indent="-285750">
              <a:buFont typeface="Arial" panose="020B0604020202020204" pitchFamily="34" charset="0"/>
              <a:buChar char="•"/>
            </a:pPr>
            <a:r>
              <a:rPr lang="ru-RU" b="1" dirty="0">
                <a:effectLst/>
                <a:latin typeface="Times New Roman" panose="02020603050405020304" pitchFamily="18" charset="0"/>
                <a:ea typeface="Times New Roman" panose="02020603050405020304" pitchFamily="18" charset="0"/>
              </a:rPr>
              <a:t>содержани</a:t>
            </a:r>
            <a:r>
              <a:rPr lang="ru-RU" b="1" dirty="0">
                <a:latin typeface="Times New Roman" panose="02020603050405020304" pitchFamily="18" charset="0"/>
                <a:ea typeface="Times New Roman" panose="02020603050405020304" pitchFamily="18" charset="0"/>
              </a:rPr>
              <a:t>я эмоциональной сферы, </a:t>
            </a:r>
          </a:p>
          <a:p>
            <a:pPr marL="285750" indent="-285750">
              <a:buFont typeface="Arial" panose="020B0604020202020204" pitchFamily="34" charset="0"/>
              <a:buChar char="•"/>
            </a:pPr>
            <a:r>
              <a:rPr lang="ru-RU" b="1" dirty="0">
                <a:latin typeface="Times New Roman" panose="02020603050405020304" pitchFamily="18" charset="0"/>
                <a:ea typeface="Times New Roman" panose="02020603050405020304" pitchFamily="18" charset="0"/>
              </a:rPr>
              <a:t>готовности к Деятельности , </a:t>
            </a:r>
          </a:p>
          <a:p>
            <a:pPr marL="285750" indent="-285750">
              <a:buFont typeface="Arial" panose="020B0604020202020204" pitchFamily="34" charset="0"/>
              <a:buChar char="•"/>
            </a:pPr>
            <a:r>
              <a:rPr lang="ru-RU" b="1" dirty="0">
                <a:effectLst/>
                <a:latin typeface="Times New Roman" panose="02020603050405020304" pitchFamily="18" charset="0"/>
                <a:ea typeface="Times New Roman" panose="02020603050405020304" pitchFamily="18" charset="0"/>
              </a:rPr>
              <a:t>индивидуальной динамики процесса формирования образа цели</a:t>
            </a:r>
            <a:r>
              <a:rPr lang="ru-RU" sz="1800" b="1"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609269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11">
            <a:extLst>
              <a:ext uri="{FF2B5EF4-FFF2-40B4-BE49-F238E27FC236}">
                <a16:creationId xmlns:a16="http://schemas.microsoft.com/office/drawing/2014/main" id="{579552F5-68BD-4515-AA8C-A2A7FE3E9080}"/>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7392" t="17290" r="7833" b="7266"/>
          <a:stretch/>
        </p:blipFill>
        <p:spPr>
          <a:xfrm rot="1049413">
            <a:off x="-1299686" y="-2074064"/>
            <a:ext cx="4655573" cy="4697180"/>
          </a:xfrm>
          <a:prstGeom prst="rect">
            <a:avLst/>
          </a:prstGeom>
        </p:spPr>
      </p:pic>
      <p:pic>
        <p:nvPicPr>
          <p:cNvPr id="12" name="Graphic 14">
            <a:extLst>
              <a:ext uri="{FF2B5EF4-FFF2-40B4-BE49-F238E27FC236}">
                <a16:creationId xmlns:a16="http://schemas.microsoft.com/office/drawing/2014/main" id="{98F7D5B9-3175-4D1A-AE6C-8F13CD8DB504}"/>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646" t="17555" r="20470" b="19859"/>
          <a:stretch/>
        </p:blipFill>
        <p:spPr>
          <a:xfrm rot="5400000">
            <a:off x="2423908" y="-147891"/>
            <a:ext cx="9202829" cy="8012507"/>
          </a:xfrm>
          <a:prstGeom prst="rect">
            <a:avLst/>
          </a:prstGeom>
        </p:spPr>
      </p:pic>
      <p:sp>
        <p:nvSpPr>
          <p:cNvPr id="18" name="Прямоугольник: скругленные углы 17">
            <a:extLst>
              <a:ext uri="{FF2B5EF4-FFF2-40B4-BE49-F238E27FC236}">
                <a16:creationId xmlns:a16="http://schemas.microsoft.com/office/drawing/2014/main" id="{FE16E9D9-4281-489E-986E-97F10EDD70B7}"/>
              </a:ext>
            </a:extLst>
          </p:cNvPr>
          <p:cNvSpPr/>
          <p:nvPr/>
        </p:nvSpPr>
        <p:spPr>
          <a:xfrm>
            <a:off x="526265" y="1586461"/>
            <a:ext cx="8892055" cy="3685078"/>
          </a:xfrm>
          <a:prstGeom prst="roundRect">
            <a:avLst>
              <a:gd name="adj" fmla="val 5417"/>
            </a:avLst>
          </a:prstGeom>
          <a:solidFill>
            <a:schemeClr val="bg1"/>
          </a:solidFill>
          <a:ln>
            <a:noFill/>
          </a:ln>
          <a:effectLst>
            <a:outerShdw blurRad="254000" dist="12700" sx="102000" sy="102000" algn="ctr" rotWithShape="0">
              <a:srgbClr val="848AAD">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Rectangle 6">
            <a:extLst>
              <a:ext uri="{FF2B5EF4-FFF2-40B4-BE49-F238E27FC236}">
                <a16:creationId xmlns:a16="http://schemas.microsoft.com/office/drawing/2014/main" id="{5FAF2CA7-4379-4701-946B-E7DCD6BD2C48}"/>
              </a:ext>
            </a:extLst>
          </p:cNvPr>
          <p:cNvSpPr/>
          <p:nvPr/>
        </p:nvSpPr>
        <p:spPr>
          <a:xfrm>
            <a:off x="11498430" y="1222513"/>
            <a:ext cx="355266" cy="4412973"/>
          </a:xfrm>
          <a:prstGeom prst="rect">
            <a:avLst/>
          </a:prstGeom>
          <a:solidFill>
            <a:srgbClr val="848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extBox 9">
            <a:extLst>
              <a:ext uri="{FF2B5EF4-FFF2-40B4-BE49-F238E27FC236}">
                <a16:creationId xmlns:a16="http://schemas.microsoft.com/office/drawing/2014/main" id="{7BA7F3CD-D8F1-44EE-8624-FC5C72D6BC10}"/>
              </a:ext>
            </a:extLst>
          </p:cNvPr>
          <p:cNvSpPr txBox="1"/>
          <p:nvPr/>
        </p:nvSpPr>
        <p:spPr>
          <a:xfrm>
            <a:off x="505998" y="274525"/>
            <a:ext cx="7572875" cy="677108"/>
          </a:xfrm>
          <a:prstGeom prst="rect">
            <a:avLst/>
          </a:prstGeom>
          <a:noFill/>
        </p:spPr>
        <p:txBody>
          <a:bodyPr wrap="square" lIns="0" tIns="0" rIns="0" bIns="0" rtlCol="0">
            <a:spAutoFit/>
          </a:bodyPr>
          <a:lstStyle/>
          <a:p>
            <a:r>
              <a:rPr lang="ru-RU" sz="4400" dirty="0">
                <a:latin typeface="Playfair Display" panose="00000500000000000000" pitchFamily="2" charset="0"/>
              </a:rPr>
              <a:t>Как нарисовать карту?</a:t>
            </a:r>
          </a:p>
        </p:txBody>
      </p:sp>
      <p:sp>
        <p:nvSpPr>
          <p:cNvPr id="8" name="TextBox 7">
            <a:extLst>
              <a:ext uri="{FF2B5EF4-FFF2-40B4-BE49-F238E27FC236}">
                <a16:creationId xmlns:a16="http://schemas.microsoft.com/office/drawing/2014/main" id="{4DB77CAD-92FF-49F9-A692-841F9B49F707}"/>
              </a:ext>
            </a:extLst>
          </p:cNvPr>
          <p:cNvSpPr txBox="1"/>
          <p:nvPr/>
        </p:nvSpPr>
        <p:spPr>
          <a:xfrm>
            <a:off x="663733" y="1586461"/>
            <a:ext cx="8509198" cy="4308295"/>
          </a:xfrm>
          <a:prstGeom prst="rect">
            <a:avLst/>
          </a:prstGeom>
          <a:noFill/>
        </p:spPr>
        <p:txBody>
          <a:bodyPr wrap="square" lIns="144000" tIns="0" rIns="0" bIns="0">
            <a:spAutoFit/>
          </a:bodyPr>
          <a:lstStyle/>
          <a:p>
            <a:pPr algn="just">
              <a:lnSpc>
                <a:spcPct val="80000"/>
              </a:lnSpc>
              <a:spcAft>
                <a:spcPts val="600"/>
              </a:spcAft>
              <a:defRPr/>
            </a:pPr>
            <a:endParaRPr lang="ru-RU" sz="2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algn="just">
              <a:lnSpc>
                <a:spcPct val="80000"/>
              </a:lnSpc>
              <a:spcAft>
                <a:spcPts val="600"/>
              </a:spcAft>
              <a:defRPr/>
            </a:pPr>
            <a:r>
              <a:rPr lang="ru-RU" sz="2800" dirty="0">
                <a:solidFill>
                  <a:schemeClr val="bg2">
                    <a:lumMod val="50000"/>
                  </a:schemeClr>
                </a:solidFill>
                <a:effectLst/>
                <a:highlight>
                  <a:srgbClr val="FFFFFF"/>
                </a:highlight>
                <a:latin typeface="Verdana" panose="020B0604030504040204" pitchFamily="34" charset="0"/>
                <a:ea typeface="Times New Roman" panose="02020603050405020304" pitchFamily="18" charset="0"/>
              </a:rPr>
              <a:t>Возьмите карандаш и дайте возможность своей руке нарисовать замкнутый контур страны. </a:t>
            </a:r>
          </a:p>
          <a:p>
            <a:pPr algn="just">
              <a:lnSpc>
                <a:spcPct val="80000"/>
              </a:lnSpc>
              <a:spcAft>
                <a:spcPts val="600"/>
              </a:spcAft>
              <a:defRPr/>
            </a:pPr>
            <a:endParaRPr lang="ru-RU" sz="2800" dirty="0">
              <a:solidFill>
                <a:schemeClr val="bg2">
                  <a:lumMod val="50000"/>
                </a:schemeClr>
              </a:solidFill>
              <a:highlight>
                <a:srgbClr val="FFFFFF"/>
              </a:highlight>
              <a:latin typeface="Verdana" panose="020B0604030504040204" pitchFamily="34" charset="0"/>
              <a:ea typeface="Times New Roman" panose="02020603050405020304" pitchFamily="18" charset="0"/>
            </a:endParaRPr>
          </a:p>
          <a:p>
            <a:pPr algn="just">
              <a:lnSpc>
                <a:spcPct val="80000"/>
              </a:lnSpc>
              <a:spcAft>
                <a:spcPts val="600"/>
              </a:spcAft>
              <a:defRPr/>
            </a:pPr>
            <a:r>
              <a:rPr lang="ru-RU" sz="2800" dirty="0">
                <a:solidFill>
                  <a:schemeClr val="bg2">
                    <a:lumMod val="50000"/>
                  </a:schemeClr>
                </a:solidFill>
                <a:effectLst/>
                <a:highlight>
                  <a:srgbClr val="FFFFFF"/>
                </a:highlight>
                <a:latin typeface="Verdana" panose="020B0604030504040204" pitchFamily="34" charset="0"/>
                <a:ea typeface="Times New Roman" panose="02020603050405020304" pitchFamily="18" charset="0"/>
              </a:rPr>
              <a:t>Заполните карту ландшафтом – горы, поляны, реки, моря, болота, пустыни, бухты, вулканы, солончаки, низменности, океаны, ручьи и пр.</a:t>
            </a:r>
            <a:endParaRPr lang="ru-RU" sz="2800" dirty="0">
              <a:solidFill>
                <a:schemeClr val="bg2">
                  <a:lumMod val="50000"/>
                </a:schemeClr>
              </a:solidFill>
              <a:effectLst/>
              <a:highlight>
                <a:srgbClr val="FFFFFF"/>
              </a:highlight>
              <a:latin typeface="Times New Roman" panose="02020603050405020304" pitchFamily="18" charset="0"/>
              <a:ea typeface="Times New Roman" panose="02020603050405020304" pitchFamily="18" charset="0"/>
            </a:endParaRPr>
          </a:p>
          <a:p>
            <a:pPr algn="just">
              <a:lnSpc>
                <a:spcPct val="80000"/>
              </a:lnSpc>
              <a:spcAft>
                <a:spcPts val="600"/>
              </a:spcAft>
              <a:defRPr/>
            </a:pPr>
            <a:endParaRPr lang="ru-RU"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algn="just">
              <a:lnSpc>
                <a:spcPct val="80000"/>
              </a:lnSpc>
              <a:spcAft>
                <a:spcPts val="600"/>
              </a:spcAft>
              <a:defRPr/>
            </a:pPr>
            <a:endParaRPr lang="ru-RU" dirty="0">
              <a:solidFill>
                <a:srgbClr val="000000"/>
              </a:solidFill>
              <a:latin typeface="Verdana" panose="020B0604030504040204" pitchFamily="34" charset="0"/>
              <a:ea typeface="Open Sans Condensed" pitchFamily="2" charset="0"/>
              <a:cs typeface="Times New Roman" panose="02020603050405020304" pitchFamily="18" charset="0"/>
            </a:endParaRPr>
          </a:p>
          <a:p>
            <a:pPr algn="just">
              <a:lnSpc>
                <a:spcPct val="80000"/>
              </a:lnSpc>
              <a:spcAft>
                <a:spcPts val="600"/>
              </a:spcAft>
              <a:defRPr/>
            </a:pPr>
            <a:endParaRPr lang="ru-RU" sz="2400" dirty="0">
              <a:solidFill>
                <a:srgbClr val="000000">
                  <a:alpha val="70000"/>
                </a:srgbClr>
              </a:solidFill>
              <a:latin typeface="Open Sans Condensed" pitchFamily="2" charset="0"/>
              <a:ea typeface="Open Sans Condensed" pitchFamily="2" charset="0"/>
              <a:cs typeface="Open Sans Condensed" pitchFamily="2" charset="0"/>
            </a:endParaRPr>
          </a:p>
        </p:txBody>
      </p:sp>
    </p:spTree>
    <p:extLst>
      <p:ext uri="{BB962C8B-B14F-4D97-AF65-F5344CB8AC3E}">
        <p14:creationId xmlns:p14="http://schemas.microsoft.com/office/powerpoint/2010/main" val="2248282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11">
            <a:extLst>
              <a:ext uri="{FF2B5EF4-FFF2-40B4-BE49-F238E27FC236}">
                <a16:creationId xmlns:a16="http://schemas.microsoft.com/office/drawing/2014/main" id="{579552F5-68BD-4515-AA8C-A2A7FE3E9080}"/>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7392" t="17290" r="7833" b="7266"/>
          <a:stretch/>
        </p:blipFill>
        <p:spPr>
          <a:xfrm rot="1049413">
            <a:off x="-1299686" y="-2074064"/>
            <a:ext cx="4655573" cy="4697180"/>
          </a:xfrm>
          <a:prstGeom prst="rect">
            <a:avLst/>
          </a:prstGeom>
        </p:spPr>
      </p:pic>
      <p:pic>
        <p:nvPicPr>
          <p:cNvPr id="12" name="Graphic 14">
            <a:extLst>
              <a:ext uri="{FF2B5EF4-FFF2-40B4-BE49-F238E27FC236}">
                <a16:creationId xmlns:a16="http://schemas.microsoft.com/office/drawing/2014/main" id="{98F7D5B9-3175-4D1A-AE6C-8F13CD8DB504}"/>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646" t="17555" r="20470" b="19859"/>
          <a:stretch/>
        </p:blipFill>
        <p:spPr>
          <a:xfrm rot="5400000">
            <a:off x="2423908" y="-147891"/>
            <a:ext cx="9202829" cy="8012507"/>
          </a:xfrm>
          <a:prstGeom prst="rect">
            <a:avLst/>
          </a:prstGeom>
        </p:spPr>
      </p:pic>
      <p:sp>
        <p:nvSpPr>
          <p:cNvPr id="18" name="Прямоугольник: скругленные углы 17">
            <a:extLst>
              <a:ext uri="{FF2B5EF4-FFF2-40B4-BE49-F238E27FC236}">
                <a16:creationId xmlns:a16="http://schemas.microsoft.com/office/drawing/2014/main" id="{FE16E9D9-4281-489E-986E-97F10EDD70B7}"/>
              </a:ext>
            </a:extLst>
          </p:cNvPr>
          <p:cNvSpPr/>
          <p:nvPr/>
        </p:nvSpPr>
        <p:spPr>
          <a:xfrm>
            <a:off x="472304" y="951633"/>
            <a:ext cx="8892055" cy="1592062"/>
          </a:xfrm>
          <a:prstGeom prst="roundRect">
            <a:avLst>
              <a:gd name="adj" fmla="val 5417"/>
            </a:avLst>
          </a:prstGeom>
          <a:solidFill>
            <a:schemeClr val="bg1"/>
          </a:solidFill>
          <a:ln>
            <a:noFill/>
          </a:ln>
          <a:effectLst>
            <a:outerShdw blurRad="254000" dist="12700" sx="102000" sy="102000" algn="ctr" rotWithShape="0">
              <a:srgbClr val="848AAD">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Rectangle 6">
            <a:extLst>
              <a:ext uri="{FF2B5EF4-FFF2-40B4-BE49-F238E27FC236}">
                <a16:creationId xmlns:a16="http://schemas.microsoft.com/office/drawing/2014/main" id="{5FAF2CA7-4379-4701-946B-E7DCD6BD2C48}"/>
              </a:ext>
            </a:extLst>
          </p:cNvPr>
          <p:cNvSpPr/>
          <p:nvPr/>
        </p:nvSpPr>
        <p:spPr>
          <a:xfrm>
            <a:off x="11498430" y="1222513"/>
            <a:ext cx="355266" cy="4412973"/>
          </a:xfrm>
          <a:prstGeom prst="rect">
            <a:avLst/>
          </a:prstGeom>
          <a:solidFill>
            <a:srgbClr val="848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extBox 9">
            <a:extLst>
              <a:ext uri="{FF2B5EF4-FFF2-40B4-BE49-F238E27FC236}">
                <a16:creationId xmlns:a16="http://schemas.microsoft.com/office/drawing/2014/main" id="{7BA7F3CD-D8F1-44EE-8624-FC5C72D6BC10}"/>
              </a:ext>
            </a:extLst>
          </p:cNvPr>
          <p:cNvSpPr txBox="1"/>
          <p:nvPr/>
        </p:nvSpPr>
        <p:spPr>
          <a:xfrm>
            <a:off x="505998" y="274525"/>
            <a:ext cx="7572875" cy="677108"/>
          </a:xfrm>
          <a:prstGeom prst="rect">
            <a:avLst/>
          </a:prstGeom>
          <a:noFill/>
        </p:spPr>
        <p:txBody>
          <a:bodyPr wrap="square" lIns="0" tIns="0" rIns="0" bIns="0" rtlCol="0">
            <a:spAutoFit/>
          </a:bodyPr>
          <a:lstStyle/>
          <a:p>
            <a:r>
              <a:rPr lang="ru-RU" sz="4400" dirty="0">
                <a:latin typeface="Playfair Display" panose="00000500000000000000" pitchFamily="2" charset="0"/>
              </a:rPr>
              <a:t>Нарисуем ландшафт</a:t>
            </a:r>
          </a:p>
        </p:txBody>
      </p:sp>
      <p:sp>
        <p:nvSpPr>
          <p:cNvPr id="8" name="TextBox 7">
            <a:extLst>
              <a:ext uri="{FF2B5EF4-FFF2-40B4-BE49-F238E27FC236}">
                <a16:creationId xmlns:a16="http://schemas.microsoft.com/office/drawing/2014/main" id="{4DB77CAD-92FF-49F9-A692-841F9B49F707}"/>
              </a:ext>
            </a:extLst>
          </p:cNvPr>
          <p:cNvSpPr txBox="1"/>
          <p:nvPr/>
        </p:nvSpPr>
        <p:spPr>
          <a:xfrm>
            <a:off x="663732" y="927674"/>
            <a:ext cx="8509198" cy="2083071"/>
          </a:xfrm>
          <a:prstGeom prst="rect">
            <a:avLst/>
          </a:prstGeom>
          <a:noFill/>
        </p:spPr>
        <p:txBody>
          <a:bodyPr wrap="square" lIns="144000" tIns="0" rIns="0" bIns="0">
            <a:spAutoFit/>
          </a:bodyPr>
          <a:lstStyle/>
          <a:p>
            <a:pPr algn="just">
              <a:lnSpc>
                <a:spcPct val="80000"/>
              </a:lnSpc>
              <a:spcAft>
                <a:spcPts val="600"/>
              </a:spcAft>
              <a:defRPr/>
            </a:pPr>
            <a:endParaRPr lang="ru-RU" dirty="0">
              <a:solidFill>
                <a:schemeClr val="bg2">
                  <a:lumMod val="50000"/>
                </a:schemeClr>
              </a:solidFill>
              <a:latin typeface="Verdana" panose="020B0604030504040204" pitchFamily="34" charset="0"/>
              <a:ea typeface="Times New Roman" panose="02020603050405020304" pitchFamily="18" charset="0"/>
              <a:cs typeface="Times New Roman" panose="02020603050405020304" pitchFamily="18" charset="0"/>
            </a:endParaRPr>
          </a:p>
          <a:p>
            <a:pPr algn="just">
              <a:lnSpc>
                <a:spcPct val="80000"/>
              </a:lnSpc>
              <a:spcAft>
                <a:spcPts val="600"/>
              </a:spcAft>
              <a:defRPr/>
            </a:pPr>
            <a:r>
              <a:rPr lang="ru-RU" sz="1800" dirty="0">
                <a:solidFill>
                  <a:schemeClr val="bg2">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rPr>
              <a:t>Поскольку это карта внутренней страны, то и ее ландшафт будет связан с вашими внутренними процессами: мыслями, чувствами, желаниями, состояниями. Могут появиться - поляны раздумий, леса желаний, пещеры страхов, моря любви, реки мудрости, болота непонимания, пики достижений и прочее. </a:t>
            </a:r>
          </a:p>
          <a:p>
            <a:pPr algn="just">
              <a:lnSpc>
                <a:spcPct val="80000"/>
              </a:lnSpc>
              <a:spcAft>
                <a:spcPts val="600"/>
              </a:spcAft>
              <a:defRPr/>
            </a:pPr>
            <a:endParaRPr lang="ru-RU" dirty="0">
              <a:solidFill>
                <a:srgbClr val="000000"/>
              </a:solidFill>
              <a:latin typeface="Verdana" panose="020B0604030504040204" pitchFamily="34" charset="0"/>
              <a:ea typeface="Open Sans Condensed" pitchFamily="2" charset="0"/>
              <a:cs typeface="Times New Roman" panose="02020603050405020304" pitchFamily="18" charset="0"/>
            </a:endParaRPr>
          </a:p>
          <a:p>
            <a:pPr algn="just">
              <a:lnSpc>
                <a:spcPct val="80000"/>
              </a:lnSpc>
              <a:spcAft>
                <a:spcPts val="600"/>
              </a:spcAft>
              <a:defRPr/>
            </a:pPr>
            <a:endParaRPr lang="ru-RU" sz="2400" dirty="0">
              <a:solidFill>
                <a:srgbClr val="000000">
                  <a:alpha val="70000"/>
                </a:srgbClr>
              </a:solidFill>
              <a:latin typeface="Open Sans Condensed" pitchFamily="2" charset="0"/>
              <a:ea typeface="Open Sans Condensed" pitchFamily="2" charset="0"/>
              <a:cs typeface="Open Sans Condensed" pitchFamily="2" charset="0"/>
            </a:endParaRPr>
          </a:p>
        </p:txBody>
      </p:sp>
      <p:pic>
        <p:nvPicPr>
          <p:cNvPr id="4" name="Рисунок 3">
            <a:extLst>
              <a:ext uri="{FF2B5EF4-FFF2-40B4-BE49-F238E27FC236}">
                <a16:creationId xmlns:a16="http://schemas.microsoft.com/office/drawing/2014/main" id="{7B9D847D-4201-263C-F8C1-8F1CE9695D98}"/>
              </a:ext>
            </a:extLst>
          </p:cNvPr>
          <p:cNvPicPr>
            <a:picLocks noChangeAspect="1"/>
          </p:cNvPicPr>
          <p:nvPr/>
        </p:nvPicPr>
        <p:blipFill>
          <a:blip r:embed="rId6"/>
          <a:stretch>
            <a:fillRect/>
          </a:stretch>
        </p:blipFill>
        <p:spPr>
          <a:xfrm>
            <a:off x="599591" y="2812146"/>
            <a:ext cx="5867602" cy="3738649"/>
          </a:xfrm>
          <a:prstGeom prst="rect">
            <a:avLst/>
          </a:prstGeom>
        </p:spPr>
      </p:pic>
    </p:spTree>
    <p:extLst>
      <p:ext uri="{BB962C8B-B14F-4D97-AF65-F5344CB8AC3E}">
        <p14:creationId xmlns:p14="http://schemas.microsoft.com/office/powerpoint/2010/main" val="371378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a:extLst>
              <a:ext uri="{FF2B5EF4-FFF2-40B4-BE49-F238E27FC236}">
                <a16:creationId xmlns:a16="http://schemas.microsoft.com/office/drawing/2014/main" id="{26205D95-26CA-42BA-BDDD-B75DD54CAC03}"/>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646" t="17555" r="20470" b="19859"/>
          <a:stretch/>
        </p:blipFill>
        <p:spPr>
          <a:xfrm rot="1199308">
            <a:off x="8723372" y="3978095"/>
            <a:ext cx="4229865" cy="3682761"/>
          </a:xfrm>
          <a:prstGeom prst="rect">
            <a:avLst/>
          </a:prstGeom>
        </p:spPr>
      </p:pic>
      <p:pic>
        <p:nvPicPr>
          <p:cNvPr id="1026" name="Picture 2" descr="Арт_терапия 🎨ТЕХНИКА «КАРТА МОЕЙ ВНУТРЕННЕЙ СТРАНЫ» ✒ Автор: Т.Д.  Зинкевич-Евстигнеева.. | ВКонтакте">
            <a:extLst>
              <a:ext uri="{FF2B5EF4-FFF2-40B4-BE49-F238E27FC236}">
                <a16:creationId xmlns:a16="http://schemas.microsoft.com/office/drawing/2014/main" id="{60FD4387-371B-3AB0-562E-8F5655507B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9102" y="393240"/>
            <a:ext cx="8553796" cy="6071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827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11">
            <a:extLst>
              <a:ext uri="{FF2B5EF4-FFF2-40B4-BE49-F238E27FC236}">
                <a16:creationId xmlns:a16="http://schemas.microsoft.com/office/drawing/2014/main" id="{1220C3A3-556D-45F2-A38D-18774C02A56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7392" t="17290" r="7833" b="7266"/>
          <a:stretch/>
        </p:blipFill>
        <p:spPr>
          <a:xfrm rot="19776255">
            <a:off x="-480537" y="-1126436"/>
            <a:ext cx="4655573" cy="4697180"/>
          </a:xfrm>
          <a:prstGeom prst="rect">
            <a:avLst/>
          </a:prstGeom>
        </p:spPr>
      </p:pic>
      <p:pic>
        <p:nvPicPr>
          <p:cNvPr id="10" name="Graphic 14">
            <a:extLst>
              <a:ext uri="{FF2B5EF4-FFF2-40B4-BE49-F238E27FC236}">
                <a16:creationId xmlns:a16="http://schemas.microsoft.com/office/drawing/2014/main" id="{2C5278A9-FB58-4F79-9615-CFDF62C7CAED}"/>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646" t="17555" r="20470" b="19859"/>
          <a:stretch/>
        </p:blipFill>
        <p:spPr>
          <a:xfrm rot="15573878">
            <a:off x="9839197" y="1691366"/>
            <a:ext cx="5738635" cy="4996382"/>
          </a:xfrm>
          <a:prstGeom prst="rect">
            <a:avLst/>
          </a:prstGeom>
        </p:spPr>
      </p:pic>
      <p:sp>
        <p:nvSpPr>
          <p:cNvPr id="16" name="Rounded Rectangle 17">
            <a:extLst>
              <a:ext uri="{FF2B5EF4-FFF2-40B4-BE49-F238E27FC236}">
                <a16:creationId xmlns:a16="http://schemas.microsoft.com/office/drawing/2014/main" id="{E129697B-B2EC-42C2-B479-0457EE6706C1}"/>
              </a:ext>
            </a:extLst>
          </p:cNvPr>
          <p:cNvSpPr/>
          <p:nvPr/>
        </p:nvSpPr>
        <p:spPr>
          <a:xfrm>
            <a:off x="515936" y="1041400"/>
            <a:ext cx="11160125" cy="4554020"/>
          </a:xfrm>
          <a:prstGeom prst="roundRect">
            <a:avLst>
              <a:gd name="adj" fmla="val 5417"/>
            </a:avLst>
          </a:prstGeom>
          <a:solidFill>
            <a:schemeClr val="bg1"/>
          </a:solidFill>
          <a:ln>
            <a:noFill/>
          </a:ln>
          <a:effectLst>
            <a:outerShdw blurRad="254000" dist="12700" sx="102000" sy="102000" algn="ctr" rotWithShape="0">
              <a:srgbClr val="848AAD">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a:extLst>
              <a:ext uri="{FF2B5EF4-FFF2-40B4-BE49-F238E27FC236}">
                <a16:creationId xmlns:a16="http://schemas.microsoft.com/office/drawing/2014/main" id="{AD346A8C-CA29-46B2-B8B5-C9F20E2627F8}"/>
              </a:ext>
            </a:extLst>
          </p:cNvPr>
          <p:cNvSpPr txBox="1"/>
          <p:nvPr/>
        </p:nvSpPr>
        <p:spPr>
          <a:xfrm>
            <a:off x="406754" y="327357"/>
            <a:ext cx="11575980" cy="584775"/>
          </a:xfrm>
          <a:prstGeom prst="rect">
            <a:avLst/>
          </a:prstGeom>
          <a:noFill/>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ru-RU" sz="4000" b="0" i="0" u="none" strike="noStrike" kern="1200" cap="none" spc="0" normalizeH="0" baseline="0" noProof="0" dirty="0">
                <a:ln>
                  <a:noFill/>
                </a:ln>
                <a:solidFill>
                  <a:prstClr val="black"/>
                </a:solidFill>
                <a:effectLst/>
                <a:uLnTx/>
                <a:uFillTx/>
                <a:latin typeface="Playfair Display" panose="00000500000000000000" pitchFamily="2" charset="0"/>
                <a:ea typeface="+mn-ea"/>
                <a:cs typeface="+mn-cs"/>
              </a:rPr>
              <a:t>Поставим флажок цели и проложим маршрут </a:t>
            </a:r>
          </a:p>
        </p:txBody>
      </p:sp>
      <p:sp>
        <p:nvSpPr>
          <p:cNvPr id="15" name="TextBox 14">
            <a:extLst>
              <a:ext uri="{FF2B5EF4-FFF2-40B4-BE49-F238E27FC236}">
                <a16:creationId xmlns:a16="http://schemas.microsoft.com/office/drawing/2014/main" id="{CBF7590F-514F-401E-BCE9-AC3AB9AFCD99}"/>
              </a:ext>
            </a:extLst>
          </p:cNvPr>
          <p:cNvSpPr txBox="1"/>
          <p:nvPr/>
        </p:nvSpPr>
        <p:spPr>
          <a:xfrm>
            <a:off x="675868" y="1322466"/>
            <a:ext cx="10693422" cy="3367076"/>
          </a:xfrm>
          <a:prstGeom prst="rect">
            <a:avLst/>
          </a:prstGeom>
          <a:noFill/>
        </p:spPr>
        <p:txBody>
          <a:bodyPr wrap="square">
            <a:spAutoFit/>
          </a:bodyPr>
          <a:lstStyle>
            <a:defPPr>
              <a:defRPr lang="ru-RU"/>
            </a:defPPr>
            <a:lvl1pPr>
              <a:lnSpc>
                <a:spcPct val="80000"/>
              </a:lnSpc>
              <a:spcAft>
                <a:spcPts val="600"/>
              </a:spcAft>
              <a:defRPr sz="2400">
                <a:solidFill>
                  <a:srgbClr val="000000">
                    <a:alpha val="70000"/>
                  </a:srgbClr>
                </a:solidFill>
                <a:latin typeface="Open Sans Condensed" pitchFamily="2" charset="0"/>
                <a:ea typeface="Open Sans Condensed" pitchFamily="2" charset="0"/>
                <a:cs typeface="Open Sans Condensed" pitchFamily="2" charset="0"/>
              </a:defRPr>
            </a:lvl1pPr>
          </a:lstStyle>
          <a:p>
            <a:pPr>
              <a:spcBef>
                <a:spcPts val="600"/>
              </a:spcBef>
              <a:spcAft>
                <a:spcPts val="600"/>
              </a:spcAft>
            </a:pPr>
            <a:r>
              <a:rPr lang="ru-RU" sz="1800" dirty="0">
                <a:solidFill>
                  <a:schemeClr val="bg2">
                    <a:lumMod val="50000"/>
                  </a:schemeClr>
                </a:solidFill>
                <a:effectLst/>
                <a:highlight>
                  <a:srgbClr val="FFFFFF"/>
                </a:highlight>
                <a:latin typeface="Verdana" panose="020B0604030504040204" pitchFamily="34" charset="0"/>
                <a:ea typeface="Times New Roman" panose="02020603050405020304" pitchFamily="18" charset="0"/>
              </a:rPr>
              <a:t>Возьмите яркий карандаш или ручку, внимательно рассмотрите карту и отметьте флажком цель предполагаемого путешествия. То есть место на карте, в котором вы хотите оказаться. Этот значок назовем «флажок цели».</a:t>
            </a:r>
            <a:endParaRPr lang="ru-RU" sz="1800" dirty="0">
              <a:solidFill>
                <a:schemeClr val="bg2">
                  <a:lumMod val="50000"/>
                </a:schemeClr>
              </a:solidFill>
              <a:effectLst/>
              <a:highlight>
                <a:srgbClr val="FFFFFF"/>
              </a:highlight>
              <a:latin typeface="Times New Roman" panose="02020603050405020304" pitchFamily="18" charset="0"/>
              <a:ea typeface="Times New Roman" panose="02020603050405020304" pitchFamily="18" charset="0"/>
            </a:endParaRPr>
          </a:p>
          <a:p>
            <a:pPr>
              <a:spcBef>
                <a:spcPts val="600"/>
              </a:spcBef>
              <a:spcAft>
                <a:spcPts val="600"/>
              </a:spcAft>
            </a:pPr>
            <a:r>
              <a:rPr lang="ru-RU" sz="1800" dirty="0">
                <a:solidFill>
                  <a:schemeClr val="bg2">
                    <a:lumMod val="50000"/>
                  </a:schemeClr>
                </a:solidFill>
                <a:effectLst/>
                <a:highlight>
                  <a:srgbClr val="FFFFFF"/>
                </a:highlight>
                <a:latin typeface="Verdana" panose="020B0604030504040204" pitchFamily="34" charset="0"/>
                <a:ea typeface="Times New Roman" panose="02020603050405020304" pitchFamily="18" charset="0"/>
              </a:rPr>
              <a:t>Теперь рассмотрите границы страны и отметьте особым флажком место, в котором вы планируете войти в эту страну. Этот значок назовем «флажок входа».</a:t>
            </a:r>
            <a:endParaRPr lang="ru-RU" sz="1800" dirty="0">
              <a:solidFill>
                <a:schemeClr val="bg2">
                  <a:lumMod val="50000"/>
                </a:schemeClr>
              </a:solidFill>
              <a:effectLst/>
              <a:highlight>
                <a:srgbClr val="FFFFFF"/>
              </a:highlight>
              <a:latin typeface="Times New Roman" panose="02020603050405020304" pitchFamily="18" charset="0"/>
              <a:ea typeface="Times New Roman" panose="02020603050405020304" pitchFamily="18" charset="0"/>
            </a:endParaRPr>
          </a:p>
          <a:p>
            <a:pPr>
              <a:spcBef>
                <a:spcPts val="600"/>
              </a:spcBef>
              <a:spcAft>
                <a:spcPts val="600"/>
              </a:spcAft>
            </a:pPr>
            <a:r>
              <a:rPr lang="ru-RU" sz="1800" dirty="0">
                <a:solidFill>
                  <a:schemeClr val="bg2">
                    <a:lumMod val="50000"/>
                  </a:schemeClr>
                </a:solidFill>
                <a:effectLst/>
                <a:highlight>
                  <a:srgbClr val="FFFFFF"/>
                </a:highlight>
                <a:latin typeface="Verdana" panose="020B0604030504040204" pitchFamily="34" charset="0"/>
                <a:ea typeface="Times New Roman" panose="02020603050405020304" pitchFamily="18" charset="0"/>
              </a:rPr>
              <a:t>Итак, у вас есть два флажка: «флажок цели», обозначающий место, являющееся целью вашего пути, и «флажок входа», обозначающий место, с которого начнется ваш путь.</a:t>
            </a:r>
            <a:endParaRPr lang="ru-RU" sz="1800" dirty="0">
              <a:solidFill>
                <a:schemeClr val="bg2">
                  <a:lumMod val="50000"/>
                </a:schemeClr>
              </a:solidFill>
              <a:effectLst/>
              <a:highlight>
                <a:srgbClr val="FFFFFF"/>
              </a:highlight>
              <a:latin typeface="Times New Roman" panose="02020603050405020304" pitchFamily="18" charset="0"/>
              <a:ea typeface="Times New Roman" panose="02020603050405020304" pitchFamily="18" charset="0"/>
            </a:endParaRPr>
          </a:p>
          <a:p>
            <a:pPr>
              <a:spcBef>
                <a:spcPts val="600"/>
              </a:spcBef>
              <a:spcAft>
                <a:spcPts val="600"/>
              </a:spcAft>
            </a:pPr>
            <a:r>
              <a:rPr lang="ru-RU" sz="1800" dirty="0">
                <a:solidFill>
                  <a:schemeClr val="bg2">
                    <a:lumMod val="50000"/>
                  </a:schemeClr>
                </a:solidFill>
                <a:effectLst/>
                <a:highlight>
                  <a:srgbClr val="FFFFFF"/>
                </a:highlight>
                <a:latin typeface="Verdana" panose="020B0604030504040204" pitchFamily="34" charset="0"/>
                <a:ea typeface="Times New Roman" panose="02020603050405020304" pitchFamily="18" charset="0"/>
              </a:rPr>
              <a:t>Теперь нужно проложить маршрут до цели. Посмотрите, где находится «флажок цели» и как к нему лучше добраться. Как вы пойдете от «флажка входа» до «флажка цели»? Пожалуйста, обозначьте свой маршрут пунктиром или небольшими стрелочками.</a:t>
            </a:r>
          </a:p>
          <a:p>
            <a:pPr>
              <a:spcBef>
                <a:spcPts val="600"/>
              </a:spcBef>
              <a:spcAft>
                <a:spcPts val="600"/>
              </a:spcAft>
            </a:pPr>
            <a:endParaRPr lang="ru-RU" sz="1800" dirty="0">
              <a:effectLst/>
              <a:highlight>
                <a:srgbClr val="FFFFFF"/>
              </a:highlight>
              <a:latin typeface="Times New Roman" panose="02020603050405020304" pitchFamily="18" charset="0"/>
              <a:ea typeface="Times New Roman" panose="02020603050405020304" pitchFamily="18" charset="0"/>
            </a:endParaRPr>
          </a:p>
        </p:txBody>
      </p:sp>
      <p:sp>
        <p:nvSpPr>
          <p:cNvPr id="24" name="Rectangle 6">
            <a:extLst>
              <a:ext uri="{FF2B5EF4-FFF2-40B4-BE49-F238E27FC236}">
                <a16:creationId xmlns:a16="http://schemas.microsoft.com/office/drawing/2014/main" id="{FEFBBF08-718D-43FA-8B60-82D63347B11A}"/>
              </a:ext>
            </a:extLst>
          </p:cNvPr>
          <p:cNvSpPr/>
          <p:nvPr/>
        </p:nvSpPr>
        <p:spPr>
          <a:xfrm rot="5400000">
            <a:off x="5918364" y="3798399"/>
            <a:ext cx="355266" cy="4412973"/>
          </a:xfrm>
          <a:prstGeom prst="rect">
            <a:avLst/>
          </a:prstGeom>
          <a:solidFill>
            <a:srgbClr val="848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699358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11">
            <a:extLst>
              <a:ext uri="{FF2B5EF4-FFF2-40B4-BE49-F238E27FC236}">
                <a16:creationId xmlns:a16="http://schemas.microsoft.com/office/drawing/2014/main" id="{0D72D1A6-DD36-4141-A8BA-61F336AE43DF}"/>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7392" t="17290" r="7833" b="7266"/>
          <a:stretch/>
        </p:blipFill>
        <p:spPr>
          <a:xfrm rot="19776255">
            <a:off x="-890854" y="3976010"/>
            <a:ext cx="4655573" cy="4697180"/>
          </a:xfrm>
          <a:prstGeom prst="rect">
            <a:avLst/>
          </a:prstGeom>
        </p:spPr>
      </p:pic>
      <p:pic>
        <p:nvPicPr>
          <p:cNvPr id="12" name="Graphic 14">
            <a:extLst>
              <a:ext uri="{FF2B5EF4-FFF2-40B4-BE49-F238E27FC236}">
                <a16:creationId xmlns:a16="http://schemas.microsoft.com/office/drawing/2014/main" id="{68BCE988-16B2-4063-87C4-453945542771}"/>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646" t="17555" r="20470" b="19859"/>
          <a:stretch/>
        </p:blipFill>
        <p:spPr>
          <a:xfrm rot="11412326">
            <a:off x="8115439" y="-1146888"/>
            <a:ext cx="5738635" cy="4996382"/>
          </a:xfrm>
          <a:prstGeom prst="rect">
            <a:avLst/>
          </a:prstGeom>
        </p:spPr>
      </p:pic>
      <p:sp>
        <p:nvSpPr>
          <p:cNvPr id="24" name="Rectangle 6">
            <a:extLst>
              <a:ext uri="{FF2B5EF4-FFF2-40B4-BE49-F238E27FC236}">
                <a16:creationId xmlns:a16="http://schemas.microsoft.com/office/drawing/2014/main" id="{FEFBBF08-718D-43FA-8B60-82D63347B11A}"/>
              </a:ext>
            </a:extLst>
          </p:cNvPr>
          <p:cNvSpPr/>
          <p:nvPr/>
        </p:nvSpPr>
        <p:spPr>
          <a:xfrm rot="5400000">
            <a:off x="5723633" y="4400452"/>
            <a:ext cx="355266" cy="4412973"/>
          </a:xfrm>
          <a:prstGeom prst="rect">
            <a:avLst/>
          </a:prstGeom>
          <a:solidFill>
            <a:srgbClr val="848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TextBox 2">
            <a:extLst>
              <a:ext uri="{FF2B5EF4-FFF2-40B4-BE49-F238E27FC236}">
                <a16:creationId xmlns:a16="http://schemas.microsoft.com/office/drawing/2014/main" id="{2E720873-2333-C00D-BC2B-E685AD74C19D}"/>
              </a:ext>
            </a:extLst>
          </p:cNvPr>
          <p:cNvSpPr txBox="1"/>
          <p:nvPr/>
        </p:nvSpPr>
        <p:spPr>
          <a:xfrm>
            <a:off x="698013" y="627225"/>
            <a:ext cx="7409740" cy="5062924"/>
          </a:xfrm>
          <a:prstGeom prst="rect">
            <a:avLst/>
          </a:prstGeom>
          <a:noFill/>
        </p:spPr>
        <p:txBody>
          <a:bodyPr wrap="square">
            <a:spAutoFit/>
          </a:bodyPr>
          <a:lstStyle/>
          <a:p>
            <a:pPr>
              <a:spcBef>
                <a:spcPts val="600"/>
              </a:spcBef>
              <a:spcAft>
                <a:spcPts val="600"/>
              </a:spcAft>
            </a:pPr>
            <a:r>
              <a:rPr lang="ru-RU" sz="1800" dirty="0">
                <a:solidFill>
                  <a:schemeClr val="bg2">
                    <a:lumMod val="50000"/>
                  </a:schemeClr>
                </a:solidFill>
                <a:effectLst/>
                <a:highlight>
                  <a:srgbClr val="FFFFFF"/>
                </a:highlight>
                <a:latin typeface="Verdana" panose="020B0604030504040204" pitchFamily="34" charset="0"/>
                <a:ea typeface="Times New Roman" panose="02020603050405020304" pitchFamily="18" charset="0"/>
              </a:rPr>
              <a:t>Пожалуйста, рассмотрите внимательно свою карту и отметьте особым флажком место, в котором вы планируете выйти из страны. Этот значок назовем «флажок выхода». Иногда он совпадает с «флажком входа», иногда — нет. </a:t>
            </a:r>
          </a:p>
          <a:p>
            <a:pPr>
              <a:spcBef>
                <a:spcPts val="600"/>
              </a:spcBef>
              <a:spcAft>
                <a:spcPts val="600"/>
              </a:spcAft>
            </a:pPr>
            <a:endParaRPr lang="ru-RU" dirty="0">
              <a:solidFill>
                <a:schemeClr val="bg2">
                  <a:lumMod val="50000"/>
                </a:schemeClr>
              </a:solidFill>
              <a:highlight>
                <a:srgbClr val="FFFFFF"/>
              </a:highlight>
              <a:latin typeface="Verdana" panose="020B0604030504040204" pitchFamily="34" charset="0"/>
              <a:ea typeface="Times New Roman" panose="02020603050405020304" pitchFamily="18" charset="0"/>
            </a:endParaRPr>
          </a:p>
          <a:p>
            <a:pPr>
              <a:spcBef>
                <a:spcPts val="600"/>
              </a:spcBef>
              <a:spcAft>
                <a:spcPts val="600"/>
              </a:spcAft>
            </a:pPr>
            <a:r>
              <a:rPr lang="ru-RU" sz="1800" dirty="0">
                <a:solidFill>
                  <a:schemeClr val="bg2">
                    <a:lumMod val="50000"/>
                  </a:schemeClr>
                </a:solidFill>
                <a:effectLst/>
                <a:highlight>
                  <a:srgbClr val="FFFFFF"/>
                </a:highlight>
                <a:latin typeface="Verdana" panose="020B0604030504040204" pitchFamily="34" charset="0"/>
                <a:ea typeface="Times New Roman" panose="02020603050405020304" pitchFamily="18" charset="0"/>
              </a:rPr>
              <a:t>Проложите маршрут от «флажка цели» до «флажка выхода». говорят, если подробно рассмотришь маршрут своего путешествия, то как будто бы совершишь его. Представьте себе, что вы возвратились из путешествия, положили перед собой лист бумаги и написали: «Это путешествие научило меня...» Пожалуйста, закончите фразу.</a:t>
            </a:r>
          </a:p>
          <a:p>
            <a:pPr>
              <a:spcBef>
                <a:spcPts val="600"/>
              </a:spcBef>
              <a:spcAft>
                <a:spcPts val="600"/>
              </a:spcAft>
            </a:pPr>
            <a:endParaRPr lang="ru-RU" sz="1800" dirty="0">
              <a:solidFill>
                <a:schemeClr val="bg2">
                  <a:lumMod val="50000"/>
                </a:schemeClr>
              </a:solidFill>
              <a:effectLst/>
              <a:highlight>
                <a:srgbClr val="FFFFFF"/>
              </a:highlight>
              <a:latin typeface="Times New Roman" panose="02020603050405020304" pitchFamily="18" charset="0"/>
              <a:ea typeface="Times New Roman" panose="02020603050405020304" pitchFamily="18" charset="0"/>
            </a:endParaRPr>
          </a:p>
          <a:p>
            <a:r>
              <a:rPr lang="ru-RU" sz="1800" dirty="0">
                <a:solidFill>
                  <a:schemeClr val="bg2">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rPr>
              <a:t>А теперь взгляните на весь свой маршрут и отметьте каким-либо значком ту точку, в которой, как вам кажется, вы находитесь сейчас. </a:t>
            </a:r>
            <a:endParaRPr lang="ru-RU" sz="1800" dirty="0">
              <a:solidFill>
                <a:schemeClr val="bg2">
                  <a:lumMod val="50000"/>
                </a:schemeClr>
              </a:solidFill>
              <a:effectLst/>
              <a:highlight>
                <a:srgbClr val="FFFFFF"/>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63350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14">
            <a:extLst>
              <a:ext uri="{FF2B5EF4-FFF2-40B4-BE49-F238E27FC236}">
                <a16:creationId xmlns:a16="http://schemas.microsoft.com/office/drawing/2014/main" id="{DC49EEA2-5FF0-49FA-9624-ACFBB3B0D55C}"/>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646" t="17555" r="20470" b="19859"/>
          <a:stretch/>
        </p:blipFill>
        <p:spPr>
          <a:xfrm rot="8498835">
            <a:off x="-1252212" y="-2906127"/>
            <a:ext cx="8786019" cy="7649607"/>
          </a:xfrm>
          <a:prstGeom prst="rect">
            <a:avLst/>
          </a:prstGeom>
        </p:spPr>
      </p:pic>
      <p:pic>
        <p:nvPicPr>
          <p:cNvPr id="8" name="Graphic 11">
            <a:extLst>
              <a:ext uri="{FF2B5EF4-FFF2-40B4-BE49-F238E27FC236}">
                <a16:creationId xmlns:a16="http://schemas.microsoft.com/office/drawing/2014/main" id="{D2537A57-E9AB-475B-BA28-7DAF5A10441B}"/>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7392" t="17290" r="7833" b="7266"/>
          <a:stretch/>
        </p:blipFill>
        <p:spPr>
          <a:xfrm rot="16862764">
            <a:off x="5057947" y="3288262"/>
            <a:ext cx="5500677" cy="5549837"/>
          </a:xfrm>
          <a:prstGeom prst="rect">
            <a:avLst/>
          </a:prstGeom>
        </p:spPr>
      </p:pic>
      <p:sp>
        <p:nvSpPr>
          <p:cNvPr id="7" name="Rounded Rectangle 17">
            <a:extLst>
              <a:ext uri="{FF2B5EF4-FFF2-40B4-BE49-F238E27FC236}">
                <a16:creationId xmlns:a16="http://schemas.microsoft.com/office/drawing/2014/main" id="{F12B32E3-21FC-4EE3-B732-87FC78FC9564}"/>
              </a:ext>
            </a:extLst>
          </p:cNvPr>
          <p:cNvSpPr/>
          <p:nvPr/>
        </p:nvSpPr>
        <p:spPr>
          <a:xfrm>
            <a:off x="1871790" y="1384366"/>
            <a:ext cx="8225849" cy="3825506"/>
          </a:xfrm>
          <a:prstGeom prst="roundRect">
            <a:avLst>
              <a:gd name="adj" fmla="val 5417"/>
            </a:avLst>
          </a:prstGeom>
          <a:solidFill>
            <a:schemeClr val="bg1"/>
          </a:solidFill>
          <a:ln>
            <a:noFill/>
          </a:ln>
          <a:effectLst>
            <a:outerShdw blurRad="254000" dist="12700" sx="102000" sy="102000" algn="ctr" rotWithShape="0">
              <a:srgbClr val="848AAD">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Rectangle 6">
            <a:extLst>
              <a:ext uri="{FF2B5EF4-FFF2-40B4-BE49-F238E27FC236}">
                <a16:creationId xmlns:a16="http://schemas.microsoft.com/office/drawing/2014/main" id="{5FAF2CA7-4379-4701-946B-E7DCD6BD2C48}"/>
              </a:ext>
            </a:extLst>
          </p:cNvPr>
          <p:cNvSpPr/>
          <p:nvPr/>
        </p:nvSpPr>
        <p:spPr>
          <a:xfrm>
            <a:off x="11498430" y="1222513"/>
            <a:ext cx="355266" cy="4412973"/>
          </a:xfrm>
          <a:prstGeom prst="rect">
            <a:avLst/>
          </a:prstGeom>
          <a:solidFill>
            <a:srgbClr val="848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extBox 9">
            <a:extLst>
              <a:ext uri="{FF2B5EF4-FFF2-40B4-BE49-F238E27FC236}">
                <a16:creationId xmlns:a16="http://schemas.microsoft.com/office/drawing/2014/main" id="{7BA7F3CD-D8F1-44EE-8624-FC5C72D6BC10}"/>
              </a:ext>
            </a:extLst>
          </p:cNvPr>
          <p:cNvSpPr txBox="1"/>
          <p:nvPr/>
        </p:nvSpPr>
        <p:spPr>
          <a:xfrm>
            <a:off x="2004374" y="2967009"/>
            <a:ext cx="7960683" cy="541687"/>
          </a:xfrm>
          <a:prstGeom prst="rect">
            <a:avLst/>
          </a:prstGeom>
          <a:noFill/>
        </p:spPr>
        <p:txBody>
          <a:bodyPr wrap="square" lIns="0" tIns="0" rIns="0" bIns="0" rtlCol="0">
            <a:spAutoFit/>
          </a:bodyPr>
          <a:lstStyle/>
          <a:p>
            <a:pPr>
              <a:lnSpc>
                <a:spcPct val="80000"/>
              </a:lnSpc>
            </a:pPr>
            <a:r>
              <a:rPr lang="ru-RU" sz="4400" dirty="0">
                <a:solidFill>
                  <a:schemeClr val="bg2">
                    <a:lumMod val="50000"/>
                  </a:schemeClr>
                </a:solidFill>
                <a:latin typeface="Playfair Display" panose="00000500000000000000" pitchFamily="2" charset="0"/>
              </a:rPr>
              <a:t>Приступим к «расшифровке»</a:t>
            </a:r>
            <a:endParaRPr lang="ru-RU" sz="3200" dirty="0">
              <a:solidFill>
                <a:schemeClr val="bg2">
                  <a:lumMod val="50000"/>
                </a:schemeClr>
              </a:solidFill>
              <a:latin typeface="Playfair Display" panose="00000500000000000000" pitchFamily="2" charset="0"/>
            </a:endParaRPr>
          </a:p>
        </p:txBody>
      </p:sp>
    </p:spTree>
    <p:extLst>
      <p:ext uri="{BB962C8B-B14F-4D97-AF65-F5344CB8AC3E}">
        <p14:creationId xmlns:p14="http://schemas.microsoft.com/office/powerpoint/2010/main" val="316876927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TotalTime>
  <Words>1566</Words>
  <Application>Microsoft Office PowerPoint</Application>
  <PresentationFormat>Широкоэкранный</PresentationFormat>
  <Paragraphs>88</Paragraphs>
  <Slides>19</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19</vt:i4>
      </vt:variant>
    </vt:vector>
  </HeadingPairs>
  <TitlesOfParts>
    <vt:vector size="27" baseType="lpstr">
      <vt:lpstr>Playfair Display</vt:lpstr>
      <vt:lpstr>Arial</vt:lpstr>
      <vt:lpstr>Times New Roman</vt:lpstr>
      <vt:lpstr>Calibri</vt:lpstr>
      <vt:lpstr>Open Sans Condensed</vt:lpstr>
      <vt:lpstr>Roboto</vt:lpstr>
      <vt:lpstr>Verdana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Svetlana Aksyonova</dc:creator>
  <cp:lastModifiedBy>User</cp:lastModifiedBy>
  <cp:revision>81</cp:revision>
  <dcterms:created xsi:type="dcterms:W3CDTF">2024-04-05T20:14:26Z</dcterms:created>
  <dcterms:modified xsi:type="dcterms:W3CDTF">2024-04-26T07:11:29Z</dcterms:modified>
</cp:coreProperties>
</file>