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9" r:id="rId2"/>
    <p:sldId id="263" r:id="rId3"/>
    <p:sldId id="265" r:id="rId4"/>
    <p:sldId id="261" r:id="rId5"/>
    <p:sldId id="266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0" r:id="rId15"/>
  </p:sldIdLst>
  <p:sldSz cx="12190413" cy="6858000"/>
  <p:notesSz cx="6858000" cy="9144000"/>
  <p:embeddedFontLst>
    <p:embeddedFont>
      <p:font typeface="Roboto Medium" panose="020B0604020202020204" charset="0"/>
      <p:regular r:id="rId17"/>
      <p:bold r:id="rId18"/>
      <p:italic r:id="rId19"/>
      <p:boldItalic r:id="rId20"/>
    </p:embeddedFont>
    <p:embeddedFont>
      <p:font typeface="Gothic A1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 Medium" panose="020B0604020202020204" charset="0"/>
      <p:regular r:id="rId17"/>
      <p:bold r:id="rId18"/>
      <p:italic r:id="rId19"/>
      <p:boldItalic r:id="rId20"/>
    </p:embeddedFont>
    <p:embeddedFont>
      <p:font typeface="Gotham Pro" panose="0200050304000002000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815"/>
    <a:srgbClr val="114C7D"/>
    <a:srgbClr val="0097C0"/>
    <a:srgbClr val="FFC6B4"/>
    <a:srgbClr val="FFFFFF"/>
    <a:srgbClr val="0091B8"/>
    <a:srgbClr val="00ADD9"/>
    <a:srgbClr val="004985"/>
    <a:srgbClr val="1663A4"/>
    <a:srgbClr val="41A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44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A13C0-3072-408C-B942-BC78B12D9F9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294D3-DEEB-4099-A4AB-F5867CA3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5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126c7cbed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e126c7cbed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05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126c7cbed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e126c7cbed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5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2664434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e2664434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79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281" y="2130426"/>
            <a:ext cx="10361851" cy="1470025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546" y="593367"/>
            <a:ext cx="1135932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546" y="1536633"/>
            <a:ext cx="1135932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39" lvl="0" indent="-45715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78" lvl="1" indent="-42329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617" lvl="2" indent="-42329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156" lvl="3" indent="-42329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695" lvl="4" indent="-42329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234" lvl="5" indent="-42329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773" lvl="6" indent="-42329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312" lvl="7" indent="-42329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851" lvl="8" indent="-42329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5140" y="6217623"/>
            <a:ext cx="73150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5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1663A4"/>
                </a:solidFill>
                <a:latin typeface="Gotham Pro" pitchFamily="2" charset="0"/>
                <a:cs typeface="Gotham Pr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2400" b="1" kern="1200" dirty="0">
          <a:solidFill>
            <a:srgbClr val="1663A4"/>
          </a:solidFill>
          <a:latin typeface="Gotham Pro" pitchFamily="2" charset="0"/>
          <a:ea typeface="+mj-ea"/>
          <a:cs typeface="Gotham Pro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DD9"/>
        </a:buClr>
        <a:buSzPct val="130000"/>
        <a:buFont typeface="Wingdings" pitchFamily="2" charset="2"/>
        <a:buChar char="§"/>
        <a:defRPr sz="2000" kern="1200">
          <a:solidFill>
            <a:srgbClr val="00498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63A4"/>
        </a:buClr>
        <a:buSzPct val="13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98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nice.org.uk/guidance/ng20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105206" y="260648"/>
              <a:ext cx="1980000" cy="1980000"/>
            </a:xfrm>
            <a:prstGeom prst="rect">
              <a:avLst/>
            </a:prstGeom>
            <a:noFill/>
          </p:spPr>
        </p:pic>
        <p:pic>
          <p:nvPicPr>
            <p:cNvPr id="1034" name="Picture 10" descr="E:\РАБОТА\3 конгресс ВСП\2025\XVI Конгресс шаблон презентации\элементы презентации\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319737" cy="1620000"/>
            </a:xfrm>
            <a:prstGeom prst="rect">
              <a:avLst/>
            </a:prstGeom>
            <a:noFill/>
          </p:spPr>
        </p:pic>
        <p:pic>
          <p:nvPicPr>
            <p:cNvPr id="1035" name="Picture 11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 l="-834"/>
            <a:stretch>
              <a:fillRect/>
            </a:stretch>
          </p:blipFill>
          <p:spPr bwMode="auto">
            <a:xfrm>
              <a:off x="6746186" y="4698000"/>
              <a:ext cx="5444227" cy="2160000"/>
            </a:xfrm>
            <a:prstGeom prst="rect">
              <a:avLst/>
            </a:prstGeom>
            <a:noFill/>
          </p:spPr>
        </p:pic>
        <p:pic>
          <p:nvPicPr>
            <p:cNvPr id="1037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9490833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" y="5778000"/>
              <a:ext cx="5007082" cy="108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49" y="2130426"/>
            <a:ext cx="11999863" cy="1946646"/>
          </a:xfrm>
        </p:spPr>
        <p:txBody>
          <a:bodyPr>
            <a:noAutofit/>
          </a:bodyPr>
          <a:lstStyle/>
          <a:p>
            <a:r>
              <a:rPr lang="ru-RU" sz="4000" b="0" dirty="0" err="1" smtClean="0">
                <a:solidFill>
                  <a:srgbClr val="00ADD9"/>
                </a:solidFill>
                <a:latin typeface="+mj-lt"/>
                <a:cs typeface="Gotham Pro Medium" pitchFamily="2" charset="0"/>
              </a:rPr>
              <a:t>Миалгический</a:t>
            </a:r>
            <a:r>
              <a:rPr lang="ru-RU" sz="4000" b="0" dirty="0" smtClean="0">
                <a:solidFill>
                  <a:srgbClr val="00ADD9"/>
                </a:solidFill>
                <a:latin typeface="+mj-lt"/>
                <a:cs typeface="Gotham Pro Medium" pitchFamily="2" charset="0"/>
              </a:rPr>
              <a:t> </a:t>
            </a:r>
            <a:r>
              <a:rPr lang="ru-RU" sz="4000" b="0" dirty="0" err="1" smtClean="0">
                <a:solidFill>
                  <a:srgbClr val="00ADD9"/>
                </a:solidFill>
                <a:latin typeface="+mj-lt"/>
                <a:cs typeface="Gotham Pro Medium" pitchFamily="2" charset="0"/>
              </a:rPr>
              <a:t>энцефаломиелит</a:t>
            </a:r>
            <a:r>
              <a:rPr lang="ru-RU" sz="4000" b="0" dirty="0" smtClean="0">
                <a:solidFill>
                  <a:srgbClr val="00ADD9"/>
                </a:solidFill>
                <a:latin typeface="+mj-lt"/>
                <a:cs typeface="Gotham Pro Medium" pitchFamily="2" charset="0"/>
              </a:rPr>
              <a:t> / синдром хронической усталости – заболевание, которое больше нельзя игнорировать</a:t>
            </a:r>
            <a:endParaRPr lang="ru-RU" sz="4000" b="0" dirty="0">
              <a:solidFill>
                <a:srgbClr val="00ADD9"/>
              </a:solidFill>
              <a:latin typeface="+mj-lt"/>
              <a:cs typeface="Gotham Pro Medium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4077072"/>
            <a:ext cx="8533289" cy="1296144"/>
          </a:xfrm>
        </p:spPr>
        <p:txBody>
          <a:bodyPr>
            <a:noAutofit/>
          </a:bodyPr>
          <a:lstStyle/>
          <a:p>
            <a:pPr defTabSz="685800">
              <a:buClr>
                <a:srgbClr val="35A5D6"/>
              </a:buClr>
            </a:pPr>
            <a:r>
              <a:rPr lang="ru-RU" sz="2800" b="1" dirty="0" err="1" smtClean="0">
                <a:solidFill>
                  <a:srgbClr val="004985"/>
                </a:solidFill>
              </a:rPr>
              <a:t>Рябкова</a:t>
            </a:r>
            <a:r>
              <a:rPr lang="ru-RU" sz="2800" b="1" dirty="0" smtClean="0">
                <a:solidFill>
                  <a:srgbClr val="004985"/>
                </a:solidFill>
              </a:rPr>
              <a:t> Варвара Александровна</a:t>
            </a:r>
            <a:endParaRPr lang="ru-RU" sz="2800" b="1" dirty="0">
              <a:solidFill>
                <a:srgbClr val="004985"/>
              </a:solidFill>
            </a:endParaRPr>
          </a:p>
          <a:p>
            <a:pPr defTabSz="685800">
              <a:buClr>
                <a:srgbClr val="35A5D6"/>
              </a:buClr>
            </a:pPr>
            <a:r>
              <a:rPr lang="ru-RU" sz="1600" dirty="0" smtClean="0">
                <a:solidFill>
                  <a:srgbClr val="004985"/>
                </a:solidFill>
              </a:rPr>
              <a:t>Врач-невролог, врач-эндокринолог, врач-кардиолог, врач-терапевт,  к.м.н.</a:t>
            </a:r>
            <a:endParaRPr lang="en-US" sz="1600" dirty="0" smtClean="0">
              <a:solidFill>
                <a:srgbClr val="004985"/>
              </a:solidFill>
            </a:endParaRPr>
          </a:p>
          <a:p>
            <a:pPr defTabSz="685800">
              <a:buClr>
                <a:srgbClr val="35A5D6"/>
              </a:buClr>
            </a:pPr>
            <a:r>
              <a:rPr lang="ru-RU" sz="1600" dirty="0">
                <a:solidFill>
                  <a:srgbClr val="004985"/>
                </a:solidFill>
              </a:rPr>
              <a:t>Медицинский институт СПбГУ, </a:t>
            </a:r>
            <a:r>
              <a:rPr lang="ru-RU" sz="1600" dirty="0" err="1">
                <a:solidFill>
                  <a:srgbClr val="004985"/>
                </a:solidFill>
              </a:rPr>
              <a:t>ПСПбГМУ</a:t>
            </a:r>
            <a:r>
              <a:rPr lang="ru-RU" sz="1600" dirty="0">
                <a:solidFill>
                  <a:srgbClr val="004985"/>
                </a:solidFill>
              </a:rPr>
              <a:t> им И.П. Павлова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233142" y="5517232"/>
            <a:ext cx="5724128" cy="4746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buClr>
                <a:srgbClr val="35A5D6"/>
              </a:buClr>
            </a:pPr>
            <a:r>
              <a:rPr lang="ru-RU" sz="1600" dirty="0">
                <a:solidFill>
                  <a:srgbClr val="00ADD9"/>
                </a:solidFill>
                <a:ea typeface="+mj-ea"/>
              </a:rPr>
              <a:t>Москва, 20–25 ноября 2025</a:t>
            </a:r>
          </a:p>
          <a:p>
            <a:pPr algn="ctr" defTabSz="685800">
              <a:buClr>
                <a:srgbClr val="35A5D6"/>
              </a:buClr>
            </a:pPr>
            <a:r>
              <a:rPr lang="en-US" sz="1600" dirty="0">
                <a:solidFill>
                  <a:srgbClr val="00ADD9"/>
                </a:solidFill>
                <a:latin typeface="Gotham Pro Medium" pitchFamily="2" charset="0"/>
                <a:ea typeface="+mj-ea"/>
              </a:rPr>
              <a:t>https://congress-vsp.ru/xvi/</a:t>
            </a:r>
            <a:endParaRPr lang="ru-RU" sz="1600" dirty="0">
              <a:solidFill>
                <a:srgbClr val="00ADD9"/>
              </a:solidFill>
              <a:ea typeface="+mj-ea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endParaRPr lang="ru-RU" sz="1200" dirty="0">
              <a:solidFill>
                <a:srgbClr val="41A8DC"/>
              </a:solidFill>
              <a:latin typeface="Gotham Pro Medium" pitchFamily="2" charset="0"/>
              <a:ea typeface="+mj-ea"/>
              <a:cs typeface="Gotham Pro Med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>
          <a:xfrm>
            <a:off x="451264" y="254037"/>
            <a:ext cx="11359321" cy="763501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t" anchorCtr="0">
            <a:noAutofit/>
          </a:bodyPr>
          <a:lstStyle/>
          <a:p>
            <a:pPr algn="l">
              <a:buSzPts val="990"/>
            </a:pPr>
            <a:r>
              <a:rPr lang="en-US" sz="3200" dirty="0" err="1">
                <a:latin typeface="+mj-lt"/>
                <a:sym typeface="Roboto Medium" panose="02000000000000000000"/>
              </a:rPr>
              <a:t>Прочие</a:t>
            </a:r>
            <a:r>
              <a:rPr lang="en-US" sz="3200" dirty="0">
                <a:latin typeface="+mj-lt"/>
                <a:sym typeface="Roboto Medium" panose="02000000000000000000"/>
              </a:rPr>
              <a:t> </a:t>
            </a:r>
            <a:r>
              <a:rPr lang="en-US" sz="3200" dirty="0" err="1">
                <a:latin typeface="+mj-lt"/>
                <a:sym typeface="Roboto Medium" panose="02000000000000000000"/>
              </a:rPr>
              <a:t>характерные</a:t>
            </a:r>
            <a:r>
              <a:rPr lang="en-US" sz="3200" dirty="0">
                <a:latin typeface="+mj-lt"/>
                <a:sym typeface="Roboto Medium" panose="02000000000000000000"/>
              </a:rPr>
              <a:t> </a:t>
            </a:r>
            <a:r>
              <a:rPr lang="en-US" sz="3200" dirty="0" err="1">
                <a:latin typeface="+mj-lt"/>
                <a:sym typeface="Roboto Medium" panose="02000000000000000000"/>
              </a:rPr>
              <a:t>симптомы</a:t>
            </a:r>
            <a:endParaRPr lang="en-US" sz="3200" dirty="0">
              <a:latin typeface="+mj-lt"/>
              <a:sym typeface="Roboto Medium" panose="02000000000000000000"/>
            </a:endParaRPr>
          </a:p>
        </p:txBody>
      </p:sp>
      <p:sp>
        <p:nvSpPr>
          <p:cNvPr id="275" name="Google Shape;275;p32"/>
          <p:cNvSpPr txBox="1"/>
          <p:nvPr/>
        </p:nvSpPr>
        <p:spPr>
          <a:xfrm>
            <a:off x="2206973" y="1571106"/>
            <a:ext cx="3665123" cy="8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r>
              <a:rPr lang="ru-RU" alt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Р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аспространенная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мышечная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боль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,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боли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 в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суставах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,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головная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боль</a:t>
            </a:r>
            <a:endParaRPr lang="en-US" sz="1600" dirty="0">
              <a:solidFill>
                <a:schemeClr val="dk2"/>
              </a:solidFill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2196397" y="1135727"/>
            <a:ext cx="3665123" cy="5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r>
              <a:rPr lang="ru-RU" altLang="en-US" b="1" dirty="0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Б</a:t>
            </a:r>
            <a:r>
              <a:rPr lang="en-US" b="1" dirty="0" err="1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олевые</a:t>
            </a:r>
            <a:r>
              <a:rPr lang="en-US" b="1" dirty="0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 </a:t>
            </a:r>
            <a:r>
              <a:rPr lang="en-US" b="1" dirty="0" err="1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синдромы</a:t>
            </a:r>
            <a:endParaRPr lang="en-US" b="1" dirty="0">
              <a:solidFill>
                <a:srgbClr val="FB7815"/>
              </a:solidFill>
              <a:ea typeface="Roboto Medium" panose="02000000000000000000"/>
              <a:cs typeface="Roboto medium" panose="02000000000000000000" charset="0"/>
              <a:sym typeface="Roboto Medium" panose="02000000000000000000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2196881" y="2975021"/>
            <a:ext cx="3947493" cy="84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r>
              <a:rPr lang="ru-RU" alt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Ощущение холода или жара, несоответствующие температуре окружающей среды; ощущение повышения температуры тела/озноба; потливость</a:t>
            </a:r>
          </a:p>
        </p:txBody>
      </p:sp>
      <p:sp>
        <p:nvSpPr>
          <p:cNvPr id="278" name="Google Shape;278;p32"/>
          <p:cNvSpPr txBox="1"/>
          <p:nvPr/>
        </p:nvSpPr>
        <p:spPr>
          <a:xfrm>
            <a:off x="2163115" y="2532869"/>
            <a:ext cx="3967810" cy="5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r>
              <a:rPr lang="ru-RU" altLang="en-US" b="1" dirty="0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Н</a:t>
            </a:r>
            <a:r>
              <a:rPr lang="en-US" b="1" dirty="0" err="1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арушения</a:t>
            </a:r>
            <a:r>
              <a:rPr lang="en-US" b="1" dirty="0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 </a:t>
            </a:r>
            <a:r>
              <a:rPr lang="en-US" b="1" dirty="0" err="1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терморегуляции</a:t>
            </a:r>
            <a:endParaRPr lang="en-US" b="1" dirty="0">
              <a:solidFill>
                <a:srgbClr val="FB7815"/>
              </a:solidFill>
              <a:ea typeface="Roboto Medium" panose="02000000000000000000"/>
              <a:cs typeface="Roboto medium" panose="02000000000000000000" charset="0"/>
              <a:sym typeface="Roboto Medium" panose="02000000000000000000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2179500" y="4955201"/>
            <a:ext cx="4224190" cy="8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r>
              <a:rPr lang="ru-RU" altLang="en-US" sz="1600" dirty="0" smtClean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+mn-ea"/>
              </a:rPr>
              <a:t>Повышенная чувствительность к </a:t>
            </a:r>
            <a:r>
              <a:rPr lang="ru-RU" alt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+mn-ea"/>
              </a:rPr>
              <a:t>яркому свету, шуму, прикосновениям, запахам</a:t>
            </a:r>
            <a:endParaRPr lang="ru-RU" altLang="en-US" sz="1600" dirty="0">
              <a:solidFill>
                <a:schemeClr val="dk2"/>
              </a:solidFill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80" name="Google Shape;280;p32"/>
          <p:cNvSpPr txBox="1"/>
          <p:nvPr/>
        </p:nvSpPr>
        <p:spPr>
          <a:xfrm>
            <a:off x="2170320" y="4420484"/>
            <a:ext cx="3996593" cy="66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r>
              <a:rPr lang="ru-RU" altLang="en-US" b="1" dirty="0" smtClean="0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Сенсорная </a:t>
            </a:r>
            <a:r>
              <a:rPr lang="ru-RU" altLang="en-US" b="1" dirty="0" err="1" smtClean="0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гиперсенситивность</a:t>
            </a:r>
            <a:endParaRPr lang="en-US" b="1" dirty="0">
              <a:solidFill>
                <a:srgbClr val="FB7815"/>
              </a:solidFill>
              <a:ea typeface="Roboto Medium" panose="02000000000000000000"/>
              <a:cs typeface="Roboto medium" panose="02000000000000000000" charset="0"/>
              <a:sym typeface="Roboto Medium" panose="02000000000000000000"/>
            </a:endParaRPr>
          </a:p>
        </p:txBody>
      </p:sp>
      <p:sp>
        <p:nvSpPr>
          <p:cNvPr id="281" name="Google Shape;281;p32"/>
          <p:cNvSpPr txBox="1"/>
          <p:nvPr/>
        </p:nvSpPr>
        <p:spPr>
          <a:xfrm>
            <a:off x="7118390" y="1881235"/>
            <a:ext cx="3665123" cy="8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alt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Бо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ли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 в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горле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,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болезненность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лимфоузлов</a:t>
            </a:r>
            <a:r>
              <a:rPr lang="ru-RU" alt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, заложенность носа, симптомы интоксикации</a:t>
            </a:r>
          </a:p>
        </p:txBody>
      </p:sp>
      <p:sp>
        <p:nvSpPr>
          <p:cNvPr id="282" name="Google Shape;282;p32"/>
          <p:cNvSpPr txBox="1"/>
          <p:nvPr/>
        </p:nvSpPr>
        <p:spPr>
          <a:xfrm>
            <a:off x="6974809" y="1429513"/>
            <a:ext cx="4396168" cy="5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r>
              <a:rPr lang="ru-RU" altLang="en-US" b="1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Г</a:t>
            </a:r>
            <a:r>
              <a:rPr lang="en-US" b="1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риппоподобные симптомы</a:t>
            </a:r>
          </a:p>
        </p:txBody>
      </p:sp>
      <p:sp>
        <p:nvSpPr>
          <p:cNvPr id="284" name="Google Shape;284;p32"/>
          <p:cNvSpPr txBox="1"/>
          <p:nvPr/>
        </p:nvSpPr>
        <p:spPr>
          <a:xfrm>
            <a:off x="7159328" y="3265615"/>
            <a:ext cx="4484209" cy="5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r>
              <a:rPr lang="ru-RU" b="1" dirty="0">
                <a:solidFill>
                  <a:srgbClr val="FB7815"/>
                </a:solidFill>
                <a:ea typeface="Calibri" panose="020F0502020204030204" pitchFamily="34" charset="0"/>
                <a:cs typeface="Roboto medium" panose="02000000000000000000" charset="0"/>
                <a:sym typeface="+mn-ea"/>
              </a:rPr>
              <a:t>Повышенная подверженность инфекциям </a:t>
            </a:r>
          </a:p>
        </p:txBody>
      </p:sp>
      <p:sp>
        <p:nvSpPr>
          <p:cNvPr id="285" name="Google Shape;285;p32"/>
          <p:cNvSpPr txBox="1"/>
          <p:nvPr/>
        </p:nvSpPr>
        <p:spPr>
          <a:xfrm>
            <a:off x="7117418" y="5059345"/>
            <a:ext cx="3665123" cy="8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r>
              <a:rPr lang="ru-RU" alt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Н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еспособность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сфокусировать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зрение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,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мушки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перед</a:t>
            </a:r>
            <a:r>
              <a:rPr lang="en-US" sz="16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sz="1600" dirty="0" err="1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глазами</a:t>
            </a:r>
            <a:endParaRPr lang="en-US" sz="1600" dirty="0">
              <a:solidFill>
                <a:schemeClr val="dk2"/>
              </a:solidFill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endParaRPr sz="1600" dirty="0">
              <a:solidFill>
                <a:schemeClr val="dk2"/>
              </a:solidFill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86" name="Google Shape;286;p32"/>
          <p:cNvSpPr txBox="1"/>
          <p:nvPr/>
        </p:nvSpPr>
        <p:spPr>
          <a:xfrm>
            <a:off x="7118390" y="4668679"/>
            <a:ext cx="3665123" cy="5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r>
              <a:rPr lang="ru-RU" b="1" dirty="0">
                <a:solidFill>
                  <a:srgbClr val="FB7815"/>
                </a:solidFill>
                <a:ea typeface="Calibri" panose="020F0502020204030204" pitchFamily="34" charset="0"/>
                <a:cs typeface="Roboto medium" panose="02000000000000000000" charset="0"/>
                <a:sym typeface="+mn-ea"/>
              </a:rPr>
              <a:t>Нарушения зрения</a:t>
            </a:r>
          </a:p>
        </p:txBody>
      </p:sp>
      <p:sp>
        <p:nvSpPr>
          <p:cNvPr id="287" name="Google Shape;287;p32"/>
          <p:cNvSpPr txBox="1"/>
          <p:nvPr/>
        </p:nvSpPr>
        <p:spPr>
          <a:xfrm>
            <a:off x="1450700" y="1207431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1600">
              <a:solidFill>
                <a:srgbClr val="0F343D"/>
              </a:solidFill>
              <a:ea typeface="Gothic A1" charset="-127"/>
              <a:cs typeface="Gothic A1" charset="-127"/>
              <a:sym typeface="Gothic A1" charset="-127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6328893" y="1567309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1600">
              <a:solidFill>
                <a:srgbClr val="0F343D"/>
              </a:solidFill>
              <a:ea typeface="Gothic A1" charset="-127"/>
              <a:cs typeface="Gothic A1" charset="-127"/>
              <a:sym typeface="Gothic A1" charset="-127"/>
            </a:endParaRPr>
          </a:p>
        </p:txBody>
      </p:sp>
      <p:sp>
        <p:nvSpPr>
          <p:cNvPr id="290" name="Google Shape;290;p32"/>
          <p:cNvSpPr txBox="1"/>
          <p:nvPr/>
        </p:nvSpPr>
        <p:spPr>
          <a:xfrm>
            <a:off x="6328893" y="3099676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1600">
              <a:solidFill>
                <a:srgbClr val="0F343D"/>
              </a:solidFill>
              <a:ea typeface="Gothic A1" charset="-127"/>
              <a:cs typeface="Gothic A1" charset="-127"/>
              <a:sym typeface="Gothic A1" charset="-127"/>
            </a:endParaRPr>
          </a:p>
        </p:txBody>
      </p:sp>
      <p:sp>
        <p:nvSpPr>
          <p:cNvPr id="292" name="Google Shape;292;p32"/>
          <p:cNvSpPr txBox="1"/>
          <p:nvPr/>
        </p:nvSpPr>
        <p:spPr>
          <a:xfrm>
            <a:off x="6328893" y="4632043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1600">
              <a:solidFill>
                <a:srgbClr val="0F343D"/>
              </a:solidFill>
              <a:ea typeface="Gothic A1" charset="-127"/>
              <a:cs typeface="Gothic A1" charset="-127"/>
              <a:sym typeface="Gothic A1" charset="-127"/>
            </a:endParaRPr>
          </a:p>
        </p:txBody>
      </p:sp>
      <p:pic>
        <p:nvPicPr>
          <p:cNvPr id="293" name="Google Shape;293;p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88217" y="933971"/>
            <a:ext cx="1201241" cy="120124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2"/>
          <p:cNvSpPr txBox="1"/>
          <p:nvPr/>
        </p:nvSpPr>
        <p:spPr>
          <a:xfrm>
            <a:off x="1406916" y="2730901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1600">
              <a:solidFill>
                <a:srgbClr val="0F343D"/>
              </a:solidFill>
              <a:ea typeface="Gothic A1" charset="-127"/>
              <a:cs typeface="Gothic A1" charset="-127"/>
              <a:sym typeface="Gothic A1" charset="-127"/>
            </a:endParaRPr>
          </a:p>
        </p:txBody>
      </p:sp>
      <p:pic>
        <p:nvPicPr>
          <p:cNvPr id="295" name="Google Shape;295;p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02217" y="2491016"/>
            <a:ext cx="1201264" cy="112168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/>
          <p:nvPr/>
        </p:nvSpPr>
        <p:spPr>
          <a:xfrm>
            <a:off x="1420445" y="4689642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1600">
              <a:solidFill>
                <a:srgbClr val="0F343D"/>
              </a:solidFill>
              <a:ea typeface="Gothic A1" charset="-127"/>
              <a:cs typeface="Gothic A1" charset="-127"/>
              <a:sym typeface="Gothic A1" charset="-127"/>
            </a:endParaRPr>
          </a:p>
        </p:txBody>
      </p:sp>
      <p:pic>
        <p:nvPicPr>
          <p:cNvPr id="297" name="Google Shape;297;p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02147" y="4354597"/>
            <a:ext cx="1201241" cy="120124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/>
        </p:nvSpPr>
        <p:spPr>
          <a:xfrm>
            <a:off x="6328893" y="1567309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1600">
              <a:solidFill>
                <a:srgbClr val="0F343D"/>
              </a:solidFill>
              <a:ea typeface="Gothic A1" charset="-127"/>
              <a:cs typeface="Gothic A1" charset="-127"/>
              <a:sym typeface="Gothic A1" charset="-127"/>
            </a:endParaRPr>
          </a:p>
        </p:txBody>
      </p:sp>
      <p:sp>
        <p:nvSpPr>
          <p:cNvPr id="299" name="Google Shape;299;p32"/>
          <p:cNvSpPr txBox="1"/>
          <p:nvPr/>
        </p:nvSpPr>
        <p:spPr>
          <a:xfrm>
            <a:off x="6328893" y="3099676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1600">
              <a:solidFill>
                <a:srgbClr val="0F343D"/>
              </a:solidFill>
              <a:ea typeface="Gothic A1" charset="-127"/>
              <a:cs typeface="Gothic A1" charset="-127"/>
              <a:sym typeface="Gothic A1" charset="-127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6328893" y="4632043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1600">
              <a:solidFill>
                <a:srgbClr val="0F343D"/>
              </a:solidFill>
              <a:ea typeface="Gothic A1" charset="-127"/>
              <a:cs typeface="Gothic A1" charset="-127"/>
              <a:sym typeface="Gothic A1" charset="-127"/>
            </a:endParaRPr>
          </a:p>
        </p:txBody>
      </p:sp>
      <p:pic>
        <p:nvPicPr>
          <p:cNvPr id="301" name="Google Shape;301;p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51229" y="1289829"/>
            <a:ext cx="1201241" cy="120124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2"/>
          <p:cNvSpPr txBox="1"/>
          <p:nvPr/>
        </p:nvSpPr>
        <p:spPr>
          <a:xfrm>
            <a:off x="6328909" y="3076297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1600">
              <a:solidFill>
                <a:srgbClr val="0F343D"/>
              </a:solidFill>
              <a:ea typeface="Gothic A1" charset="-127"/>
              <a:cs typeface="Gothic A1" charset="-127"/>
              <a:sym typeface="Gothic A1" charset="-127"/>
            </a:endParaRPr>
          </a:p>
        </p:txBody>
      </p:sp>
      <p:pic>
        <p:nvPicPr>
          <p:cNvPr id="303" name="Google Shape;303;p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51245" y="2798815"/>
            <a:ext cx="1201241" cy="120124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2"/>
          <p:cNvSpPr txBox="1"/>
          <p:nvPr/>
        </p:nvSpPr>
        <p:spPr>
          <a:xfrm>
            <a:off x="6328893" y="4632077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1600">
              <a:solidFill>
                <a:srgbClr val="0F343D"/>
              </a:solidFill>
              <a:ea typeface="Gothic A1" charset="-127"/>
              <a:cs typeface="Gothic A1" charset="-127"/>
              <a:sym typeface="Gothic A1" charset="-127"/>
            </a:endParaRPr>
          </a:p>
        </p:txBody>
      </p:sp>
      <p:pic>
        <p:nvPicPr>
          <p:cNvPr id="305" name="Google Shape;305;p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51229" y="4354597"/>
            <a:ext cx="1201241" cy="12012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85;p32"/>
          <p:cNvSpPr txBox="1"/>
          <p:nvPr/>
        </p:nvSpPr>
        <p:spPr>
          <a:xfrm>
            <a:off x="7138707" y="3761637"/>
            <a:ext cx="3665123" cy="8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r>
              <a:rPr lang="ru-RU" altLang="en-US" sz="160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Ч</a:t>
            </a:r>
            <a:r>
              <a:rPr lang="en-US" sz="160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астые и продолжительные ОРВИ</a:t>
            </a:r>
          </a:p>
          <a:p>
            <a:endParaRPr sz="1600">
              <a:solidFill>
                <a:schemeClr val="dk2"/>
              </a:solidFill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78582" y="5976266"/>
            <a:ext cx="11389293" cy="745839"/>
          </a:xfrm>
          <a:prstGeom prst="roundRect">
            <a:avLst>
              <a:gd name="adj" fmla="val 50000"/>
            </a:avLst>
          </a:prstGeom>
          <a:solidFill>
            <a:srgbClr val="FFC6B4"/>
          </a:solidFill>
          <a:ln>
            <a:noFill/>
          </a:ln>
          <a:effectLst>
            <a:outerShdw blurRad="342900" dist="114300" dir="4200000" algn="bl" rotWithShape="0">
              <a:srgbClr val="EFE4E3">
                <a:alpha val="35690"/>
              </a:srgbClr>
            </a:outerShdw>
          </a:effectLst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lvl="0" algn="l">
              <a:buSzPts val="1200"/>
            </a:pPr>
            <a:r>
              <a:rPr sz="1200" dirty="0" err="1">
                <a:cs typeface="Roboto" panose="02000000000000000000" charset="0"/>
                <a:sym typeface="Arial" panose="020B0604020202020204"/>
              </a:rPr>
              <a:t>Nacul</a:t>
            </a:r>
            <a:r>
              <a:rPr sz="1200" dirty="0">
                <a:cs typeface="Roboto" panose="02000000000000000000" charset="0"/>
                <a:sym typeface="Arial" panose="020B0604020202020204"/>
              </a:rPr>
              <a:t> L et al. European Network on Myalgic Encephalomyelitis/Chronic Fatigue Syndrome (EUROMENE): Expert Consensus on the Diagnosis, Service Provision, and Care of People with ME/CFS in Europe. </a:t>
            </a:r>
            <a:r>
              <a:rPr sz="1200" dirty="0" err="1">
                <a:cs typeface="Roboto" panose="02000000000000000000" charset="0"/>
                <a:sym typeface="Arial" panose="020B0604020202020204"/>
              </a:rPr>
              <a:t>Medicina</a:t>
            </a:r>
            <a:r>
              <a:rPr sz="1200" dirty="0">
                <a:cs typeface="Roboto" panose="02000000000000000000" charset="0"/>
                <a:sym typeface="Arial" panose="020B0604020202020204"/>
              </a:rPr>
              <a:t> (Kaunas). 2021;57(5):510. doi:10.3390/medicina57050510</a:t>
            </a:r>
          </a:p>
          <a:p>
            <a:pPr lvl="0" algn="l">
              <a:buSzPts val="1200"/>
            </a:pPr>
            <a:r>
              <a:rPr sz="1200" dirty="0">
                <a:cs typeface="Roboto" panose="02000000000000000000" charset="0"/>
                <a:sym typeface="Arial" panose="020B0604020202020204"/>
              </a:rPr>
              <a:t>Bateman L, et al. Myalgic Encephalomyelitis/Chronic Fatigue Syndrome: Essentials of Diagnosis and Management. Mayo </a:t>
            </a:r>
            <a:r>
              <a:rPr sz="1200" dirty="0" err="1">
                <a:cs typeface="Roboto" panose="02000000000000000000" charset="0"/>
                <a:sym typeface="Arial" panose="020B0604020202020204"/>
              </a:rPr>
              <a:t>Clin</a:t>
            </a:r>
            <a:r>
              <a:rPr sz="1200" dirty="0">
                <a:cs typeface="Roboto" panose="02000000000000000000" charset="0"/>
                <a:sym typeface="Arial" panose="020B0604020202020204"/>
              </a:rPr>
              <a:t> Proc. 2021;96(11):2861-2878. </a:t>
            </a:r>
            <a:r>
              <a:rPr sz="1200" dirty="0" err="1">
                <a:cs typeface="Roboto" panose="02000000000000000000" charset="0"/>
                <a:sym typeface="Arial" panose="020B0604020202020204"/>
              </a:rPr>
              <a:t>doi</a:t>
            </a:r>
            <a:r>
              <a:rPr sz="1200" dirty="0">
                <a:cs typeface="Roboto" panose="02000000000000000000" charset="0"/>
                <a:sym typeface="Arial" panose="020B0604020202020204"/>
              </a:rPr>
              <a:t>: 10.1016/j.mayocp.2021.07.0044</a:t>
            </a:r>
          </a:p>
        </p:txBody>
      </p:sp>
    </p:spTree>
    <p:extLst>
      <p:ext uri="{BB962C8B-B14F-4D97-AF65-F5344CB8AC3E}">
        <p14:creationId xmlns:p14="http://schemas.microsoft.com/office/powerpoint/2010/main" val="16035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>
          <a:xfrm>
            <a:off x="464646" y="351606"/>
            <a:ext cx="11359321" cy="763501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t" anchorCtr="0">
            <a:noAutofit/>
          </a:bodyPr>
          <a:lstStyle/>
          <a:p>
            <a:pPr algn="l">
              <a:buSzPts val="990"/>
            </a:pPr>
            <a:r>
              <a:rPr lang="en-US" sz="3200" dirty="0" err="1">
                <a:latin typeface="+mj-lt"/>
                <a:sym typeface="Roboto Medium" panose="02000000000000000000"/>
              </a:rPr>
              <a:t>Прочие</a:t>
            </a:r>
            <a:r>
              <a:rPr lang="en-US" sz="3200" dirty="0">
                <a:latin typeface="+mj-lt"/>
                <a:sym typeface="Roboto Medium" panose="02000000000000000000"/>
              </a:rPr>
              <a:t> </a:t>
            </a:r>
            <a:r>
              <a:rPr lang="en-US" sz="3200" dirty="0" err="1">
                <a:latin typeface="+mj-lt"/>
                <a:sym typeface="Roboto Medium" panose="02000000000000000000"/>
              </a:rPr>
              <a:t>симптомы</a:t>
            </a:r>
            <a:endParaRPr lang="en-US" sz="3200" dirty="0">
              <a:latin typeface="+mj-lt"/>
              <a:sym typeface="Roboto Medium" panose="02000000000000000000"/>
            </a:endParaRPr>
          </a:p>
        </p:txBody>
      </p:sp>
      <p:sp>
        <p:nvSpPr>
          <p:cNvPr id="275" name="Google Shape;275;p32"/>
          <p:cNvSpPr txBox="1"/>
          <p:nvPr/>
        </p:nvSpPr>
        <p:spPr>
          <a:xfrm>
            <a:off x="2196398" y="1881235"/>
            <a:ext cx="3665123" cy="8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r>
              <a:rPr lang="ru-RU" sz="16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Т</a:t>
            </a:r>
            <a:r>
              <a:rPr sz="16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ошнота, боли в животе, синдром раздраженного кишечник</a:t>
            </a:r>
          </a:p>
        </p:txBody>
      </p:sp>
      <p:sp>
        <p:nvSpPr>
          <p:cNvPr id="276" name="Google Shape;276;p32"/>
          <p:cNvSpPr txBox="1"/>
          <p:nvPr/>
        </p:nvSpPr>
        <p:spPr>
          <a:xfrm>
            <a:off x="2196814" y="1410810"/>
            <a:ext cx="4024529" cy="5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r>
              <a:rPr lang="ru-RU" b="1" dirty="0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+mn-ea"/>
              </a:rPr>
              <a:t>Симптомы со стороны ЖКТ</a:t>
            </a:r>
          </a:p>
        </p:txBody>
      </p:sp>
      <p:sp>
        <p:nvSpPr>
          <p:cNvPr id="277" name="Google Shape;277;p32"/>
          <p:cNvSpPr txBox="1"/>
          <p:nvPr/>
        </p:nvSpPr>
        <p:spPr>
          <a:xfrm>
            <a:off x="2196814" y="3254610"/>
            <a:ext cx="3947493" cy="84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sz="16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задержка мочи, учащенное мочеиспускание</a:t>
            </a:r>
          </a:p>
        </p:txBody>
      </p:sp>
      <p:sp>
        <p:nvSpPr>
          <p:cNvPr id="278" name="Google Shape;278;p32"/>
          <p:cNvSpPr txBox="1"/>
          <p:nvPr/>
        </p:nvSpPr>
        <p:spPr>
          <a:xfrm>
            <a:off x="2196814" y="2861808"/>
            <a:ext cx="4358072" cy="5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r>
              <a:rPr lang="ru-RU" b="1" dirty="0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Симптомы со стороны </a:t>
            </a:r>
            <a:r>
              <a:rPr lang="ru-RU" b="1" dirty="0">
                <a:solidFill>
                  <a:srgbClr val="FB7815"/>
                </a:solidFill>
                <a:ea typeface="Calibri" panose="020F0502020204030204" pitchFamily="34" charset="0"/>
                <a:cs typeface="Roboto medium" panose="02000000000000000000" charset="0"/>
                <a:sym typeface="+mn-ea"/>
              </a:rPr>
              <a:t>мочеполовой системы</a:t>
            </a:r>
            <a:endParaRPr lang="ru-RU" b="1" dirty="0">
              <a:solidFill>
                <a:srgbClr val="FB7815"/>
              </a:solidFill>
              <a:ea typeface="Roboto Medium" panose="02000000000000000000"/>
              <a:cs typeface="Roboto medium" panose="02000000000000000000" charset="0"/>
              <a:sym typeface="Roboto Medium" panose="02000000000000000000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2196398" y="4454120"/>
            <a:ext cx="3665123" cy="8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r>
              <a:rPr sz="16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чувство нехватки воздуха, несвязанное с физической нагрузкой</a:t>
            </a:r>
          </a:p>
        </p:txBody>
      </p:sp>
      <p:sp>
        <p:nvSpPr>
          <p:cNvPr id="280" name="Google Shape;280;p32"/>
          <p:cNvSpPr txBox="1"/>
          <p:nvPr/>
        </p:nvSpPr>
        <p:spPr>
          <a:xfrm>
            <a:off x="2196813" y="3999579"/>
            <a:ext cx="4390242" cy="66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r>
              <a:rPr lang="ru-RU" b="1" dirty="0">
                <a:solidFill>
                  <a:srgbClr val="FB7815"/>
                </a:solidFill>
                <a:ea typeface="Calibri" panose="020F0502020204030204" pitchFamily="34" charset="0"/>
                <a:cs typeface="Roboto medium" panose="02000000000000000000" charset="0"/>
                <a:sym typeface="+mn-ea"/>
              </a:rPr>
              <a:t>Нарушения дыхания</a:t>
            </a:r>
          </a:p>
        </p:txBody>
      </p:sp>
      <p:sp>
        <p:nvSpPr>
          <p:cNvPr id="281" name="Google Shape;281;p32"/>
          <p:cNvSpPr txBox="1"/>
          <p:nvPr/>
        </p:nvSpPr>
        <p:spPr>
          <a:xfrm>
            <a:off x="7118390" y="1881235"/>
            <a:ext cx="3665123" cy="8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6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Пищевая непереносимость и непереносимость лекарственных препаратов; новые аллергические реакции</a:t>
            </a:r>
          </a:p>
        </p:txBody>
      </p:sp>
      <p:sp>
        <p:nvSpPr>
          <p:cNvPr id="282" name="Google Shape;282;p32"/>
          <p:cNvSpPr txBox="1"/>
          <p:nvPr/>
        </p:nvSpPr>
        <p:spPr>
          <a:xfrm>
            <a:off x="7118693" y="1410810"/>
            <a:ext cx="4828758" cy="5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r>
              <a:rPr lang="ru-RU" b="1" dirty="0">
                <a:solidFill>
                  <a:srgbClr val="FB7815"/>
                </a:solidFill>
                <a:ea typeface="Roboto Medium" panose="02000000000000000000"/>
                <a:cs typeface="Roboto medium" panose="02000000000000000000" charset="0"/>
                <a:sym typeface="Roboto Medium" panose="02000000000000000000"/>
              </a:rPr>
              <a:t>Непереносимости</a:t>
            </a:r>
          </a:p>
        </p:txBody>
      </p:sp>
      <p:sp>
        <p:nvSpPr>
          <p:cNvPr id="284" name="Google Shape;284;p32"/>
          <p:cNvSpPr txBox="1"/>
          <p:nvPr/>
        </p:nvSpPr>
        <p:spPr>
          <a:xfrm>
            <a:off x="7128005" y="3169955"/>
            <a:ext cx="4926112" cy="5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r>
              <a:rPr lang="ru-RU" b="1" dirty="0">
                <a:solidFill>
                  <a:srgbClr val="FB7815"/>
                </a:solidFill>
                <a:ea typeface="Calibri" panose="020F0502020204030204" pitchFamily="34" charset="0"/>
                <a:cs typeface="Roboto medium" panose="02000000000000000000" charset="0"/>
                <a:sym typeface="+mn-ea"/>
              </a:rPr>
              <a:t>Потеря или набор массы тела</a:t>
            </a:r>
          </a:p>
        </p:txBody>
      </p:sp>
      <p:sp>
        <p:nvSpPr>
          <p:cNvPr id="286" name="Google Shape;286;p32"/>
          <p:cNvSpPr txBox="1"/>
          <p:nvPr/>
        </p:nvSpPr>
        <p:spPr>
          <a:xfrm>
            <a:off x="7159328" y="3901379"/>
            <a:ext cx="4024529" cy="5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r>
              <a:rPr lang="ru-RU" b="1" dirty="0">
                <a:solidFill>
                  <a:srgbClr val="FB7815"/>
                </a:solidFill>
                <a:ea typeface="Calibri" panose="020F0502020204030204" pitchFamily="34" charset="0"/>
                <a:cs typeface="Roboto medium" panose="02000000000000000000" charset="0"/>
                <a:sym typeface="+mn-ea"/>
              </a:rPr>
              <a:t>Сухость глаз, рта</a:t>
            </a:r>
          </a:p>
        </p:txBody>
      </p:sp>
      <p:sp>
        <p:nvSpPr>
          <p:cNvPr id="287" name="Google Shape;287;p32"/>
          <p:cNvSpPr txBox="1"/>
          <p:nvPr/>
        </p:nvSpPr>
        <p:spPr>
          <a:xfrm>
            <a:off x="1406900" y="1567309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2133">
              <a:solidFill>
                <a:srgbClr val="0F343D"/>
              </a:solidFill>
              <a:latin typeface="Gothic A1" charset="-127"/>
              <a:ea typeface="Gothic A1" charset="-127"/>
              <a:cs typeface="Gothic A1" charset="-127"/>
              <a:sym typeface="Gothic A1" charset="-127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6328893" y="1567309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2133">
              <a:solidFill>
                <a:srgbClr val="0F343D"/>
              </a:solidFill>
              <a:latin typeface="Gothic A1" charset="-127"/>
              <a:ea typeface="Gothic A1" charset="-127"/>
              <a:cs typeface="Gothic A1" charset="-127"/>
              <a:sym typeface="Gothic A1" charset="-127"/>
            </a:endParaRPr>
          </a:p>
        </p:txBody>
      </p:sp>
      <p:sp>
        <p:nvSpPr>
          <p:cNvPr id="290" name="Google Shape;290;p32"/>
          <p:cNvSpPr txBox="1"/>
          <p:nvPr/>
        </p:nvSpPr>
        <p:spPr>
          <a:xfrm>
            <a:off x="6328893" y="3099676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2133">
              <a:solidFill>
                <a:srgbClr val="0F343D"/>
              </a:solidFill>
              <a:latin typeface="Gothic A1" charset="-127"/>
              <a:ea typeface="Gothic A1" charset="-127"/>
              <a:cs typeface="Gothic A1" charset="-127"/>
              <a:sym typeface="Gothic A1" charset="-127"/>
            </a:endParaRPr>
          </a:p>
        </p:txBody>
      </p:sp>
      <p:pic>
        <p:nvPicPr>
          <p:cNvPr id="293" name="Google Shape;293;p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29237" y="1289829"/>
            <a:ext cx="1201241" cy="120124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/>
        </p:nvSpPr>
        <p:spPr>
          <a:xfrm>
            <a:off x="6328893" y="1567309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2133">
              <a:solidFill>
                <a:srgbClr val="0F343D"/>
              </a:solidFill>
              <a:latin typeface="Gothic A1" charset="-127"/>
              <a:ea typeface="Gothic A1" charset="-127"/>
              <a:cs typeface="Gothic A1" charset="-127"/>
              <a:sym typeface="Gothic A1" charset="-127"/>
            </a:endParaRPr>
          </a:p>
        </p:txBody>
      </p:sp>
      <p:sp>
        <p:nvSpPr>
          <p:cNvPr id="299" name="Google Shape;299;p32"/>
          <p:cNvSpPr txBox="1"/>
          <p:nvPr/>
        </p:nvSpPr>
        <p:spPr>
          <a:xfrm>
            <a:off x="6328893" y="3099676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2133">
              <a:solidFill>
                <a:srgbClr val="0F343D"/>
              </a:solidFill>
              <a:latin typeface="Gothic A1" charset="-127"/>
              <a:ea typeface="Gothic A1" charset="-127"/>
              <a:cs typeface="Gothic A1" charset="-127"/>
              <a:sym typeface="Gothic A1" charset="-127"/>
            </a:endParaRPr>
          </a:p>
        </p:txBody>
      </p:sp>
      <p:pic>
        <p:nvPicPr>
          <p:cNvPr id="301" name="Google Shape;301;p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51229" y="1289829"/>
            <a:ext cx="1201241" cy="120124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2"/>
          <p:cNvSpPr txBox="1"/>
          <p:nvPr/>
        </p:nvSpPr>
        <p:spPr>
          <a:xfrm>
            <a:off x="6328909" y="3076297"/>
            <a:ext cx="645916" cy="646316"/>
          </a:xfrm>
          <a:prstGeom prst="rect">
            <a:avLst/>
          </a:prstGeom>
          <a:solidFill>
            <a:srgbClr val="FFC6B4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2133">
              <a:solidFill>
                <a:srgbClr val="0F343D"/>
              </a:solidFill>
              <a:latin typeface="Gothic A1" charset="-127"/>
              <a:ea typeface="Gothic A1" charset="-127"/>
              <a:cs typeface="Gothic A1" charset="-127"/>
              <a:sym typeface="Gothic A1" charset="-127"/>
            </a:endParaRPr>
          </a:p>
        </p:txBody>
      </p:sp>
      <p:pic>
        <p:nvPicPr>
          <p:cNvPr id="303" name="Google Shape;303;p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51245" y="2810667"/>
            <a:ext cx="1201241" cy="1201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0"/>
          <p:cNvGrpSpPr/>
          <p:nvPr/>
        </p:nvGrpSpPr>
        <p:grpSpPr>
          <a:xfrm>
            <a:off x="6328856" y="3886140"/>
            <a:ext cx="645923" cy="645076"/>
            <a:chOff x="7476" y="5471"/>
            <a:chExt cx="763" cy="762"/>
          </a:xfrm>
        </p:grpSpPr>
        <p:sp>
          <p:nvSpPr>
            <p:cNvPr id="304" name="Google Shape;304;p32"/>
            <p:cNvSpPr txBox="1"/>
            <p:nvPr/>
          </p:nvSpPr>
          <p:spPr>
            <a:xfrm>
              <a:off x="7476" y="5471"/>
              <a:ext cx="763" cy="763"/>
            </a:xfrm>
            <a:prstGeom prst="rect">
              <a:avLst/>
            </a:prstGeom>
            <a:solidFill>
              <a:srgbClr val="FFC6B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algn="ctr"/>
              <a:endParaRPr sz="2133">
                <a:solidFill>
                  <a:srgbClr val="0F343D"/>
                </a:solidFill>
                <a:latin typeface="Gothic A1" charset="-127"/>
                <a:ea typeface="Gothic A1" charset="-127"/>
                <a:cs typeface="Gothic A1" charset="-127"/>
                <a:sym typeface="Gothic A1" charset="-127"/>
              </a:endParaRPr>
            </a:p>
          </p:txBody>
        </p:sp>
        <p:pic>
          <p:nvPicPr>
            <p:cNvPr id="305" name="Google Shape;305;p32"/>
            <p:cNvPicPr preferRelativeResize="0"/>
            <p:nvPr/>
          </p:nvPicPr>
          <p:blipFill>
            <a:blip r:embed="rId3"/>
            <a:srcRect l="30585" t="23044" r="18816" b="24736"/>
            <a:stretch>
              <a:fillRect/>
            </a:stretch>
          </p:blipFill>
          <p:spPr>
            <a:xfrm>
              <a:off x="7521" y="5489"/>
              <a:ext cx="718" cy="7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286;p32"/>
          <p:cNvSpPr txBox="1"/>
          <p:nvPr/>
        </p:nvSpPr>
        <p:spPr>
          <a:xfrm>
            <a:off x="7118693" y="4929099"/>
            <a:ext cx="5275740" cy="5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r>
              <a:rPr lang="ru-RU" b="1" dirty="0">
                <a:solidFill>
                  <a:srgbClr val="FB7815"/>
                </a:solidFill>
                <a:ea typeface="Calibri" panose="020F0502020204030204" pitchFamily="34" charset="0"/>
                <a:cs typeface="Roboto medium" panose="02000000000000000000" charset="0"/>
                <a:sym typeface="+mn-ea"/>
              </a:rPr>
              <a:t>Эмоциональная нестабильность, повышенная тревожность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8856" y="4653121"/>
            <a:ext cx="645923" cy="645076"/>
            <a:chOff x="7476" y="5471"/>
            <a:chExt cx="763" cy="762"/>
          </a:xfrm>
        </p:grpSpPr>
        <p:sp>
          <p:nvSpPr>
            <p:cNvPr id="7" name="Google Shape;304;p32"/>
            <p:cNvSpPr txBox="1"/>
            <p:nvPr/>
          </p:nvSpPr>
          <p:spPr>
            <a:xfrm>
              <a:off x="7476" y="5471"/>
              <a:ext cx="763" cy="763"/>
            </a:xfrm>
            <a:prstGeom prst="rect">
              <a:avLst/>
            </a:prstGeom>
            <a:solidFill>
              <a:srgbClr val="FFC6B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algn="ctr"/>
              <a:endParaRPr sz="2133">
                <a:solidFill>
                  <a:srgbClr val="0F343D"/>
                </a:solidFill>
                <a:latin typeface="Gothic A1" charset="-127"/>
                <a:ea typeface="Gothic A1" charset="-127"/>
                <a:cs typeface="Gothic A1" charset="-127"/>
                <a:sym typeface="Gothic A1" charset="-127"/>
              </a:endParaRPr>
            </a:p>
          </p:txBody>
        </p:sp>
        <p:pic>
          <p:nvPicPr>
            <p:cNvPr id="8" name="Google Shape;305;p32"/>
            <p:cNvPicPr preferRelativeResize="0"/>
            <p:nvPr/>
          </p:nvPicPr>
          <p:blipFill>
            <a:blip r:embed="rId3"/>
            <a:srcRect l="30585" t="23044" r="18816" b="24736"/>
            <a:stretch>
              <a:fillRect/>
            </a:stretch>
          </p:blipFill>
          <p:spPr>
            <a:xfrm>
              <a:off x="7521" y="5489"/>
              <a:ext cx="718" cy="7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1425601" y="4002119"/>
            <a:ext cx="645923" cy="645076"/>
            <a:chOff x="7476" y="5471"/>
            <a:chExt cx="763" cy="762"/>
          </a:xfrm>
        </p:grpSpPr>
        <p:sp>
          <p:nvSpPr>
            <p:cNvPr id="10" name="Google Shape;304;p32"/>
            <p:cNvSpPr txBox="1"/>
            <p:nvPr/>
          </p:nvSpPr>
          <p:spPr>
            <a:xfrm>
              <a:off x="7476" y="5471"/>
              <a:ext cx="763" cy="763"/>
            </a:xfrm>
            <a:prstGeom prst="rect">
              <a:avLst/>
            </a:prstGeom>
            <a:solidFill>
              <a:srgbClr val="FFC6B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algn="ctr"/>
              <a:endParaRPr sz="2133">
                <a:solidFill>
                  <a:srgbClr val="0F343D"/>
                </a:solidFill>
                <a:latin typeface="Gothic A1" charset="-127"/>
                <a:ea typeface="Gothic A1" charset="-127"/>
                <a:cs typeface="Gothic A1" charset="-127"/>
                <a:sym typeface="Gothic A1" charset="-127"/>
              </a:endParaRPr>
            </a:p>
          </p:txBody>
        </p:sp>
        <p:pic>
          <p:nvPicPr>
            <p:cNvPr id="11" name="Google Shape;305;p32"/>
            <p:cNvPicPr preferRelativeResize="0"/>
            <p:nvPr/>
          </p:nvPicPr>
          <p:blipFill>
            <a:blip r:embed="rId3"/>
            <a:srcRect l="30585" t="23044" r="18816" b="24736"/>
            <a:stretch>
              <a:fillRect/>
            </a:stretch>
          </p:blipFill>
          <p:spPr>
            <a:xfrm>
              <a:off x="7521" y="5489"/>
              <a:ext cx="718" cy="7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1421368" y="2711120"/>
            <a:ext cx="645923" cy="645076"/>
            <a:chOff x="7476" y="5471"/>
            <a:chExt cx="763" cy="762"/>
          </a:xfrm>
        </p:grpSpPr>
        <p:sp>
          <p:nvSpPr>
            <p:cNvPr id="13" name="Google Shape;304;p32"/>
            <p:cNvSpPr txBox="1"/>
            <p:nvPr/>
          </p:nvSpPr>
          <p:spPr>
            <a:xfrm>
              <a:off x="7476" y="5471"/>
              <a:ext cx="763" cy="763"/>
            </a:xfrm>
            <a:prstGeom prst="rect">
              <a:avLst/>
            </a:prstGeom>
            <a:solidFill>
              <a:srgbClr val="FFC6B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algn="ctr"/>
              <a:endParaRPr sz="2133">
                <a:solidFill>
                  <a:srgbClr val="0F343D"/>
                </a:solidFill>
                <a:latin typeface="Gothic A1" charset="-127"/>
                <a:ea typeface="Gothic A1" charset="-127"/>
                <a:cs typeface="Gothic A1" charset="-127"/>
                <a:sym typeface="Gothic A1" charset="-127"/>
              </a:endParaRPr>
            </a:p>
          </p:txBody>
        </p:sp>
        <p:pic>
          <p:nvPicPr>
            <p:cNvPr id="14" name="Google Shape;305;p32"/>
            <p:cNvPicPr preferRelativeResize="0"/>
            <p:nvPr/>
          </p:nvPicPr>
          <p:blipFill>
            <a:blip r:embed="rId3"/>
            <a:srcRect l="30585" t="23044" r="18816" b="24736"/>
            <a:stretch>
              <a:fillRect/>
            </a:stretch>
          </p:blipFill>
          <p:spPr>
            <a:xfrm>
              <a:off x="7521" y="5489"/>
              <a:ext cx="718" cy="7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4;p14"/>
          <p:cNvSpPr/>
          <p:nvPr/>
        </p:nvSpPr>
        <p:spPr>
          <a:xfrm>
            <a:off x="434674" y="5762632"/>
            <a:ext cx="11389293" cy="745839"/>
          </a:xfrm>
          <a:prstGeom prst="roundRect">
            <a:avLst>
              <a:gd name="adj" fmla="val 50000"/>
            </a:avLst>
          </a:prstGeom>
          <a:solidFill>
            <a:srgbClr val="FFC6B4"/>
          </a:solidFill>
          <a:ln>
            <a:noFill/>
          </a:ln>
          <a:effectLst>
            <a:outerShdw blurRad="342900" dist="114300" dir="4200000" algn="bl" rotWithShape="0">
              <a:srgbClr val="EFE4E3">
                <a:alpha val="35690"/>
              </a:srgbClr>
            </a:outerShdw>
          </a:effectLst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lvl="0" algn="l">
              <a:buSzPts val="1200"/>
            </a:pPr>
            <a:r>
              <a:rPr sz="1200" dirty="0" err="1">
                <a:cs typeface="Roboto" panose="02000000000000000000" charset="0"/>
                <a:sym typeface="Arial" panose="020B0604020202020204"/>
              </a:rPr>
              <a:t>Nacul</a:t>
            </a:r>
            <a:r>
              <a:rPr sz="1200" dirty="0">
                <a:cs typeface="Roboto" panose="02000000000000000000" charset="0"/>
                <a:sym typeface="Arial" panose="020B0604020202020204"/>
              </a:rPr>
              <a:t> L et al. European Network on Myalgic Encephalomyelitis/Chronic Fatigue Syndrome (EUROMENE): Expert Consensus on the Diagnosis, Service Provision, and Care of People with ME/CFS in Europe. </a:t>
            </a:r>
            <a:r>
              <a:rPr sz="1200" dirty="0" err="1">
                <a:cs typeface="Roboto" panose="02000000000000000000" charset="0"/>
                <a:sym typeface="Arial" panose="020B0604020202020204"/>
              </a:rPr>
              <a:t>Medicina</a:t>
            </a:r>
            <a:r>
              <a:rPr sz="1200" dirty="0">
                <a:cs typeface="Roboto" panose="02000000000000000000" charset="0"/>
                <a:sym typeface="Arial" panose="020B0604020202020204"/>
              </a:rPr>
              <a:t> (Kaunas). 2021;57(5):510. doi:10.3390/medicina57050510</a:t>
            </a:r>
          </a:p>
          <a:p>
            <a:pPr lvl="0" algn="l">
              <a:buSzPts val="1200"/>
            </a:pPr>
            <a:r>
              <a:rPr sz="1200" dirty="0">
                <a:cs typeface="Roboto" panose="02000000000000000000" charset="0"/>
                <a:sym typeface="Arial" panose="020B0604020202020204"/>
              </a:rPr>
              <a:t>Bateman L, et al. Myalgic Encephalomyelitis/Chronic Fatigue Syndrome: Essentials of Diagnosis and Management. Mayo </a:t>
            </a:r>
            <a:r>
              <a:rPr sz="1200" dirty="0" err="1">
                <a:cs typeface="Roboto" panose="02000000000000000000" charset="0"/>
                <a:sym typeface="Arial" panose="020B0604020202020204"/>
              </a:rPr>
              <a:t>Clin</a:t>
            </a:r>
            <a:r>
              <a:rPr sz="1200" dirty="0">
                <a:cs typeface="Roboto" panose="02000000000000000000" charset="0"/>
                <a:sym typeface="Arial" panose="020B0604020202020204"/>
              </a:rPr>
              <a:t> Proc. 2021;96(11):2861-2878. </a:t>
            </a:r>
            <a:r>
              <a:rPr sz="1200" dirty="0" err="1">
                <a:cs typeface="Roboto" panose="02000000000000000000" charset="0"/>
                <a:sym typeface="Arial" panose="020B0604020202020204"/>
              </a:rPr>
              <a:t>doi</a:t>
            </a:r>
            <a:r>
              <a:rPr sz="1200" dirty="0">
                <a:cs typeface="Roboto" panose="02000000000000000000" charset="0"/>
                <a:sym typeface="Arial" panose="020B0604020202020204"/>
              </a:rPr>
              <a:t>: 10.1016/j.mayocp.2021.07.0044</a:t>
            </a:r>
          </a:p>
        </p:txBody>
      </p:sp>
    </p:spTree>
    <p:extLst>
      <p:ext uri="{BB962C8B-B14F-4D97-AF65-F5344CB8AC3E}">
        <p14:creationId xmlns:p14="http://schemas.microsoft.com/office/powerpoint/2010/main" val="12304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415659" y="344995"/>
            <a:ext cx="11493697" cy="763594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t" anchorCtr="0">
            <a:noAutofit/>
          </a:bodyPr>
          <a:lstStyle/>
          <a:p>
            <a:pPr algn="l">
              <a:buSzPts val="990"/>
            </a:pPr>
            <a:r>
              <a:rPr lang="ru-RU" sz="3200" dirty="0">
                <a:latin typeface="+mj-lt"/>
                <a:sym typeface="+mn-ea"/>
              </a:rPr>
              <a:t>Ключевые принципы ведения пациента с МЭ/СХУ</a:t>
            </a:r>
            <a:endParaRPr lang="ru-RU" sz="3200" dirty="0">
              <a:latin typeface="+mj-lt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380924" y="696874"/>
            <a:ext cx="8522594" cy="3524214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t" anchorCtr="0">
            <a:normAutofit fontScale="90000" lnSpcReduction="20000"/>
          </a:bodyPr>
          <a:lstStyle/>
          <a:p>
            <a:pPr marL="152385" indent="0">
              <a:buNone/>
            </a:pPr>
            <a:r>
              <a:rPr sz="2666" dirty="0">
                <a:latin typeface="Roboto" panose="02000000000000000000" charset="0"/>
                <a:cs typeface="Roboto" panose="02000000000000000000" charset="0"/>
                <a:sym typeface="+mn-ea"/>
              </a:rPr>
              <a:t> </a:t>
            </a:r>
          </a:p>
          <a:p>
            <a:pPr>
              <a:buFont typeface="Roboto" panose="02000000000000000000"/>
              <a:buChar char="●"/>
            </a:pPr>
            <a:r>
              <a:rPr lang="ru-RU" sz="2666" dirty="0" err="1">
                <a:cs typeface="Roboto" panose="02000000000000000000" charset="0"/>
                <a:sym typeface="+mn-ea"/>
              </a:rPr>
              <a:t>Подтверждение диагноза, формирование </a:t>
            </a:r>
            <a:r>
              <a:rPr lang="ru-RU" sz="2700" dirty="0" err="1">
                <a:cs typeface="Roboto" panose="02000000000000000000" charset="0"/>
                <a:sym typeface="+mn-ea"/>
              </a:rPr>
              <a:t>доверительных отношений врач-пациент</a:t>
            </a:r>
          </a:p>
          <a:p>
            <a:pPr>
              <a:buFont typeface="Roboto" panose="02000000000000000000"/>
              <a:buChar char="●"/>
            </a:pPr>
            <a:r>
              <a:rPr lang="ru-RU" sz="2700" dirty="0">
                <a:cs typeface="Roboto" panose="02000000000000000000" charset="0"/>
                <a:sym typeface="+mn-ea"/>
              </a:rPr>
              <a:t>Обучение </a:t>
            </a:r>
            <a:r>
              <a:rPr lang="ru-RU" sz="2700" dirty="0" err="1">
                <a:cs typeface="Roboto" panose="02000000000000000000" charset="0"/>
                <a:sym typeface="+mn-ea"/>
              </a:rPr>
              <a:t>пейсингу</a:t>
            </a:r>
            <a:r>
              <a:rPr lang="ru-RU" sz="2700" dirty="0">
                <a:cs typeface="Roboto" panose="02000000000000000000" charset="0"/>
                <a:sym typeface="+mn-ea"/>
              </a:rPr>
              <a:t> - </a:t>
            </a:r>
            <a:r>
              <a:rPr lang="ru-RU" sz="2700" dirty="0">
                <a:cs typeface="Roboto" panose="02000000000000000000" charset="0"/>
              </a:rPr>
              <a:t>стратегии управления энергией, направленной на предотвращение эпизодов постнагрузочного истощения </a:t>
            </a:r>
            <a:r>
              <a:rPr lang="en-US" sz="2700" dirty="0">
                <a:cs typeface="Roboto" panose="02000000000000000000" charset="0"/>
              </a:rPr>
              <a:t>(Post-Exertional Malaise, PEM).</a:t>
            </a:r>
            <a:endParaRPr lang="ru-RU" sz="2700" dirty="0">
              <a:cs typeface="Roboto" panose="02000000000000000000" charset="0"/>
              <a:sym typeface="+mn-ea"/>
            </a:endParaRPr>
          </a:p>
          <a:p>
            <a:pPr>
              <a:buFont typeface="Roboto" panose="02000000000000000000"/>
              <a:buChar char="●"/>
            </a:pPr>
            <a:r>
              <a:rPr lang="ru-RU" sz="2700" dirty="0">
                <a:cs typeface="Roboto" panose="02000000000000000000" charset="0"/>
                <a:sym typeface="+mn-ea"/>
              </a:rPr>
              <a:t>Симптоматическое лечение ортостатической непереносимости</a:t>
            </a:r>
            <a:r>
              <a:rPr lang="ru-RU" sz="2666" dirty="0" smtClean="0">
                <a:cs typeface="Roboto" panose="02000000000000000000" charset="0"/>
                <a:sym typeface="+mn-ea"/>
              </a:rPr>
              <a:t>, хронического болевого синдрома, нарушений сна</a:t>
            </a:r>
            <a:endParaRPr lang="ru-RU" sz="2666" dirty="0">
              <a:cs typeface="Roboto" panose="02000000000000000000" charset="0"/>
              <a:sym typeface="+mn-ea"/>
            </a:endParaRPr>
          </a:p>
          <a:p>
            <a:pPr>
              <a:buFont typeface="Roboto" panose="02000000000000000000"/>
              <a:buChar char="●"/>
            </a:pPr>
            <a:endParaRPr lang="ru-RU" sz="2666" b="1" dirty="0" err="1">
              <a:solidFill>
                <a:srgbClr val="DD7E6B"/>
              </a:solidFill>
              <a:ea typeface="Roboto" panose="02000000000000000000"/>
              <a:cs typeface="Roboto" panose="02000000000000000000" charset="0"/>
              <a:sym typeface="+mn-ea"/>
            </a:endParaRPr>
          </a:p>
        </p:txBody>
      </p:sp>
      <p:sp>
        <p:nvSpPr>
          <p:cNvPr id="3" name="Rounded Rectangle 0"/>
          <p:cNvSpPr/>
          <p:nvPr/>
        </p:nvSpPr>
        <p:spPr>
          <a:xfrm>
            <a:off x="415659" y="4221088"/>
            <a:ext cx="11105974" cy="1604513"/>
          </a:xfrm>
          <a:prstGeom prst="roundRect">
            <a:avLst/>
          </a:prstGeom>
          <a:solidFill>
            <a:srgbClr val="E06666"/>
          </a:solidFill>
          <a:ln>
            <a:solidFill>
              <a:srgbClr val="FFC6B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SzPct val="150000"/>
            </a:pPr>
            <a:r>
              <a:rPr lang="ru-RU" sz="2400" dirty="0">
                <a:latin typeface="Roboto" panose="02000000000000000000" charset="0"/>
                <a:cs typeface="Roboto" panose="02000000000000000000" charset="0"/>
                <a:sym typeface="+mn-ea"/>
              </a:rPr>
              <a:t>! </a:t>
            </a:r>
            <a:r>
              <a:rPr lang="ru-RU" sz="2400" dirty="0" smtClean="0">
                <a:latin typeface="Roboto" panose="02000000000000000000" charset="0"/>
                <a:cs typeface="Roboto" panose="02000000000000000000" charset="0"/>
                <a:sym typeface="+mn-ea"/>
              </a:rPr>
              <a:t>Патогенетическая</a:t>
            </a:r>
            <a:r>
              <a:rPr sz="2400" dirty="0" smtClean="0">
                <a:latin typeface="Roboto" panose="02000000000000000000" charset="0"/>
                <a:cs typeface="Roboto" panose="02000000000000000000" charset="0"/>
                <a:sym typeface="+mn-ea"/>
              </a:rPr>
              <a:t> </a:t>
            </a:r>
            <a:r>
              <a:rPr sz="2400" dirty="0" err="1">
                <a:latin typeface="Roboto" panose="02000000000000000000" charset="0"/>
                <a:cs typeface="Roboto" panose="02000000000000000000" charset="0"/>
                <a:sym typeface="+mn-ea"/>
              </a:rPr>
              <a:t>терапия</a:t>
            </a:r>
            <a:r>
              <a:rPr sz="2400" dirty="0">
                <a:latin typeface="Roboto" panose="02000000000000000000" charset="0"/>
                <a:cs typeface="Roboto" panose="02000000000000000000" charset="0"/>
                <a:sym typeface="+mn-ea"/>
              </a:rPr>
              <a:t> </a:t>
            </a:r>
            <a:r>
              <a:rPr lang="ru-RU" sz="2400" dirty="0">
                <a:latin typeface="Roboto" panose="02000000000000000000" charset="0"/>
                <a:cs typeface="Roboto" panose="02000000000000000000" charset="0"/>
                <a:sym typeface="+mn-ea"/>
              </a:rPr>
              <a:t>МЭ/</a:t>
            </a:r>
            <a:r>
              <a:rPr sz="2400" dirty="0" smtClean="0">
                <a:latin typeface="Roboto" panose="02000000000000000000" charset="0"/>
                <a:cs typeface="Roboto" panose="02000000000000000000" charset="0"/>
                <a:sym typeface="+mn-ea"/>
              </a:rPr>
              <a:t>СХУ</a:t>
            </a:r>
            <a:r>
              <a:rPr lang="ru-RU" sz="2400" dirty="0">
                <a:latin typeface="Roboto" panose="02000000000000000000" charset="0"/>
                <a:cs typeface="Roboto" panose="02000000000000000000" charset="0"/>
                <a:sym typeface="+mn-ea"/>
              </a:rPr>
              <a:t> </a:t>
            </a:r>
            <a:r>
              <a:rPr lang="ru-RU" sz="2400" dirty="0" smtClean="0">
                <a:latin typeface="Roboto" panose="02000000000000000000" charset="0"/>
                <a:cs typeface="Roboto" panose="02000000000000000000" charset="0"/>
                <a:sym typeface="+mn-ea"/>
              </a:rPr>
              <a:t>на сегодняшний день</a:t>
            </a:r>
            <a:r>
              <a:rPr sz="2400" dirty="0" smtClean="0">
                <a:latin typeface="Roboto" panose="02000000000000000000" charset="0"/>
                <a:cs typeface="Roboto" panose="02000000000000000000" charset="0"/>
                <a:sym typeface="+mn-ea"/>
              </a:rPr>
              <a:t> </a:t>
            </a:r>
            <a:r>
              <a:rPr sz="2400" dirty="0" err="1" smtClean="0">
                <a:latin typeface="Roboto" panose="02000000000000000000" charset="0"/>
                <a:cs typeface="Roboto" panose="02000000000000000000" charset="0"/>
                <a:sym typeface="+mn-ea"/>
              </a:rPr>
              <a:t>не</a:t>
            </a:r>
            <a:r>
              <a:rPr sz="2400" dirty="0" smtClean="0">
                <a:latin typeface="Roboto" panose="02000000000000000000" charset="0"/>
                <a:cs typeface="Roboto" panose="02000000000000000000" charset="0"/>
                <a:sym typeface="+mn-ea"/>
              </a:rPr>
              <a:t> </a:t>
            </a:r>
            <a:r>
              <a:rPr sz="2400" dirty="0" err="1">
                <a:latin typeface="Roboto" panose="02000000000000000000" charset="0"/>
                <a:cs typeface="Roboto" panose="02000000000000000000" charset="0"/>
                <a:sym typeface="+mn-ea"/>
              </a:rPr>
              <a:t>разработана</a:t>
            </a:r>
            <a:endParaRPr sz="2400" dirty="0">
              <a:latin typeface="Roboto" panose="02000000000000000000" charset="0"/>
              <a:cs typeface="Roboto" panose="02000000000000000000" charset="0"/>
              <a:sym typeface="+mn-ea"/>
            </a:endParaRPr>
          </a:p>
          <a:p>
            <a:pPr algn="ctr">
              <a:buSzPct val="150000"/>
            </a:pPr>
            <a:r>
              <a:rPr lang="ru-RU" sz="2400" dirty="0" err="1" smtClean="0">
                <a:latin typeface="Roboto" panose="02000000000000000000" charset="0"/>
                <a:cs typeface="Roboto" panose="02000000000000000000" charset="0"/>
                <a:sym typeface="+mn-ea"/>
              </a:rPr>
              <a:t>Зарубежом</a:t>
            </a:r>
            <a:r>
              <a:rPr lang="ru-RU" sz="2400" dirty="0" smtClean="0">
                <a:latin typeface="Roboto" panose="02000000000000000000" charset="0"/>
                <a:cs typeface="Roboto" panose="02000000000000000000" charset="0"/>
                <a:sym typeface="+mn-ea"/>
              </a:rPr>
              <a:t> проводятся клинические </a:t>
            </a:r>
            <a:r>
              <a:rPr lang="ru-RU" sz="2400" dirty="0">
                <a:latin typeface="Roboto" panose="02000000000000000000" charset="0"/>
                <a:cs typeface="Roboto" panose="02000000000000000000" charset="0"/>
                <a:sym typeface="+mn-ea"/>
              </a:rPr>
              <a:t>исследования </a:t>
            </a:r>
            <a:r>
              <a:rPr lang="ru-RU" sz="2400" dirty="0" err="1" smtClean="0">
                <a:latin typeface="Roboto" panose="02000000000000000000" charset="0"/>
                <a:cs typeface="Roboto" panose="02000000000000000000" charset="0"/>
                <a:sym typeface="+mn-ea"/>
              </a:rPr>
              <a:t>даратумумаба</a:t>
            </a:r>
            <a:r>
              <a:rPr lang="ru-RU" sz="2400" dirty="0">
                <a:latin typeface="Roboto" panose="02000000000000000000" charset="0"/>
                <a:cs typeface="Roboto" panose="02000000000000000000" charset="0"/>
                <a:sym typeface="+mn-ea"/>
              </a:rPr>
              <a:t>, </a:t>
            </a:r>
            <a:r>
              <a:rPr lang="ru-RU" sz="2400" dirty="0" err="1">
                <a:latin typeface="Roboto" panose="02000000000000000000" charset="0"/>
                <a:cs typeface="Roboto" panose="02000000000000000000" charset="0"/>
                <a:sym typeface="+mn-ea"/>
              </a:rPr>
              <a:t>ритуксимаба</a:t>
            </a:r>
            <a:r>
              <a:rPr lang="ru-RU" sz="2400" dirty="0">
                <a:latin typeface="Roboto" panose="02000000000000000000" charset="0"/>
                <a:cs typeface="Roboto" panose="02000000000000000000" charset="0"/>
                <a:sym typeface="+mn-ea"/>
              </a:rPr>
              <a:t>, внутривенного иммуноглобулина, </a:t>
            </a:r>
            <a:r>
              <a:rPr lang="ru-RU" sz="2400" dirty="0" err="1">
                <a:latin typeface="Roboto" panose="02000000000000000000" charset="0"/>
                <a:cs typeface="Roboto" panose="02000000000000000000" charset="0"/>
                <a:sym typeface="+mn-ea"/>
              </a:rPr>
              <a:t>иммуносорбции</a:t>
            </a:r>
            <a:r>
              <a:rPr lang="ru-RU" sz="2400" dirty="0">
                <a:latin typeface="Roboto" panose="02000000000000000000" charset="0"/>
                <a:cs typeface="Roboto" panose="02000000000000000000" charset="0"/>
                <a:sym typeface="+mn-ea"/>
              </a:rPr>
              <a:t> </a:t>
            </a:r>
            <a:r>
              <a:rPr lang="ru-RU" sz="2400" dirty="0" smtClean="0">
                <a:latin typeface="Roboto" panose="02000000000000000000" charset="0"/>
                <a:cs typeface="Roboto" panose="02000000000000000000" charset="0"/>
                <a:sym typeface="+mn-ea"/>
              </a:rPr>
              <a:t>и др. </a:t>
            </a:r>
            <a:endParaRPr lang="ru-RU" sz="2400" dirty="0">
              <a:latin typeface="Roboto" panose="02000000000000000000" charset="0"/>
              <a:cs typeface="Roboto" panose="02000000000000000000" charset="0"/>
              <a:sym typeface="+mn-ea"/>
            </a:endParaRPr>
          </a:p>
        </p:txBody>
      </p:sp>
      <p:pic>
        <p:nvPicPr>
          <p:cNvPr id="104" name="Picture 103"/>
          <p:cNvPicPr/>
          <p:nvPr/>
        </p:nvPicPr>
        <p:blipFill>
          <a:blip r:embed="rId3"/>
          <a:srcRect t="15183" b="10627"/>
          <a:stretch>
            <a:fillRect/>
          </a:stretch>
        </p:blipFill>
        <p:spPr>
          <a:xfrm>
            <a:off x="8903518" y="1310779"/>
            <a:ext cx="2310800" cy="2668993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7" name="Google Shape;74;p14"/>
          <p:cNvSpPr/>
          <p:nvPr/>
        </p:nvSpPr>
        <p:spPr>
          <a:xfrm>
            <a:off x="415659" y="6021288"/>
            <a:ext cx="11389293" cy="745839"/>
          </a:xfrm>
          <a:prstGeom prst="roundRect">
            <a:avLst>
              <a:gd name="adj" fmla="val 50000"/>
            </a:avLst>
          </a:prstGeom>
          <a:solidFill>
            <a:srgbClr val="FFC6B4"/>
          </a:solidFill>
          <a:ln>
            <a:noFill/>
          </a:ln>
          <a:effectLst>
            <a:outerShdw blurRad="342900" dist="114300" dir="4200000" algn="bl" rotWithShape="0">
              <a:srgbClr val="EFE4E3">
                <a:alpha val="35690"/>
              </a:srgbClr>
            </a:outerShdw>
          </a:effectLst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lvl="0" algn="l">
              <a:buSzPts val="1200"/>
            </a:pPr>
            <a:r>
              <a:rPr sz="1200" dirty="0" err="1">
                <a:cs typeface="Roboto" panose="02000000000000000000" charset="0"/>
                <a:sym typeface="Arial" panose="020B0604020202020204"/>
              </a:rPr>
              <a:t>Nacul</a:t>
            </a:r>
            <a:r>
              <a:rPr sz="1200" dirty="0">
                <a:cs typeface="Roboto" panose="02000000000000000000" charset="0"/>
                <a:sym typeface="Arial" panose="020B0604020202020204"/>
              </a:rPr>
              <a:t> L et al. European Network on Myalgic Encephalomyelitis/Chronic Fatigue Syndrome (EUROMENE): Expert Consensus on the Diagnosis, Service Provision, and Care of People with ME/CFS in Europe. </a:t>
            </a:r>
            <a:r>
              <a:rPr sz="1200" dirty="0" err="1">
                <a:cs typeface="Roboto" panose="02000000000000000000" charset="0"/>
                <a:sym typeface="Arial" panose="020B0604020202020204"/>
              </a:rPr>
              <a:t>Medicina</a:t>
            </a:r>
            <a:r>
              <a:rPr sz="1200" dirty="0">
                <a:cs typeface="Roboto" panose="02000000000000000000" charset="0"/>
                <a:sym typeface="Arial" panose="020B0604020202020204"/>
              </a:rPr>
              <a:t> (Kaunas). 2021;57(5):510. doi:10.3390/medicina57050510</a:t>
            </a:r>
          </a:p>
          <a:p>
            <a:pPr lvl="0" algn="l">
              <a:buSzPts val="1200"/>
            </a:pPr>
            <a:r>
              <a:rPr sz="1200" dirty="0">
                <a:cs typeface="Roboto" panose="02000000000000000000" charset="0"/>
                <a:sym typeface="Arial" panose="020B0604020202020204"/>
              </a:rPr>
              <a:t>Bateman L, et al. Myalgic Encephalomyelitis/Chronic Fatigue Syndrome: Essentials of Diagnosis and Management. Mayo </a:t>
            </a:r>
            <a:r>
              <a:rPr sz="1200" dirty="0" err="1">
                <a:cs typeface="Roboto" panose="02000000000000000000" charset="0"/>
                <a:sym typeface="Arial" panose="020B0604020202020204"/>
              </a:rPr>
              <a:t>Clin</a:t>
            </a:r>
            <a:r>
              <a:rPr sz="1200" dirty="0">
                <a:cs typeface="Roboto" panose="02000000000000000000" charset="0"/>
                <a:sym typeface="Arial" panose="020B0604020202020204"/>
              </a:rPr>
              <a:t> Proc. 2021;96(11):2861-2878. </a:t>
            </a:r>
            <a:r>
              <a:rPr sz="1200" dirty="0" err="1">
                <a:cs typeface="Roboto" panose="02000000000000000000" charset="0"/>
                <a:sym typeface="Arial" panose="020B0604020202020204"/>
              </a:rPr>
              <a:t>doi</a:t>
            </a:r>
            <a:r>
              <a:rPr sz="1200" dirty="0">
                <a:cs typeface="Roboto" panose="02000000000000000000" charset="0"/>
                <a:sym typeface="Arial" panose="020B0604020202020204"/>
              </a:rPr>
              <a:t>: 10.1016/j.mayocp.2021.07.0044</a:t>
            </a:r>
          </a:p>
        </p:txBody>
      </p:sp>
    </p:spTree>
    <p:extLst>
      <p:ext uri="{BB962C8B-B14F-4D97-AF65-F5344CB8AC3E}">
        <p14:creationId xmlns:p14="http://schemas.microsoft.com/office/powerpoint/2010/main" val="35501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702" y="0"/>
            <a:ext cx="9721080" cy="126876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+mj-lt"/>
              </a:rPr>
              <a:t>Консультации пациентов с подозрением на МЭ/СХУ</a:t>
            </a:r>
            <a:endParaRPr lang="ru-RU" sz="32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8702" y="1124745"/>
            <a:ext cx="10081120" cy="5184576"/>
          </a:xfrm>
        </p:spPr>
        <p:txBody>
          <a:bodyPr>
            <a:normAutofit/>
          </a:bodyPr>
          <a:lstStyle/>
          <a:p>
            <a:pPr marL="457200" lvl="0">
              <a:spcBef>
                <a:spcPts val="0"/>
              </a:spcBef>
              <a:buSzPts val="1800"/>
              <a:buFontTx/>
              <a:buChar char="-"/>
            </a:pPr>
            <a:r>
              <a:rPr lang="ru-RU" b="1" dirty="0" err="1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Рябкова</a:t>
            </a:r>
            <a:r>
              <a:rPr lang="ru-RU" b="1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Варвара Александровна</a:t>
            </a: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, к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.м.н</a:t>
            </a: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., врач-невролог клиники «Традиция» (Москва), врач-невролог и врач-эндокринолог ГОБУЗ </a:t>
            </a:r>
            <a:r>
              <a:rPr lang="ru-RU" dirty="0" err="1">
                <a:solidFill>
                  <a:srgbClr val="114C7D"/>
                </a:solidFill>
                <a:cs typeface="Roboto" panose="02000000000000000000" charset="0"/>
                <a:sym typeface="+mn-ea"/>
              </a:rPr>
              <a:t>Боровичская</a:t>
            </a: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ЦРБ, врач-терапевт кардиологического отделения №2 </a:t>
            </a:r>
            <a:r>
              <a:rPr lang="ru-RU" dirty="0" err="1">
                <a:solidFill>
                  <a:srgbClr val="114C7D"/>
                </a:solidFill>
                <a:cs typeface="Roboto" panose="02000000000000000000" charset="0"/>
                <a:sym typeface="+mn-ea"/>
              </a:rPr>
              <a:t>ПСПбГМУ</a:t>
            </a: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им И.П. Павлова, врач-кардиолог, ассистент кафедры патологии Медицинского института СПбГУ, куратор направления исследований синдрома хронической усталости, постковидного синдрома и </a:t>
            </a:r>
            <a:r>
              <a:rPr lang="ru-RU" dirty="0" err="1">
                <a:solidFill>
                  <a:srgbClr val="114C7D"/>
                </a:solidFill>
                <a:cs typeface="Roboto" panose="02000000000000000000" charset="0"/>
                <a:sym typeface="+mn-ea"/>
              </a:rPr>
              <a:t>фибромиалгии</a:t>
            </a: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; куратор проекта 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по созданию Единого </a:t>
            </a: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Регистра больных МЭ/СХУ, </a:t>
            </a:r>
            <a:r>
              <a:rPr lang="ru-RU" dirty="0" err="1">
                <a:solidFill>
                  <a:srgbClr val="114C7D"/>
                </a:solidFill>
                <a:cs typeface="Roboto" panose="02000000000000000000" charset="0"/>
                <a:sym typeface="+mn-ea"/>
              </a:rPr>
              <a:t>постковидным</a:t>
            </a: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синдромом и </a:t>
            </a:r>
            <a:r>
              <a:rPr lang="ru-RU" dirty="0" err="1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фибромиалгией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; опыт работы в указанном направлении с 2018 года, защита кандидатской диссертации по тематике МЭ/СХУ и постковидного синдрома (2025 г)</a:t>
            </a:r>
          </a:p>
          <a:p>
            <a:pPr marL="457200" lvl="0">
              <a:spcBef>
                <a:spcPts val="0"/>
              </a:spcBef>
              <a:buSzPts val="1800"/>
              <a:buFontTx/>
              <a:buChar char="-"/>
            </a:pPr>
            <a:r>
              <a:rPr lang="ru-RU" b="1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Для пациентов в Москве: 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консультации </a:t>
            </a:r>
            <a:r>
              <a:rPr lang="en-US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pro bono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, клиника «Традиция»</a:t>
            </a:r>
          </a:p>
          <a:p>
            <a:pPr marL="457200" lvl="0">
              <a:spcBef>
                <a:spcPts val="0"/>
              </a:spcBef>
              <a:buSzPts val="1800"/>
              <a:buFontTx/>
              <a:buChar char="-"/>
            </a:pPr>
            <a:r>
              <a:rPr lang="ru-RU" b="1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Для иногородних пациентов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: получение экспертного мнения (дистанционно)</a:t>
            </a:r>
          </a:p>
          <a:p>
            <a:pPr marL="457200" lvl="0">
              <a:spcBef>
                <a:spcPts val="0"/>
              </a:spcBef>
              <a:buSzPts val="1800"/>
              <a:buFontTx/>
              <a:buChar char="-"/>
            </a:pPr>
            <a:r>
              <a:rPr lang="ru-RU" b="1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Для медицинских специалистов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: консультация врач-врач по вопросам диагностики и ведения 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пациентов</a:t>
            </a:r>
            <a:r>
              <a:rPr lang="en-US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c 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МЭ/СХУ, </a:t>
            </a:r>
            <a:r>
              <a:rPr lang="ru-RU" dirty="0" err="1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постковидным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синдромом, </a:t>
            </a:r>
            <a:r>
              <a:rPr lang="ru-RU" dirty="0" err="1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фибромиалгией</a:t>
            </a:r>
            <a:endParaRPr lang="ru-RU" dirty="0" smtClean="0">
              <a:solidFill>
                <a:srgbClr val="114C7D"/>
              </a:solidFill>
              <a:cs typeface="Roboto" panose="02000000000000000000" charset="0"/>
              <a:sym typeface="+mn-ea"/>
            </a:endParaRPr>
          </a:p>
          <a:p>
            <a:pPr marL="457200" lvl="0">
              <a:spcBef>
                <a:spcPts val="0"/>
              </a:spcBef>
              <a:buSzPts val="1800"/>
              <a:buFontTx/>
              <a:buChar char="-"/>
            </a:pPr>
            <a:r>
              <a:rPr lang="ru-RU" b="1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Контактная информация: </a:t>
            </a:r>
            <a:r>
              <a:rPr lang="en-US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varvara-ryabkova@yandex.ru</a:t>
            </a:r>
            <a:r>
              <a:rPr lang="en-US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, +79650620828 (WhatsApp, Telegram, MAX</a:t>
            </a:r>
            <a:r>
              <a:rPr lang="en-US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)</a:t>
            </a:r>
            <a:endParaRPr lang="ru-RU" dirty="0" smtClean="0">
              <a:solidFill>
                <a:srgbClr val="114C7D"/>
              </a:solidFill>
              <a:cs typeface="Roboto" panose="02000000000000000000" charset="0"/>
              <a:sym typeface="+mn-ea"/>
            </a:endParaRPr>
          </a:p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n-US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      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Сообщество пациентов АНО «Не просто усталость» - </a:t>
            </a:r>
            <a:r>
              <a:rPr lang="en-US" dirty="0"/>
              <a:t>@neprosto_admin2</a:t>
            </a:r>
            <a:endParaRPr lang="ru-RU" dirty="0">
              <a:solidFill>
                <a:srgbClr val="114C7D"/>
              </a:solidFill>
              <a:cs typeface="Roboto" panose="020000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69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22598" y="1953056"/>
              <a:ext cx="1980000" cy="19800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8831510" y="6309320"/>
              <a:ext cx="3014206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dirty="0">
                  <a:solidFill>
                    <a:srgbClr val="114C7D"/>
                  </a:solidFill>
                  <a:latin typeface="Gotham Pro" pitchFamily="2" charset="0"/>
                  <a:cs typeface="Gotham Pro" pitchFamily="2" charset="0"/>
                </a:rPr>
                <a:t>congress-vsp.ru/xvi/</a:t>
              </a:r>
              <a:endParaRPr lang="ru-RU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pic>
          <p:nvPicPr>
            <p:cNvPr id="8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1079579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4698000"/>
              <a:ext cx="5399214" cy="2160000"/>
            </a:xfrm>
            <a:prstGeom prst="rect">
              <a:avLst/>
            </a:prstGeom>
            <a:noFill/>
          </p:spPr>
        </p:pic>
        <p:pic>
          <p:nvPicPr>
            <p:cNvPr id="1028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110413" y="0"/>
              <a:ext cx="1080000" cy="1080000"/>
            </a:xfrm>
            <a:prstGeom prst="rect">
              <a:avLst/>
            </a:prstGeom>
            <a:noFill/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358902" y="2358008"/>
            <a:ext cx="8149983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0" dirty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630" y="0"/>
            <a:ext cx="9577064" cy="1080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1663A4"/>
                </a:solidFill>
                <a:latin typeface="+mj-lt"/>
                <a:cs typeface="Gotham Pro" pitchFamily="2" charset="0"/>
              </a:rPr>
              <a:t>Определение</a:t>
            </a:r>
            <a:endParaRPr lang="ru-RU" sz="3200" b="1" dirty="0">
              <a:solidFill>
                <a:srgbClr val="1663A4"/>
              </a:solidFill>
              <a:latin typeface="+mj-lt"/>
              <a:cs typeface="Gotham Pro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0631" y="1340768"/>
            <a:ext cx="10873208" cy="4968551"/>
          </a:xfrm>
        </p:spPr>
        <p:txBody>
          <a:bodyPr/>
          <a:lstStyle/>
          <a:p>
            <a:pPr marL="285750" indent="-285750" algn="just"/>
            <a:r>
              <a:rPr lang="ru-RU" b="1" dirty="0" err="1">
                <a:solidFill>
                  <a:srgbClr val="FB7815"/>
                </a:solidFill>
              </a:rPr>
              <a:t>Миалгический</a:t>
            </a:r>
            <a:r>
              <a:rPr lang="ru-RU" b="1" dirty="0">
                <a:solidFill>
                  <a:srgbClr val="FB7815"/>
                </a:solidFill>
              </a:rPr>
              <a:t> </a:t>
            </a:r>
            <a:r>
              <a:rPr lang="ru-RU" b="1" dirty="0" err="1">
                <a:solidFill>
                  <a:srgbClr val="FB7815"/>
                </a:solidFill>
              </a:rPr>
              <a:t>энцефаломиелит</a:t>
            </a:r>
            <a:r>
              <a:rPr lang="ru-RU" b="1" dirty="0">
                <a:solidFill>
                  <a:srgbClr val="FB7815"/>
                </a:solidFill>
              </a:rPr>
              <a:t>/синдром хронической усталости </a:t>
            </a:r>
            <a:r>
              <a:rPr lang="ru-RU" dirty="0">
                <a:solidFill>
                  <a:srgbClr val="FB7815"/>
                </a:solidFill>
              </a:rPr>
              <a:t>(</a:t>
            </a:r>
            <a:r>
              <a:rPr lang="ru-RU" b="1" dirty="0">
                <a:solidFill>
                  <a:srgbClr val="FB7815"/>
                </a:solidFill>
              </a:rPr>
              <a:t>МЭ/СХУ, </a:t>
            </a:r>
            <a:r>
              <a:rPr lang="ru-RU" dirty="0">
                <a:solidFill>
                  <a:srgbClr val="FB7815"/>
                </a:solidFill>
              </a:rPr>
              <a:t>англ. myalgic </a:t>
            </a:r>
            <a:r>
              <a:rPr lang="ru-RU" dirty="0" err="1">
                <a:solidFill>
                  <a:srgbClr val="FB7815"/>
                </a:solidFill>
              </a:rPr>
              <a:t>encephalomyelitis</a:t>
            </a:r>
            <a:r>
              <a:rPr lang="ru-RU" dirty="0">
                <a:solidFill>
                  <a:srgbClr val="FB7815"/>
                </a:solidFill>
              </a:rPr>
              <a:t>/</a:t>
            </a:r>
            <a:r>
              <a:rPr lang="ru-RU" dirty="0" err="1">
                <a:solidFill>
                  <a:srgbClr val="FB7815"/>
                </a:solidFill>
              </a:rPr>
              <a:t>chronic</a:t>
            </a:r>
            <a:r>
              <a:rPr lang="ru-RU" dirty="0">
                <a:solidFill>
                  <a:srgbClr val="FB7815"/>
                </a:solidFill>
              </a:rPr>
              <a:t> </a:t>
            </a:r>
            <a:r>
              <a:rPr lang="ru-RU" dirty="0" err="1">
                <a:solidFill>
                  <a:srgbClr val="FB7815"/>
                </a:solidFill>
              </a:rPr>
              <a:t>fatigue</a:t>
            </a:r>
            <a:r>
              <a:rPr lang="ru-RU" dirty="0">
                <a:solidFill>
                  <a:srgbClr val="FB7815"/>
                </a:solidFill>
              </a:rPr>
              <a:t> </a:t>
            </a:r>
            <a:r>
              <a:rPr lang="ru-RU" dirty="0" err="1">
                <a:solidFill>
                  <a:srgbClr val="FB7815"/>
                </a:solidFill>
              </a:rPr>
              <a:t>syndrome</a:t>
            </a:r>
            <a:r>
              <a:rPr lang="ru-RU" dirty="0">
                <a:solidFill>
                  <a:srgbClr val="FB7815"/>
                </a:solidFill>
              </a:rPr>
              <a:t>, ME/CFS) </a:t>
            </a:r>
            <a:r>
              <a:rPr lang="ru-RU" dirty="0"/>
              <a:t>– хроническое системное заболевание неизвестной этиологии, связанное с дисфункцией </a:t>
            </a:r>
            <a:r>
              <a:rPr lang="ru-RU" dirty="0" err="1"/>
              <a:t>нейроиммунноэндокринного</a:t>
            </a:r>
            <a:r>
              <a:rPr lang="ru-RU" dirty="0"/>
              <a:t> аппарата и нарушением процессов энергетического </a:t>
            </a:r>
            <a:r>
              <a:rPr lang="ru-RU" dirty="0" smtClean="0"/>
              <a:t>обмена. </a:t>
            </a:r>
          </a:p>
          <a:p>
            <a:pPr marL="285750" indent="-285750" algn="just"/>
            <a:r>
              <a:rPr lang="ru-RU" dirty="0" smtClean="0"/>
              <a:t>Данное </a:t>
            </a:r>
            <a:r>
              <a:rPr lang="ru-RU" dirty="0"/>
              <a:t>состояние характеризуется внезапным или постепенным развитием </a:t>
            </a:r>
            <a:r>
              <a:rPr lang="ru-RU" b="1" dirty="0"/>
              <a:t>стойкой выраженной усталости</a:t>
            </a:r>
            <a:r>
              <a:rPr lang="ru-RU" dirty="0"/>
              <a:t>, которая наряду с другими симптомами усиливается (часто </a:t>
            </a:r>
            <a:r>
              <a:rPr lang="ru-RU" dirty="0" smtClean="0"/>
              <a:t>отсрочено) </a:t>
            </a:r>
            <a:r>
              <a:rPr lang="ru-RU" dirty="0"/>
              <a:t>после ранее хорошо переносимых нагрузок (т.н. </a:t>
            </a:r>
            <a:r>
              <a:rPr lang="ru-RU" b="1" dirty="0"/>
              <a:t>постнагрузочное </a:t>
            </a:r>
            <a:r>
              <a:rPr lang="ru-RU" b="1" dirty="0" smtClean="0"/>
              <a:t>истощение</a:t>
            </a:r>
            <a:r>
              <a:rPr lang="en-US" b="1" dirty="0" smtClean="0"/>
              <a:t>, post exertional malaise</a:t>
            </a:r>
            <a:r>
              <a:rPr lang="ru-RU" dirty="0" smtClean="0"/>
              <a:t>), </a:t>
            </a:r>
            <a:r>
              <a:rPr lang="ru-RU" dirty="0"/>
              <a:t>а также неосвежающим сном, </a:t>
            </a:r>
            <a:r>
              <a:rPr lang="ru-RU" dirty="0" smtClean="0"/>
              <a:t>хроническим болевым синдромом,  </a:t>
            </a:r>
            <a:r>
              <a:rPr lang="ru-RU" dirty="0"/>
              <a:t>когнитивными нарушениями и вегетативной дисфункцией, которые не объясняются наличием какого-то другого заболевания, сохраняются в течение как минимум 6 месяцев, </a:t>
            </a:r>
            <a:r>
              <a:rPr lang="ru-RU" b="1" dirty="0"/>
              <a:t>не уменьшаются при отдыхе</a:t>
            </a:r>
            <a:r>
              <a:rPr lang="ru-RU" dirty="0"/>
              <a:t> и значительно снижают качество жизни</a:t>
            </a:r>
            <a:r>
              <a:rPr lang="ru-RU" dirty="0" smtClean="0"/>
              <a:t>.</a:t>
            </a:r>
          </a:p>
        </p:txBody>
      </p:sp>
      <p:sp>
        <p:nvSpPr>
          <p:cNvPr id="13" name="Google Shape;74;p14"/>
          <p:cNvSpPr/>
          <p:nvPr/>
        </p:nvSpPr>
        <p:spPr>
          <a:xfrm>
            <a:off x="1210941" y="5374487"/>
            <a:ext cx="10081120" cy="835566"/>
          </a:xfrm>
          <a:prstGeom prst="roundRect">
            <a:avLst>
              <a:gd name="adj" fmla="val 50000"/>
            </a:avLst>
          </a:prstGeom>
          <a:solidFill>
            <a:srgbClr val="FFC6B4"/>
          </a:solidFill>
          <a:ln>
            <a:noFill/>
          </a:ln>
          <a:effectLst>
            <a:outerShdw blurRad="342900" dist="114300" dir="4200000" algn="bl" rotWithShape="0">
              <a:srgbClr val="EFE4E3">
                <a:alpha val="356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Nacul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 L et al. European Network on Myalgic Encephalomyelitis/Chronic Fatigue Syndrome (EUROMENE): Expert Consensus on the Diagnosis, Service Provision, and Care of People with ME/CFS in Europe. </a:t>
            </a: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Medicina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 (Kaunas). 2021;57(5):510. doi:10.3390/medicina57050510</a:t>
            </a:r>
          </a:p>
          <a:p>
            <a:pPr lvl="0">
              <a:buClr>
                <a:srgbClr val="000000"/>
              </a:buClr>
              <a:buSzPts val="1200"/>
            </a:pP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Institute of Medicine (IOM). Beyond Myalgic Encephalomyelitis/Chronic Fatigue Syndrome: Redefining an Illness; The National</a:t>
            </a:r>
          </a:p>
          <a:p>
            <a:pPr lvl="0">
              <a:buClr>
                <a:srgbClr val="000000"/>
              </a:buClr>
              <a:buSzPts val="1200"/>
            </a:pP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 Academies Press: Washington, DC, USA,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702" y="0"/>
            <a:ext cx="9721080" cy="126876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+mj-lt"/>
              </a:rPr>
              <a:t>Эпидемиология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2190" y="1446880"/>
            <a:ext cx="10081120" cy="47091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11" name="Google Shape;248;p31"/>
          <p:cNvSpPr txBox="1"/>
          <p:nvPr/>
        </p:nvSpPr>
        <p:spPr>
          <a:xfrm>
            <a:off x="6583418" y="1694353"/>
            <a:ext cx="4696364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>
                <a:solidFill>
                  <a:srgbClr val="004985"/>
                </a:solidFill>
              </a:rPr>
              <a:t>В МКБ 10 МЭ/СХУ классифицируется как </a:t>
            </a:r>
            <a:r>
              <a:rPr lang="ru-RU" sz="2000" b="1" dirty="0">
                <a:solidFill>
                  <a:srgbClr val="004985"/>
                </a:solidFill>
              </a:rPr>
              <a:t>неврологическое заболевание</a:t>
            </a:r>
            <a:r>
              <a:rPr lang="ru-RU" sz="2000" dirty="0">
                <a:solidFill>
                  <a:srgbClr val="004985"/>
                </a:solidFill>
              </a:rPr>
              <a:t>, </a:t>
            </a:r>
            <a:r>
              <a:rPr lang="ru-RU" sz="2000" dirty="0" smtClean="0">
                <a:solidFill>
                  <a:srgbClr val="004985"/>
                </a:solidFill>
              </a:rPr>
              <a:t> код </a:t>
            </a:r>
            <a:r>
              <a:rPr lang="ru-RU" sz="2000" b="1" dirty="0">
                <a:solidFill>
                  <a:srgbClr val="004985"/>
                </a:solidFill>
              </a:rPr>
              <a:t>G93.3.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4" name="Google Shape;249;p31"/>
          <p:cNvSpPr txBox="1"/>
          <p:nvPr/>
        </p:nvSpPr>
        <p:spPr>
          <a:xfrm>
            <a:off x="6583418" y="1357884"/>
            <a:ext cx="27780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400" dirty="0" smtClean="0">
                <a:solidFill>
                  <a:srgbClr val="FB7815"/>
                </a:solidFill>
                <a:ea typeface="Roboto Medium" panose="02000000000000000000"/>
                <a:cs typeface="Roboto Medium" panose="02000000000000000000"/>
                <a:sym typeface="Roboto Medium" panose="02000000000000000000"/>
              </a:rPr>
              <a:t>Классификация</a:t>
            </a:r>
            <a:endParaRPr lang="ru-RU" altLang="en-US" sz="2400" dirty="0">
              <a:solidFill>
                <a:srgbClr val="FB7815"/>
              </a:solidFill>
              <a:ea typeface="Roboto Medium" panose="02000000000000000000"/>
              <a:cs typeface="Roboto Medium" panose="02000000000000000000"/>
              <a:sym typeface="Roboto Medium" panose="02000000000000000000"/>
            </a:endParaRPr>
          </a:p>
        </p:txBody>
      </p:sp>
      <p:sp>
        <p:nvSpPr>
          <p:cNvPr id="15" name="Google Shape;250;p31"/>
          <p:cNvSpPr txBox="1"/>
          <p:nvPr/>
        </p:nvSpPr>
        <p:spPr>
          <a:xfrm>
            <a:off x="6527255" y="3591478"/>
            <a:ext cx="4399544" cy="86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2000" b="1" dirty="0">
                <a:solidFill>
                  <a:srgbClr val="004985"/>
                </a:solidFill>
                <a:sym typeface="Roboto" panose="02000000000000000000"/>
              </a:rPr>
              <a:t>25% пациентов из-за симптомов прикованы к постели/не выходят </a:t>
            </a:r>
            <a:r>
              <a:rPr lang="ru-RU" sz="2000" b="1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из дома</a:t>
            </a:r>
            <a:r>
              <a:rPr lang="ru-RU" sz="20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; еще 50</a:t>
            </a:r>
            <a:r>
              <a:rPr lang="ru-RU" sz="2000" dirty="0" smtClean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% вынуждены прервать профессиональную деятельность/обучение</a:t>
            </a:r>
            <a:endParaRPr sz="2000" dirty="0">
              <a:solidFill>
                <a:schemeClr val="dk2"/>
              </a:solidFill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6" name="Google Shape;251;p31"/>
          <p:cNvSpPr txBox="1"/>
          <p:nvPr/>
        </p:nvSpPr>
        <p:spPr>
          <a:xfrm>
            <a:off x="6520078" y="3083738"/>
            <a:ext cx="27780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400" dirty="0" err="1">
                <a:solidFill>
                  <a:srgbClr val="FB7815"/>
                </a:solidFill>
                <a:ea typeface="Roboto Medium" panose="02000000000000000000"/>
                <a:cs typeface="Roboto Medium" panose="02000000000000000000"/>
                <a:sym typeface="Roboto Medium" panose="02000000000000000000"/>
              </a:rPr>
              <a:t>Инвалидизация</a:t>
            </a:r>
            <a:endParaRPr lang="ru-RU" altLang="en-US" sz="2400" dirty="0">
              <a:solidFill>
                <a:srgbClr val="FB7815"/>
              </a:solidFill>
              <a:ea typeface="Roboto Medium" panose="02000000000000000000"/>
              <a:cs typeface="Roboto Medium" panose="02000000000000000000"/>
              <a:sym typeface="Roboto Medium" panose="02000000000000000000"/>
            </a:endParaRPr>
          </a:p>
        </p:txBody>
      </p:sp>
      <p:sp>
        <p:nvSpPr>
          <p:cNvPr id="17" name="Google Shape;254;p31"/>
          <p:cNvSpPr txBox="1"/>
          <p:nvPr/>
        </p:nvSpPr>
        <p:spPr>
          <a:xfrm>
            <a:off x="2106202" y="1709068"/>
            <a:ext cx="3803204" cy="86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В </a:t>
            </a:r>
            <a:r>
              <a:rPr lang="ru-RU" sz="2000" b="1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80% </a:t>
            </a:r>
            <a:r>
              <a:rPr lang="ru-RU" sz="2000" dirty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случаев </a:t>
            </a:r>
            <a:r>
              <a:rPr lang="ru-RU" sz="2000" dirty="0" smtClean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- после эпизода острого </a:t>
            </a:r>
            <a:r>
              <a:rPr lang="ru-RU" sz="2000" b="1" dirty="0" smtClean="0">
                <a:solidFill>
                  <a:schemeClr val="dk2"/>
                </a:solidFill>
                <a:ea typeface="Roboto" panose="02000000000000000000"/>
                <a:cs typeface="Roboto" panose="02000000000000000000"/>
                <a:sym typeface="Roboto" panose="02000000000000000000"/>
              </a:rPr>
              <a:t>инфекционного заболевания</a:t>
            </a:r>
            <a:endParaRPr lang="ru-RU" sz="2000" b="1" dirty="0">
              <a:solidFill>
                <a:schemeClr val="dk2"/>
              </a:solidFill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8" name="Google Shape;255;p31"/>
          <p:cNvSpPr txBox="1"/>
          <p:nvPr/>
        </p:nvSpPr>
        <p:spPr>
          <a:xfrm>
            <a:off x="2168269" y="1411268"/>
            <a:ext cx="27780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B7815"/>
                </a:solidFill>
                <a:ea typeface="Roboto Medium" panose="02000000000000000000"/>
                <a:cs typeface="Roboto Medium" panose="02000000000000000000"/>
                <a:sym typeface="Roboto Medium" panose="02000000000000000000"/>
              </a:rPr>
              <a:t>Дебют </a:t>
            </a:r>
          </a:p>
        </p:txBody>
      </p:sp>
      <p:sp>
        <p:nvSpPr>
          <p:cNvPr id="19" name="Google Shape;256;p31"/>
          <p:cNvSpPr txBox="1"/>
          <p:nvPr/>
        </p:nvSpPr>
        <p:spPr>
          <a:xfrm>
            <a:off x="2168268" y="3658400"/>
            <a:ext cx="3841091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ru-RU" sz="2000" b="1" dirty="0">
                <a:solidFill>
                  <a:srgbClr val="004985"/>
                </a:solidFill>
                <a:sym typeface="+mn-ea"/>
              </a:rPr>
              <a:t>Распространённость МЭ/СХУ </a:t>
            </a:r>
            <a:r>
              <a:rPr lang="ru-RU" sz="2000" dirty="0">
                <a:solidFill>
                  <a:srgbClr val="004985"/>
                </a:solidFill>
                <a:sym typeface="+mn-ea"/>
              </a:rPr>
              <a:t>в </a:t>
            </a:r>
            <a:r>
              <a:rPr lang="ru-RU" sz="2000" dirty="0" smtClean="0">
                <a:solidFill>
                  <a:srgbClr val="004985"/>
                </a:solidFill>
                <a:sym typeface="+mn-ea"/>
              </a:rPr>
              <a:t>общей популяции составляла  </a:t>
            </a:r>
            <a:r>
              <a:rPr lang="en-US" sz="2000" b="1" dirty="0" smtClean="0">
                <a:solidFill>
                  <a:srgbClr val="004985"/>
                </a:solidFill>
                <a:sym typeface="+mn-ea"/>
              </a:rPr>
              <a:t>0,1-0,7</a:t>
            </a:r>
            <a:r>
              <a:rPr lang="ru-RU" sz="2000" b="1" dirty="0" smtClean="0">
                <a:solidFill>
                  <a:srgbClr val="004985"/>
                </a:solidFill>
                <a:sym typeface="+mn-ea"/>
              </a:rPr>
              <a:t>% (</a:t>
            </a:r>
            <a:r>
              <a:rPr lang="ru-RU" sz="2000" dirty="0" smtClean="0">
                <a:solidFill>
                  <a:srgbClr val="004985"/>
                </a:solidFill>
                <a:sym typeface="+mn-ea"/>
              </a:rPr>
              <a:t>до </a:t>
            </a:r>
            <a:r>
              <a:rPr lang="ru-RU" sz="2000" dirty="0">
                <a:solidFill>
                  <a:srgbClr val="004985"/>
                </a:solidFill>
                <a:sym typeface="+mn-ea"/>
              </a:rPr>
              <a:t>пандемии </a:t>
            </a:r>
            <a:r>
              <a:rPr lang="en-US" sz="2000" dirty="0" smtClean="0">
                <a:solidFill>
                  <a:srgbClr val="004985"/>
                </a:solidFill>
                <a:sym typeface="+mn-ea"/>
              </a:rPr>
              <a:t>COVID-19</a:t>
            </a:r>
            <a:r>
              <a:rPr lang="ru-RU" sz="2000" dirty="0" smtClean="0">
                <a:solidFill>
                  <a:srgbClr val="004985"/>
                </a:solidFill>
                <a:sym typeface="+mn-ea"/>
              </a:rPr>
              <a:t>)</a:t>
            </a:r>
            <a:endParaRPr lang="ru-RU" sz="2000" dirty="0">
              <a:solidFill>
                <a:srgbClr val="004985"/>
              </a:solidFill>
              <a:sym typeface="+mn-e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ea typeface="Gothic A1" charset="-127"/>
              <a:cs typeface="Gothic A1" charset="-127"/>
              <a:sym typeface="Gothic A1" charset="-127"/>
            </a:endParaRPr>
          </a:p>
        </p:txBody>
      </p:sp>
      <p:sp>
        <p:nvSpPr>
          <p:cNvPr id="20" name="Google Shape;257;p31"/>
          <p:cNvSpPr txBox="1"/>
          <p:nvPr/>
        </p:nvSpPr>
        <p:spPr>
          <a:xfrm>
            <a:off x="2168269" y="3133490"/>
            <a:ext cx="27780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400" dirty="0" smtClean="0">
                <a:solidFill>
                  <a:srgbClr val="FB7815"/>
                </a:solidFill>
                <a:ea typeface="Roboto Medium" panose="02000000000000000000"/>
                <a:cs typeface="Roboto Medium" panose="02000000000000000000"/>
                <a:sym typeface="Roboto Medium" panose="02000000000000000000"/>
              </a:rPr>
              <a:t>Эпидемиология</a:t>
            </a:r>
            <a:endParaRPr lang="ru-RU" altLang="en-US" sz="2400" dirty="0">
              <a:solidFill>
                <a:srgbClr val="FB7815"/>
              </a:solidFill>
              <a:ea typeface="Roboto Medium" panose="02000000000000000000"/>
              <a:cs typeface="Roboto Medium" panose="02000000000000000000"/>
              <a:sym typeface="Roboto Medium" panose="02000000000000000000"/>
            </a:endParaRPr>
          </a:p>
        </p:txBody>
      </p:sp>
      <p:pic>
        <p:nvPicPr>
          <p:cNvPr id="21" name="Google Shape;261;p3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1428680" y="1190311"/>
            <a:ext cx="901048" cy="90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63;p3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1428680" y="2858211"/>
            <a:ext cx="901048" cy="90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67;p3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691813" y="1121499"/>
            <a:ext cx="901048" cy="90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69;p3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691813" y="2824067"/>
            <a:ext cx="901048" cy="90104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74;p14"/>
          <p:cNvSpPr/>
          <p:nvPr/>
        </p:nvSpPr>
        <p:spPr>
          <a:xfrm>
            <a:off x="1198662" y="5549795"/>
            <a:ext cx="10081120" cy="835566"/>
          </a:xfrm>
          <a:prstGeom prst="roundRect">
            <a:avLst>
              <a:gd name="adj" fmla="val 50000"/>
            </a:avLst>
          </a:prstGeom>
          <a:solidFill>
            <a:srgbClr val="FFC6B4"/>
          </a:solidFill>
          <a:ln>
            <a:noFill/>
          </a:ln>
          <a:effectLst>
            <a:outerShdw blurRad="342900" dist="114300" dir="4200000" algn="bl" rotWithShape="0">
              <a:srgbClr val="EFE4E3">
                <a:alpha val="356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Nacul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 L et al. European Network on Myalgic Encephalomyelitis/Chronic Fatigue Syndrome (EUROMENE): Expert Consensus on the Diagnosis, Service Provision, and Care of People with ME/CFS in Europe. </a:t>
            </a: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Medicina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 (Kaunas). 2021;57(5):510. doi:10.3390/medicina57050510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Bateman L, et al. Myalgic Encephalomyelitis/Chronic Fatigue Syndrome: Essentials of Diagnosis and Management. Mayo </a:t>
            </a: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Clin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 Proc. 2021</a:t>
            </a: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;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96(11):2861-2878. </a:t>
            </a: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doi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: 10.1016/j.mayocp.2021.07.00</a:t>
            </a: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15429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38" y="0"/>
            <a:ext cx="10513168" cy="108000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+mj-lt"/>
              </a:rPr>
              <a:t>Эпидемиология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8071" y="908640"/>
            <a:ext cx="6455247" cy="5139911"/>
          </a:xfrm>
        </p:spPr>
        <p:txBody>
          <a:bodyPr/>
          <a:lstStyle/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dirty="0">
                <a:sym typeface="+mn-ea"/>
              </a:rPr>
              <a:t>Согласно мета-анализу (2020 </a:t>
            </a:r>
            <a:r>
              <a:rPr lang="ru-RU" dirty="0" smtClean="0">
                <a:sym typeface="+mn-ea"/>
              </a:rPr>
              <a:t>г), распространенность МЭ/СХУ схожа </a:t>
            </a:r>
            <a:r>
              <a:rPr lang="ru-RU" b="1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во всех регионах </a:t>
            </a:r>
            <a:r>
              <a:rPr lang="ru-RU" b="1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мира; данные по российской популяции отсутствуют</a:t>
            </a:r>
            <a:endParaRPr lang="ru-RU" b="1" dirty="0">
              <a:solidFill>
                <a:srgbClr val="114C7D"/>
              </a:solidFill>
              <a:cs typeface="Roboto" panose="02000000000000000000" charset="0"/>
              <a:sym typeface="+mn-ea"/>
            </a:endParaRP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Женщины болеют </a:t>
            </a:r>
            <a:r>
              <a:rPr lang="ru-RU" b="1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в 3 раза чаще</a:t>
            </a: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мужчин</a:t>
            </a:r>
            <a:endParaRPr lang="ru-RU" dirty="0">
              <a:solidFill>
                <a:srgbClr val="114C7D"/>
              </a:solidFill>
              <a:cs typeface="Roboto" panose="02000000000000000000" charset="0"/>
            </a:endParaRP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Известны два пика заболеваемости: </a:t>
            </a:r>
            <a:endParaRPr lang="ru-RU" dirty="0" smtClean="0">
              <a:solidFill>
                <a:srgbClr val="114C7D"/>
              </a:solidFill>
              <a:cs typeface="Roboto" panose="02000000000000000000" charset="0"/>
              <a:sym typeface="+mn-ea"/>
            </a:endParaRPr>
          </a:p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ru-RU" b="1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</a:t>
            </a:r>
            <a:r>
              <a:rPr lang="ru-RU" b="1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     10-19 </a:t>
            </a:r>
            <a:r>
              <a:rPr lang="ru-RU" b="1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и 30-39 лет</a:t>
            </a:r>
            <a:endParaRPr lang="ru-RU" dirty="0">
              <a:solidFill>
                <a:srgbClr val="114C7D"/>
              </a:solidFill>
              <a:cs typeface="Roboto" panose="02000000000000000000" charset="0"/>
              <a:sym typeface="+mn-ea"/>
            </a:endParaRP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Описаны как </a:t>
            </a:r>
            <a:r>
              <a:rPr lang="ru-RU" b="1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эпидемиологические вспышки,</a:t>
            </a: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так и </a:t>
            </a:r>
            <a:r>
              <a:rPr lang="ru-RU" b="1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спорадические случаи</a:t>
            </a: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Первые </a:t>
            </a:r>
            <a:r>
              <a:rPr lang="ru-RU" b="1" dirty="0" err="1">
                <a:solidFill>
                  <a:srgbClr val="114C7D"/>
                </a:solidFill>
                <a:cs typeface="Roboto" panose="02000000000000000000" charset="0"/>
                <a:sym typeface="+mn-ea"/>
              </a:rPr>
              <a:t>постпандемийные</a:t>
            </a: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исследования: </a:t>
            </a:r>
            <a:r>
              <a:rPr lang="ru-RU" b="1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распространенность МЭ/СХУ увеличилась в 5 </a:t>
            </a:r>
            <a:r>
              <a:rPr lang="ru-RU" b="1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раз  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</a:t>
            </a: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(</a:t>
            </a:r>
            <a:r>
              <a:rPr lang="ru-RU" dirty="0">
                <a:solidFill>
                  <a:srgbClr val="114C7D"/>
                </a:solidFill>
                <a:cs typeface="Arial" panose="020B0604020202020204" pitchFamily="34" charset="0"/>
                <a:sym typeface="+mn-ea"/>
              </a:rPr>
              <a:t>≈ 50% случаев постковидного синдрома соответствуют диагностическим критериям МЭ/СХУ)</a:t>
            </a:r>
            <a:endParaRPr lang="ru-RU" dirty="0">
              <a:solidFill>
                <a:srgbClr val="114C7D"/>
              </a:solidFill>
              <a:cs typeface="Roboto" panose="02000000000000000000" charset="0"/>
              <a:sym typeface="+mn-ea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3518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rPr>
              <a:t>congress-vsp.ru/xvi/</a:t>
            </a:r>
            <a:endParaRPr lang="ru-RU" sz="1300" dirty="0">
              <a:solidFill>
                <a:srgbClr val="114C7D"/>
              </a:solidFill>
              <a:latin typeface="Gotham Pro" pitchFamily="2" charset="0"/>
              <a:ea typeface="+mj-ea"/>
              <a:cs typeface="Gotham Pro" pitchFamily="2" charset="0"/>
            </a:endParaRPr>
          </a:p>
        </p:txBody>
      </p:sp>
      <p:sp>
        <p:nvSpPr>
          <p:cNvPr id="11" name="Google Shape;74;p14"/>
          <p:cNvSpPr/>
          <p:nvPr/>
        </p:nvSpPr>
        <p:spPr>
          <a:xfrm>
            <a:off x="1342678" y="5641875"/>
            <a:ext cx="9420497" cy="908531"/>
          </a:xfrm>
          <a:prstGeom prst="roundRect">
            <a:avLst>
              <a:gd name="adj" fmla="val 50000"/>
            </a:avLst>
          </a:prstGeom>
          <a:solidFill>
            <a:srgbClr val="FFC6B4"/>
          </a:solidFill>
          <a:ln>
            <a:noFill/>
          </a:ln>
          <a:effectLst>
            <a:outerShdw blurRad="342900" dist="114300" dir="4200000" algn="bl" rotWithShape="0">
              <a:srgbClr val="EFE4E3">
                <a:alpha val="356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Lim EJ</a:t>
            </a:r>
            <a:r>
              <a:rPr lang="ru-RU" altLang="en-US" sz="1200" dirty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et al</a:t>
            </a: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. Systematic review and meta-analysis of the prevalence of chronic fatigue syndrome/myalgic encephalomyelitis (CFS/ME). J </a:t>
            </a:r>
            <a:r>
              <a:rPr lang="en-US" sz="1200" dirty="0" err="1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Transl</a:t>
            </a: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 Med 2020;18:100. doi:10.1186/s12967-020-02269-0</a:t>
            </a:r>
            <a:r>
              <a:rPr lang="ru-RU" sz="1200" dirty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r>
              <a:rPr lang="en-US" altLang="ru-RU" sz="1200" dirty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lang="ru-RU" altLang="ru-RU" sz="1200" dirty="0" smtClea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0">
              <a:buClr>
                <a:srgbClr val="000000"/>
              </a:buClr>
              <a:buSzPts val="1200"/>
            </a:pPr>
            <a:r>
              <a:rPr lang="en-US" altLang="ru-RU" sz="1200" dirty="0" err="1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Dehlia</a:t>
            </a:r>
            <a:r>
              <a:rPr lang="en-US" altLang="ru-RU" sz="1200" dirty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 A, Guthridge MA. The persistence of myalgic encephalomyelitis/chronic fatigue syndrome (ME/CFS) after SARS-CoV-2 infection: A systematic review and meta-analysis. J Infect. 2024 Dec;89(6):106297. </a:t>
            </a:r>
            <a:r>
              <a:rPr lang="en-US" altLang="ru-RU" sz="1200" dirty="0" err="1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doi</a:t>
            </a:r>
            <a:r>
              <a:rPr lang="en-US" altLang="ru-RU" sz="1200" dirty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: 10.1016/j.jinf.2024.106297.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318" y="1674154"/>
            <a:ext cx="4791104" cy="3312368"/>
          </a:xfrm>
          <a:prstGeom prst="roundRect">
            <a:avLst/>
          </a:prstGeom>
          <a:solidFill>
            <a:srgbClr val="EFEFEF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702" y="0"/>
            <a:ext cx="9721080" cy="126876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+mj-lt"/>
              </a:rPr>
              <a:t>Диагностика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8760" y="920710"/>
            <a:ext cx="10081120" cy="4709119"/>
          </a:xfrm>
        </p:spPr>
        <p:txBody>
          <a:bodyPr>
            <a:normAutofit/>
          </a:bodyPr>
          <a:lstStyle/>
          <a:p>
            <a:r>
              <a:rPr lang="ru-RU" dirty="0" smtClean="0"/>
              <a:t>Диагностика МЭ/СХУ – </a:t>
            </a:r>
            <a:r>
              <a:rPr lang="ru-RU" b="1" dirty="0" smtClean="0"/>
              <a:t>клиническая, </a:t>
            </a:r>
            <a:r>
              <a:rPr lang="ru-RU" dirty="0" smtClean="0"/>
              <a:t>основанная на </a:t>
            </a:r>
            <a:r>
              <a:rPr lang="ru-RU" dirty="0"/>
              <a:t>специфических клинических </a:t>
            </a:r>
            <a:r>
              <a:rPr lang="ru-RU" dirty="0" smtClean="0"/>
              <a:t>проявлениях, </a:t>
            </a:r>
            <a:r>
              <a:rPr lang="ru-RU" b="1" dirty="0" smtClean="0"/>
              <a:t>лабораторные и инструментальные методы исследования неинформативны</a:t>
            </a:r>
          </a:p>
          <a:p>
            <a:r>
              <a:rPr lang="ru-RU" dirty="0" smtClean="0"/>
              <a:t>Согласно международным </a:t>
            </a:r>
            <a:r>
              <a:rPr lang="ru-RU" dirty="0" err="1" smtClean="0"/>
              <a:t>консенсусным</a:t>
            </a:r>
            <a:r>
              <a:rPr lang="ru-RU" dirty="0" smtClean="0"/>
              <a:t> рекомендациям и национальным клиническим рекомендациям (2021 г) для диагностики МЭ/СХУ рекомендованы два набора диагностических критериев: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dirty="0" smtClean="0">
                <a:solidFill>
                  <a:srgbClr val="FB7815"/>
                </a:solidFill>
                <a:ea typeface="Calibri" panose="020F0502020204030204" pitchFamily="34" charset="0"/>
                <a:cs typeface="Roboto" panose="02000000000000000000" charset="0"/>
                <a:sym typeface="+mn-ea"/>
              </a:rPr>
              <a:t>Критерии </a:t>
            </a:r>
            <a:r>
              <a:rPr lang="ru-RU" b="1" dirty="0">
                <a:solidFill>
                  <a:srgbClr val="FB7815"/>
                </a:solidFill>
                <a:ea typeface="Calibri" panose="020F0502020204030204" pitchFamily="34" charset="0"/>
                <a:cs typeface="Roboto" panose="02000000000000000000" charset="0"/>
                <a:sym typeface="+mn-ea"/>
              </a:rPr>
              <a:t>института медицины США (</a:t>
            </a:r>
            <a:r>
              <a:rPr lang="en-US" b="1" dirty="0">
                <a:solidFill>
                  <a:srgbClr val="FB7815"/>
                </a:solidFill>
                <a:ea typeface="Calibri" panose="020F0502020204030204" pitchFamily="34" charset="0"/>
                <a:cs typeface="Roboto" panose="02000000000000000000" charset="0"/>
                <a:sym typeface="+mn-ea"/>
              </a:rPr>
              <a:t>IOM/NAM </a:t>
            </a:r>
            <a:r>
              <a:rPr lang="ru-RU" b="1" dirty="0">
                <a:solidFill>
                  <a:srgbClr val="FB7815"/>
                </a:solidFill>
                <a:ea typeface="Calibri" panose="020F0502020204030204" pitchFamily="34" charset="0"/>
                <a:cs typeface="Roboto" panose="02000000000000000000" charset="0"/>
                <a:sym typeface="+mn-ea"/>
              </a:rPr>
              <a:t>2015</a:t>
            </a:r>
            <a:r>
              <a:rPr lang="ru-RU" b="1" dirty="0" smtClean="0">
                <a:solidFill>
                  <a:srgbClr val="FB7815"/>
                </a:solidFill>
                <a:ea typeface="Calibri" panose="020F0502020204030204" pitchFamily="34" charset="0"/>
                <a:cs typeface="Roboto" panose="02000000000000000000" charset="0"/>
                <a:sym typeface="+mn-ea"/>
              </a:rPr>
              <a:t>) = скрининг</a:t>
            </a:r>
            <a:r>
              <a:rPr lang="en-US" b="1" dirty="0" smtClean="0">
                <a:solidFill>
                  <a:srgbClr val="FB7815"/>
                </a:solidFill>
                <a:ea typeface="Calibri" panose="020F0502020204030204" pitchFamily="34" charset="0"/>
                <a:cs typeface="Roboto" panose="02000000000000000000" charset="0"/>
                <a:sym typeface="+mn-ea"/>
              </a:rPr>
              <a:t> </a:t>
            </a:r>
            <a:r>
              <a:rPr lang="ru-RU" b="1" dirty="0" smtClean="0">
                <a:solidFill>
                  <a:srgbClr val="FB7815"/>
                </a:solidFill>
                <a:ea typeface="Calibri" panose="020F0502020204030204" pitchFamily="34" charset="0"/>
                <a:cs typeface="Roboto" panose="02000000000000000000" charset="0"/>
                <a:sym typeface="+mn-ea"/>
              </a:rPr>
              <a:t>на уровне первичного звена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dirty="0" smtClean="0">
                <a:solidFill>
                  <a:srgbClr val="FB7815"/>
                </a:solidFill>
                <a:ea typeface="Calibri" panose="020F0502020204030204" pitchFamily="34" charset="0"/>
                <a:cs typeface="Roboto" panose="02000000000000000000" charset="0"/>
                <a:sym typeface="+mn-ea"/>
              </a:rPr>
              <a:t>Критерии Канадского консенсуса (</a:t>
            </a:r>
            <a:r>
              <a:rPr lang="en-US" altLang="ru-RU" b="1" dirty="0" smtClean="0">
                <a:solidFill>
                  <a:srgbClr val="FB7815"/>
                </a:solidFill>
                <a:ea typeface="Calibri" panose="020F0502020204030204" pitchFamily="34" charset="0"/>
                <a:cs typeface="Roboto" panose="02000000000000000000" charset="0"/>
                <a:sym typeface="+mn-ea"/>
              </a:rPr>
              <a:t>CCC </a:t>
            </a:r>
            <a:r>
              <a:rPr lang="ru-RU" b="1" dirty="0" smtClean="0">
                <a:solidFill>
                  <a:srgbClr val="FB7815"/>
                </a:solidFill>
                <a:ea typeface="Calibri" panose="020F0502020204030204" pitchFamily="34" charset="0"/>
                <a:cs typeface="Roboto" panose="02000000000000000000" charset="0"/>
                <a:sym typeface="+mn-ea"/>
              </a:rPr>
              <a:t>2003) = подтверждение диагноза</a:t>
            </a:r>
            <a:endParaRPr lang="ru-RU" b="1" dirty="0">
              <a:solidFill>
                <a:srgbClr val="FB7815"/>
              </a:solidFill>
              <a:ea typeface="Calibri" panose="020F0502020204030204" pitchFamily="34" charset="0"/>
              <a:cs typeface="Roboto" panose="02000000000000000000" charset="0"/>
              <a:sym typeface="+mn-ea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b="1" dirty="0" smtClean="0">
                <a:cs typeface="+mn-lt"/>
                <a:sym typeface="+mn-ea"/>
              </a:rPr>
              <a:t>До </a:t>
            </a:r>
            <a:r>
              <a:rPr lang="ru-RU" altLang="ru-RU" b="1" dirty="0">
                <a:cs typeface="+mn-lt"/>
                <a:sym typeface="+mn-ea"/>
              </a:rPr>
              <a:t>90% случаев СХУ не диагностируются, </a:t>
            </a:r>
            <a:r>
              <a:rPr lang="ru-RU" altLang="ru-RU" dirty="0">
                <a:cs typeface="+mn-lt"/>
                <a:sym typeface="+mn-ea"/>
              </a:rPr>
              <a:t>или пациенты получают ошибочный диагноз, в основном из-за недостаточной осведомленности врачей об особенностях клинической картины данного заболевания и его диагностических критериях</a:t>
            </a:r>
            <a:endParaRPr lang="ru-RU" dirty="0"/>
          </a:p>
        </p:txBody>
      </p:sp>
      <p:sp>
        <p:nvSpPr>
          <p:cNvPr id="14" name="Google Shape;74;p14"/>
          <p:cNvSpPr/>
          <p:nvPr/>
        </p:nvSpPr>
        <p:spPr>
          <a:xfrm>
            <a:off x="963456" y="5248351"/>
            <a:ext cx="10588332" cy="1270393"/>
          </a:xfrm>
          <a:prstGeom prst="roundRect">
            <a:avLst>
              <a:gd name="adj" fmla="val 50000"/>
            </a:avLst>
          </a:prstGeom>
          <a:solidFill>
            <a:srgbClr val="FFC6B4"/>
          </a:solidFill>
          <a:ln>
            <a:noFill/>
          </a:ln>
          <a:effectLst>
            <a:outerShdw blurRad="342900" dist="114300" dir="4200000" algn="bl" rotWithShape="0">
              <a:srgbClr val="EFE4E3">
                <a:alpha val="356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buSzPts val="1200"/>
            </a:pPr>
            <a:r>
              <a:rPr sz="1200" dirty="0" err="1" smtClean="0">
                <a:cs typeface="Roboto" panose="02000000000000000000" charset="0"/>
                <a:sym typeface="Arial" panose="020B0604020202020204"/>
              </a:rPr>
              <a:t>Nacul</a:t>
            </a:r>
            <a:r>
              <a:rPr sz="1200" dirty="0" smtClean="0">
                <a:cs typeface="Roboto" panose="02000000000000000000" charset="0"/>
                <a:sym typeface="Arial" panose="020B0604020202020204"/>
              </a:rPr>
              <a:t> L et al. European Network on Myalgic Encephalomyelitis/Chronic Fatigue Syndrome (EUROMENE): Expert Consensus on the Diagnosis, Service Provision, and Care of People with ME/CFS in Europe. </a:t>
            </a:r>
            <a:r>
              <a:rPr sz="1200" dirty="0" err="1" smtClean="0">
                <a:cs typeface="Roboto" panose="02000000000000000000" charset="0"/>
                <a:sym typeface="Arial" panose="020B0604020202020204"/>
              </a:rPr>
              <a:t>Medicina</a:t>
            </a:r>
            <a:r>
              <a:rPr sz="1200" dirty="0" smtClean="0">
                <a:cs typeface="Roboto" panose="02000000000000000000" charset="0"/>
                <a:sym typeface="Arial" panose="020B0604020202020204"/>
              </a:rPr>
              <a:t> (Kaunas). 2021;57(5):510. doi:10.3390/medicina57050510</a:t>
            </a:r>
          </a:p>
          <a:p>
            <a:pPr lvl="0" algn="l">
              <a:buSzPts val="1200"/>
            </a:pPr>
            <a:r>
              <a:rPr sz="1200" dirty="0" smtClean="0">
                <a:cs typeface="Roboto" panose="02000000000000000000" charset="0"/>
                <a:sym typeface="Arial" panose="020B0604020202020204"/>
              </a:rPr>
              <a:t>Bateman L, et al. Myalgic Encephalomyelitis/Chronic Fatigue Syndrome: Essentials of Diagnosis and Management. Mayo </a:t>
            </a:r>
            <a:r>
              <a:rPr sz="1200" dirty="0" err="1" smtClean="0">
                <a:cs typeface="Roboto" panose="02000000000000000000" charset="0"/>
                <a:sym typeface="Arial" panose="020B0604020202020204"/>
              </a:rPr>
              <a:t>Clin</a:t>
            </a:r>
            <a:r>
              <a:rPr sz="1200" dirty="0" smtClean="0">
                <a:cs typeface="Roboto" panose="02000000000000000000" charset="0"/>
                <a:sym typeface="Arial" panose="020B0604020202020204"/>
              </a:rPr>
              <a:t> Proc. 2021;96(11):2861-2878. </a:t>
            </a:r>
            <a:r>
              <a:rPr sz="1200" dirty="0" err="1" smtClean="0">
                <a:cs typeface="Roboto" panose="02000000000000000000" charset="0"/>
                <a:sym typeface="Arial" panose="020B0604020202020204"/>
              </a:rPr>
              <a:t>doi</a:t>
            </a:r>
            <a:r>
              <a:rPr sz="1200" dirty="0" smtClean="0">
                <a:cs typeface="Roboto" panose="02000000000000000000" charset="0"/>
                <a:sym typeface="Arial" panose="020B0604020202020204"/>
              </a:rPr>
              <a:t>: 10.1016/j.mayocp.2021.07.0044</a:t>
            </a:r>
            <a:endParaRPr lang="en-US" sz="1200" dirty="0" smtClean="0">
              <a:cs typeface="Roboto" panose="02000000000000000000" charset="0"/>
              <a:sym typeface="Arial" panose="020B0604020202020204"/>
            </a:endParaRPr>
          </a:p>
          <a:p>
            <a:pPr lvl="0">
              <a:buSzPts val="1200"/>
            </a:pPr>
            <a:r>
              <a:rPr lang="en-US" sz="1200" dirty="0">
                <a:cs typeface="Roboto" panose="02000000000000000000" charset="0"/>
                <a:sym typeface="Arial" panose="020B0604020202020204"/>
              </a:rPr>
              <a:t>National Institute for Health and Care </a:t>
            </a:r>
            <a:r>
              <a:rPr lang="en-US" sz="1200" dirty="0" smtClean="0">
                <a:cs typeface="Roboto" panose="02000000000000000000" charset="0"/>
                <a:sym typeface="Arial" panose="020B0604020202020204"/>
              </a:rPr>
              <a:t>Excellence. Myalgic </a:t>
            </a:r>
            <a:r>
              <a:rPr lang="en-US" sz="1200" dirty="0">
                <a:cs typeface="Roboto" panose="02000000000000000000" charset="0"/>
                <a:sym typeface="Arial" panose="020B0604020202020204"/>
              </a:rPr>
              <a:t>encephalomyelitis (or encephalopathy)/chronic fatigue syndrome: diagnosis and management. NICE guideline [</a:t>
            </a:r>
            <a:r>
              <a:rPr lang="en-US" sz="1200" dirty="0" smtClean="0">
                <a:cs typeface="Roboto" panose="02000000000000000000" charset="0"/>
                <a:sym typeface="Arial" panose="020B0604020202020204"/>
              </a:rPr>
              <a:t>NG206] </a:t>
            </a:r>
            <a:r>
              <a:rPr lang="en-US" sz="1200" dirty="0" smtClean="0">
                <a:cs typeface="Roboto" panose="02000000000000000000" charset="0"/>
                <a:sym typeface="Arial" panose="020B0604020202020204"/>
                <a:hlinkClick r:id="rId7"/>
              </a:rPr>
              <a:t>https</a:t>
            </a:r>
            <a:r>
              <a:rPr lang="en-US" sz="1200" dirty="0">
                <a:cs typeface="Roboto" panose="02000000000000000000" charset="0"/>
                <a:sym typeface="Arial" panose="020B0604020202020204"/>
                <a:hlinkClick r:id="rId7"/>
              </a:rPr>
              <a:t>://</a:t>
            </a:r>
            <a:r>
              <a:rPr lang="en-US" sz="1200" dirty="0" smtClean="0">
                <a:cs typeface="Roboto" panose="02000000000000000000" charset="0"/>
                <a:sym typeface="Arial" panose="020B0604020202020204"/>
                <a:hlinkClick r:id="rId7"/>
              </a:rPr>
              <a:t>www.nice.org.uk/guidance/ng206</a:t>
            </a:r>
            <a:r>
              <a:rPr lang="en-US" sz="1200" dirty="0" smtClean="0">
                <a:cs typeface="Roboto" panose="02000000000000000000" charset="0"/>
                <a:sym typeface="Arial" panose="020B0604020202020204"/>
              </a:rPr>
              <a:t>  Date</a:t>
            </a:r>
            <a:r>
              <a:rPr lang="en-US" sz="1200" dirty="0">
                <a:cs typeface="Roboto" panose="02000000000000000000" charset="0"/>
                <a:sym typeface="Arial" panose="020B0604020202020204"/>
              </a:rPr>
              <a:t>: Oct 29, 2021</a:t>
            </a:r>
          </a:p>
          <a:p>
            <a:pPr lvl="0" algn="l">
              <a:buSzPts val="1200"/>
            </a:pPr>
            <a:endParaRPr sz="700" dirty="0">
              <a:latin typeface="Roboto" panose="02000000000000000000" charset="0"/>
              <a:cs typeface="Roboto" panose="02000000000000000000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140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702" y="0"/>
            <a:ext cx="9721080" cy="126876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+mj-lt"/>
              </a:rPr>
              <a:t>Критерии</a:t>
            </a:r>
            <a:r>
              <a:rPr lang="ru-RU" dirty="0"/>
              <a:t> </a:t>
            </a:r>
            <a:r>
              <a:rPr lang="ru-RU" sz="3200" dirty="0">
                <a:latin typeface="+mj-lt"/>
              </a:rPr>
              <a:t>института медицины США (IOM/NAM 2015)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2875" y="1124744"/>
            <a:ext cx="10081120" cy="4709119"/>
          </a:xfrm>
        </p:spPr>
        <p:txBody>
          <a:bodyPr>
            <a:norm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ru-RU" sz="2400" b="1" u="sng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Обязательные критерии:</a:t>
            </a:r>
          </a:p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1) Усталость</a:t>
            </a:r>
            <a:endParaRPr lang="en-US" sz="2400" b="1" dirty="0">
              <a:cs typeface="Roboto" panose="02000000000000000000" charset="0"/>
            </a:endParaRP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en-US" sz="2400" dirty="0" err="1">
                <a:cs typeface="Roboto" panose="02000000000000000000" charset="0"/>
                <a:sym typeface="+mn-ea"/>
              </a:rPr>
              <a:t>Вызыва</a:t>
            </a:r>
            <a:r>
              <a:rPr lang="ru-RU" altLang="en-US" sz="2400" dirty="0" err="1">
                <a:cs typeface="Roboto" panose="02000000000000000000" charset="0"/>
                <a:sym typeface="+mn-ea"/>
              </a:rPr>
              <a:t>ет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значительные</a:t>
            </a:r>
            <a:r>
              <a:rPr lang="en-US" sz="24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затруднения</a:t>
            </a:r>
            <a:r>
              <a:rPr lang="en-US" sz="24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sz="2400" dirty="0">
                <a:cs typeface="Roboto" panose="02000000000000000000" charset="0"/>
                <a:sym typeface="+mn-ea"/>
              </a:rPr>
              <a:t>в </a:t>
            </a:r>
            <a:r>
              <a:rPr lang="en-US" sz="2400" dirty="0" err="1">
                <a:cs typeface="Roboto" panose="02000000000000000000" charset="0"/>
                <a:sym typeface="+mn-ea"/>
              </a:rPr>
              <a:t>способности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заниматься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профессиональной</a:t>
            </a:r>
            <a:r>
              <a:rPr lang="en-US" sz="2400" dirty="0">
                <a:cs typeface="Roboto" panose="02000000000000000000" charset="0"/>
                <a:sym typeface="+mn-ea"/>
              </a:rPr>
              <a:t>, </a:t>
            </a:r>
            <a:r>
              <a:rPr lang="en-US" sz="2400" dirty="0" err="1">
                <a:cs typeface="Roboto" panose="02000000000000000000" charset="0"/>
                <a:sym typeface="+mn-ea"/>
              </a:rPr>
              <a:t>учебной</a:t>
            </a:r>
            <a:r>
              <a:rPr lang="en-US" sz="2400" dirty="0">
                <a:cs typeface="Roboto" panose="02000000000000000000" charset="0"/>
                <a:sym typeface="+mn-ea"/>
              </a:rPr>
              <a:t>, </a:t>
            </a:r>
            <a:r>
              <a:rPr lang="en-US" sz="2400" dirty="0" err="1">
                <a:cs typeface="Roboto" panose="02000000000000000000" charset="0"/>
                <a:sym typeface="+mn-ea"/>
              </a:rPr>
              <a:t>общественной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ru-RU" altLang="en-US" sz="2400" dirty="0">
                <a:cs typeface="Roboto" panose="02000000000000000000" charset="0"/>
                <a:sym typeface="+mn-ea"/>
              </a:rPr>
              <a:t>или бытовой </a:t>
            </a:r>
            <a:r>
              <a:rPr lang="en-US" sz="2400" dirty="0" err="1">
                <a:cs typeface="Roboto" panose="02000000000000000000" charset="0"/>
                <a:sym typeface="+mn-ea"/>
              </a:rPr>
              <a:t>деятельностью</a:t>
            </a:r>
            <a:r>
              <a:rPr lang="ru-RU" alt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на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том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уровне</a:t>
            </a:r>
            <a:r>
              <a:rPr lang="en-US" sz="2400" dirty="0">
                <a:cs typeface="Roboto" panose="02000000000000000000" charset="0"/>
                <a:sym typeface="+mn-ea"/>
              </a:rPr>
              <a:t>, </a:t>
            </a:r>
            <a:r>
              <a:rPr lang="en-US" sz="2400" dirty="0" err="1">
                <a:cs typeface="Roboto" panose="02000000000000000000" charset="0"/>
                <a:sym typeface="+mn-ea"/>
              </a:rPr>
              <a:t>который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был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до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болезни</a:t>
            </a:r>
            <a:endParaRPr lang="en-US" sz="2400" dirty="0">
              <a:cs typeface="Roboto" panose="02000000000000000000" charset="0"/>
              <a:sym typeface="+mn-ea"/>
            </a:endParaRP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altLang="en-US" sz="2400" dirty="0">
                <a:cs typeface="Roboto" panose="02000000000000000000" charset="0"/>
                <a:sym typeface="+mn-ea"/>
              </a:rPr>
              <a:t>Сохраняется н</a:t>
            </a:r>
            <a:r>
              <a:rPr lang="en-US" sz="2400" dirty="0">
                <a:cs typeface="Roboto" panose="02000000000000000000" charset="0"/>
                <a:sym typeface="+mn-ea"/>
              </a:rPr>
              <a:t>а </a:t>
            </a:r>
            <a:r>
              <a:rPr lang="en-US" sz="2400" dirty="0" err="1">
                <a:cs typeface="Roboto" panose="02000000000000000000" charset="0"/>
                <a:sym typeface="+mn-ea"/>
              </a:rPr>
              <a:t>протяжении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не</a:t>
            </a:r>
            <a:r>
              <a:rPr lang="en-US" sz="24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менее</a:t>
            </a:r>
            <a:r>
              <a:rPr lang="en-US" sz="24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6 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месяцев</a:t>
            </a:r>
            <a:endParaRPr lang="en-US" sz="2400" dirty="0">
              <a:cs typeface="Roboto" panose="02000000000000000000" charset="0"/>
              <a:sym typeface="+mn-ea"/>
            </a:endParaRP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altLang="en-US" sz="2400" dirty="0">
                <a:cs typeface="Roboto" panose="02000000000000000000" charset="0"/>
                <a:sym typeface="+mn-ea"/>
              </a:rPr>
              <a:t>И</a:t>
            </a:r>
            <a:r>
              <a:rPr lang="en-US" sz="2400" dirty="0" err="1">
                <a:cs typeface="Roboto" panose="02000000000000000000" charset="0"/>
                <a:sym typeface="+mn-ea"/>
              </a:rPr>
              <a:t>меет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определенное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 smtClean="0">
                <a:cs typeface="Roboto" panose="02000000000000000000" charset="0"/>
                <a:sym typeface="+mn-ea"/>
              </a:rPr>
              <a:t>начало</a:t>
            </a:r>
            <a:r>
              <a:rPr lang="ru-RU" sz="2400" dirty="0" smtClean="0">
                <a:cs typeface="Roboto" panose="02000000000000000000" charset="0"/>
                <a:sym typeface="+mn-ea"/>
              </a:rPr>
              <a:t> во времени</a:t>
            </a:r>
            <a:r>
              <a:rPr lang="en-US" sz="2400" dirty="0" smtClean="0">
                <a:cs typeface="Roboto" panose="02000000000000000000" charset="0"/>
                <a:sym typeface="+mn-ea"/>
              </a:rPr>
              <a:t> </a:t>
            </a:r>
            <a:r>
              <a:rPr lang="en-US" sz="2400" dirty="0">
                <a:cs typeface="Roboto" panose="02000000000000000000" charset="0"/>
                <a:sym typeface="+mn-ea"/>
              </a:rPr>
              <a:t>(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не</a:t>
            </a:r>
            <a:r>
              <a:rPr lang="en-US" sz="24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отмечалась</a:t>
            </a:r>
            <a:r>
              <a:rPr lang="en-US" sz="24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на</a:t>
            </a:r>
            <a:r>
              <a:rPr lang="en-US" sz="24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протяжении</a:t>
            </a:r>
            <a:r>
              <a:rPr lang="en-US" sz="24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всей</a:t>
            </a:r>
            <a:r>
              <a:rPr lang="en-US" sz="24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жизни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пациента</a:t>
            </a:r>
            <a:r>
              <a:rPr lang="en-US" sz="2400" dirty="0">
                <a:cs typeface="Roboto" panose="02000000000000000000" charset="0"/>
                <a:sym typeface="+mn-ea"/>
              </a:rPr>
              <a:t>)</a:t>
            </a: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en-US" sz="2400" dirty="0" err="1">
                <a:cs typeface="Roboto" panose="02000000000000000000" charset="0"/>
                <a:sym typeface="+mn-ea"/>
              </a:rPr>
              <a:t>Не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явля</a:t>
            </a:r>
            <a:r>
              <a:rPr lang="ru-RU" altLang="en-US" sz="2400" dirty="0" err="1">
                <a:cs typeface="Roboto" panose="02000000000000000000" charset="0"/>
                <a:sym typeface="+mn-ea"/>
              </a:rPr>
              <a:t>ется</a:t>
            </a:r>
            <a:r>
              <a:rPr lang="ru-RU" alt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результатом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продолжающихся</a:t>
            </a:r>
            <a:r>
              <a:rPr lang="en-US" sz="24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чрезмерных</a:t>
            </a:r>
            <a:r>
              <a:rPr lang="en-US" sz="24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sz="2400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нагрузок</a:t>
            </a:r>
            <a:r>
              <a:rPr lang="en-US" sz="2400" dirty="0">
                <a:cs typeface="Roboto" panose="02000000000000000000" charset="0"/>
                <a:sym typeface="+mn-ea"/>
              </a:rPr>
              <a:t> (</a:t>
            </a:r>
            <a:r>
              <a:rPr lang="en-US" sz="2400" dirty="0" err="1">
                <a:cs typeface="Roboto" panose="02000000000000000000" charset="0"/>
                <a:sym typeface="+mn-ea"/>
              </a:rPr>
              <a:t>сумма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часов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рабочего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времени</a:t>
            </a:r>
            <a:r>
              <a:rPr lang="en-US" sz="2400" dirty="0">
                <a:cs typeface="Roboto" panose="02000000000000000000" charset="0"/>
                <a:sym typeface="+mn-ea"/>
              </a:rPr>
              <a:t>+ </a:t>
            </a:r>
            <a:r>
              <a:rPr lang="en-US" sz="2400" dirty="0" err="1">
                <a:cs typeface="Roboto" panose="02000000000000000000" charset="0"/>
                <a:sym typeface="+mn-ea"/>
              </a:rPr>
              <a:t>работы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по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дому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не</a:t>
            </a:r>
            <a:r>
              <a:rPr lang="en-US" sz="2400" dirty="0">
                <a:cs typeface="Roboto" panose="02000000000000000000" charset="0"/>
                <a:sym typeface="+mn-ea"/>
              </a:rPr>
              <a:t> </a:t>
            </a:r>
            <a:r>
              <a:rPr lang="en-US" sz="2400" dirty="0" err="1">
                <a:cs typeface="Roboto" panose="02000000000000000000" charset="0"/>
                <a:sym typeface="+mn-ea"/>
              </a:rPr>
              <a:t>более</a:t>
            </a:r>
            <a:r>
              <a:rPr lang="en-US" sz="2400" dirty="0">
                <a:cs typeface="Roboto" panose="02000000000000000000" charset="0"/>
                <a:sym typeface="+mn-ea"/>
              </a:rPr>
              <a:t> 60 </a:t>
            </a:r>
            <a:r>
              <a:rPr lang="en-US" sz="2400" dirty="0" err="1">
                <a:cs typeface="Roboto" panose="02000000000000000000" charset="0"/>
                <a:sym typeface="+mn-ea"/>
              </a:rPr>
              <a:t>часов</a:t>
            </a:r>
            <a:r>
              <a:rPr lang="en-US" sz="2400" dirty="0">
                <a:cs typeface="Roboto" panose="02000000000000000000" charset="0"/>
                <a:sym typeface="+mn-ea"/>
              </a:rPr>
              <a:t> в  </a:t>
            </a:r>
            <a:r>
              <a:rPr lang="en-US" sz="2400" dirty="0" err="1">
                <a:cs typeface="Roboto" panose="02000000000000000000" charset="0"/>
                <a:sym typeface="+mn-ea"/>
              </a:rPr>
              <a:t>неделю</a:t>
            </a:r>
            <a:r>
              <a:rPr lang="en-US" sz="2400" dirty="0">
                <a:cs typeface="Roboto" panose="02000000000000000000" charset="0"/>
                <a:sym typeface="+mn-ea"/>
              </a:rPr>
              <a:t>);</a:t>
            </a:r>
            <a:endParaRPr lang="en-US" sz="2400" dirty="0">
              <a:cs typeface="Roboto" panose="02000000000000000000" charset="0"/>
            </a:endParaRPr>
          </a:p>
        </p:txBody>
      </p:sp>
      <p:sp>
        <p:nvSpPr>
          <p:cNvPr id="11" name="Google Shape;74;p14"/>
          <p:cNvSpPr/>
          <p:nvPr/>
        </p:nvSpPr>
        <p:spPr>
          <a:xfrm>
            <a:off x="1198662" y="5877271"/>
            <a:ext cx="10081120" cy="508089"/>
          </a:xfrm>
          <a:prstGeom prst="roundRect">
            <a:avLst>
              <a:gd name="adj" fmla="val 50000"/>
            </a:avLst>
          </a:prstGeom>
          <a:solidFill>
            <a:srgbClr val="FFC6B4"/>
          </a:solidFill>
          <a:ln>
            <a:noFill/>
          </a:ln>
          <a:effectLst>
            <a:outerShdw blurRad="342900" dist="114300" dir="4200000" algn="bl" rotWithShape="0">
              <a:srgbClr val="EFE4E3">
                <a:alpha val="356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sz="1200" dirty="0" smtClean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Bateman 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L, et al. Myalgic Encephalomyelitis/Chronic Fatigue Syndrome: Essentials of Diagnosis and Management. Mayo </a:t>
            </a: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Clin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 Proc. 2021</a:t>
            </a: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;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96(11):2861-2878. </a:t>
            </a: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doi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: 10.1016/j.mayocp.2021.07.00</a:t>
            </a: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702" y="0"/>
            <a:ext cx="9721080" cy="126876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+mj-lt"/>
              </a:rPr>
              <a:t>Критерии института медицины США (IOM/NAM 2015)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1354" y="993962"/>
            <a:ext cx="10081120" cy="470911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ru-RU" b="1" u="sng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Обязательные критерии:</a:t>
            </a:r>
          </a:p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ru-RU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2</a:t>
            </a:r>
            <a:r>
              <a:rPr lang="ru-RU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) Постнагрузочное </a:t>
            </a:r>
            <a:r>
              <a:rPr lang="ru-RU" b="1" dirty="0" smtClean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истощение (</a:t>
            </a:r>
            <a:r>
              <a:rPr lang="en-US" b="1" dirty="0" smtClean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post-exertional malaise)</a:t>
            </a:r>
            <a:endParaRPr lang="ru-RU" b="1" dirty="0">
              <a:solidFill>
                <a:srgbClr val="DD7E6B"/>
              </a:solidFill>
              <a:cs typeface="Roboto" panose="02000000000000000000" charset="0"/>
              <a:sym typeface="+mn-ea"/>
            </a:endParaRPr>
          </a:p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n-US" dirty="0">
                <a:cs typeface="Roboto" panose="02000000000000000000" charset="0"/>
                <a:sym typeface="+mn-ea"/>
              </a:rPr>
              <a:t>= </a:t>
            </a:r>
            <a:r>
              <a:rPr lang="en-US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ухудшение</a:t>
            </a:r>
            <a:r>
              <a:rPr lang="en-US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общего</a:t>
            </a:r>
            <a:r>
              <a:rPr lang="en-US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фукционирования</a:t>
            </a:r>
            <a:r>
              <a:rPr lang="en-US" dirty="0">
                <a:cs typeface="Roboto" panose="02000000000000000000" charset="0"/>
                <a:sym typeface="+mn-ea"/>
              </a:rPr>
              <a:t>, </a:t>
            </a:r>
            <a:r>
              <a:rPr lang="en-US" dirty="0" err="1">
                <a:cs typeface="Roboto" panose="02000000000000000000" charset="0"/>
                <a:sym typeface="+mn-ea"/>
              </a:rPr>
              <a:t>усиление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выраженности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симптомов</a:t>
            </a:r>
            <a:r>
              <a:rPr lang="en-US" dirty="0">
                <a:cs typeface="Roboto" panose="02000000000000000000" charset="0"/>
                <a:sym typeface="+mn-ea"/>
              </a:rPr>
              <a:t>, </a:t>
            </a:r>
            <a:r>
              <a:rPr lang="en-US" dirty="0" err="1">
                <a:cs typeface="Roboto" panose="02000000000000000000" charset="0"/>
                <a:sym typeface="+mn-ea"/>
              </a:rPr>
              <a:t>которое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может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возникнуть</a:t>
            </a:r>
            <a:r>
              <a:rPr lang="en-US" dirty="0">
                <a:cs typeface="Roboto" panose="02000000000000000000" charset="0"/>
                <a:sym typeface="+mn-ea"/>
              </a:rPr>
              <a:t> в </a:t>
            </a:r>
            <a:r>
              <a:rPr lang="en-US" dirty="0" err="1">
                <a:cs typeface="Roboto" panose="02000000000000000000" charset="0"/>
                <a:sym typeface="+mn-ea"/>
              </a:rPr>
              <a:t>результате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минимальной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или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ранее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хорошо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переносимой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физической</a:t>
            </a:r>
            <a:r>
              <a:rPr lang="ru-RU" altLang="en-US" dirty="0">
                <a:cs typeface="Roboto" panose="02000000000000000000" charset="0"/>
                <a:sym typeface="+mn-ea"/>
              </a:rPr>
              <a:t> или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когнитивной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ru-RU" dirty="0">
                <a:cs typeface="Roboto" panose="02000000000000000000" charset="0"/>
                <a:sym typeface="+mn-ea"/>
              </a:rPr>
              <a:t>нагрузки,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эмоциональной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или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социальной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активности</a:t>
            </a:r>
            <a:r>
              <a:rPr lang="en-US" dirty="0">
                <a:cs typeface="Roboto" panose="02000000000000000000" charset="0"/>
                <a:sym typeface="+mn-ea"/>
              </a:rPr>
              <a:t>; </a:t>
            </a: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altLang="en-US" dirty="0">
                <a:cs typeface="Roboto" panose="02000000000000000000" charset="0"/>
                <a:sym typeface="+mn-ea"/>
              </a:rPr>
              <a:t>имеет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немедленное</a:t>
            </a:r>
            <a:r>
              <a:rPr lang="en-US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или</a:t>
            </a:r>
            <a:r>
              <a:rPr lang="en-US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отсроченное</a:t>
            </a:r>
            <a:r>
              <a:rPr lang="en-US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начало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ru-RU" altLang="en-US" dirty="0">
                <a:cs typeface="Roboto" panose="02000000000000000000" charset="0"/>
                <a:sym typeface="+mn-ea"/>
              </a:rPr>
              <a:t>(</a:t>
            </a:r>
            <a:r>
              <a:rPr lang="en-US" dirty="0" err="1">
                <a:cs typeface="Roboto" panose="02000000000000000000" charset="0"/>
                <a:sym typeface="+mn-ea"/>
              </a:rPr>
              <a:t>обычно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отмечается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через</a:t>
            </a:r>
            <a:r>
              <a:rPr lang="en-US" dirty="0">
                <a:cs typeface="Roboto" panose="02000000000000000000" charset="0"/>
                <a:sym typeface="+mn-ea"/>
              </a:rPr>
              <a:t> 12–48 </a:t>
            </a:r>
            <a:r>
              <a:rPr lang="en-US" dirty="0" err="1">
                <a:cs typeface="Roboto" panose="02000000000000000000" charset="0"/>
                <a:sym typeface="+mn-ea"/>
              </a:rPr>
              <a:t>часов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после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активности</a:t>
            </a:r>
            <a:r>
              <a:rPr lang="ru-RU" altLang="en-US" dirty="0">
                <a:cs typeface="Roboto" panose="02000000000000000000" charset="0"/>
                <a:sym typeface="+mn-ea"/>
              </a:rPr>
              <a:t>)</a:t>
            </a: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en-US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сохраняется</a:t>
            </a:r>
            <a:r>
              <a:rPr lang="en-US" dirty="0">
                <a:cs typeface="Roboto" panose="02000000000000000000" charset="0"/>
                <a:sym typeface="+mn-ea"/>
              </a:rPr>
              <a:t> в </a:t>
            </a:r>
            <a:r>
              <a:rPr lang="en-US" dirty="0" err="1">
                <a:cs typeface="Roboto" panose="02000000000000000000" charset="0"/>
                <a:sym typeface="+mn-ea"/>
              </a:rPr>
              <a:t>течение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ru-RU" altLang="en-US" dirty="0">
                <a:cs typeface="Roboto" panose="02000000000000000000" charset="0"/>
                <a:sym typeface="+mn-ea"/>
              </a:rPr>
              <a:t>длительного времени (</a:t>
            </a:r>
            <a:r>
              <a:rPr lang="ru-RU" altLang="en-US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от 24 часов</a:t>
            </a:r>
            <a:r>
              <a:rPr lang="ru-RU" altLang="en-US" dirty="0">
                <a:cs typeface="Roboto" panose="02000000000000000000" charset="0"/>
                <a:sym typeface="+mn-ea"/>
              </a:rPr>
              <a:t> до </a:t>
            </a:r>
            <a:r>
              <a:rPr lang="en-US" dirty="0" err="1">
                <a:cs typeface="Roboto" panose="02000000000000000000" charset="0"/>
                <a:sym typeface="+mn-ea"/>
              </a:rPr>
              <a:t>нескольких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дней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или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даже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недель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после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нагрузки</a:t>
            </a:r>
            <a:r>
              <a:rPr lang="en-US" dirty="0">
                <a:cs typeface="Roboto" panose="02000000000000000000" charset="0"/>
                <a:sym typeface="+mn-ea"/>
              </a:rPr>
              <a:t>)</a:t>
            </a: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altLang="en-US" dirty="0">
                <a:cs typeface="Roboto" panose="02000000000000000000" charset="0"/>
                <a:sym typeface="+mn-ea"/>
              </a:rPr>
              <a:t>по и</a:t>
            </a:r>
            <a:r>
              <a:rPr lang="en-US" dirty="0" err="1">
                <a:cs typeface="Roboto" panose="02000000000000000000" charset="0"/>
                <a:sym typeface="+mn-ea"/>
              </a:rPr>
              <a:t>нтенсивост</a:t>
            </a:r>
            <a:r>
              <a:rPr lang="ru-RU" altLang="en-US" dirty="0">
                <a:cs typeface="Roboto" panose="02000000000000000000" charset="0"/>
                <a:sym typeface="+mn-ea"/>
              </a:rPr>
              <a:t>и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непропорциональн</a:t>
            </a:r>
            <a:r>
              <a:rPr lang="ru-RU" altLang="en-US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о</a:t>
            </a:r>
            <a:r>
              <a:rPr lang="en-US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уровню</a:t>
            </a:r>
            <a:r>
              <a:rPr lang="en-US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DD7E6B"/>
                </a:solidFill>
                <a:cs typeface="Roboto" panose="02000000000000000000" charset="0"/>
                <a:sym typeface="+mn-ea"/>
              </a:rPr>
              <a:t>нагрузки</a:t>
            </a:r>
            <a:r>
              <a:rPr lang="en-US" dirty="0">
                <a:cs typeface="Roboto" panose="02000000000000000000" charset="0"/>
                <a:sym typeface="+mn-ea"/>
              </a:rPr>
              <a:t> (</a:t>
            </a:r>
            <a:r>
              <a:rPr lang="en-US" dirty="0" err="1">
                <a:cs typeface="Roboto" panose="02000000000000000000" charset="0"/>
                <a:sym typeface="+mn-ea"/>
              </a:rPr>
              <a:t>при</a:t>
            </a:r>
            <a:r>
              <a:rPr lang="en-US" dirty="0">
                <a:cs typeface="Roboto" panose="02000000000000000000" charset="0"/>
                <a:sym typeface="+mn-ea"/>
              </a:rPr>
              <a:t> МЭ/СХУ </a:t>
            </a:r>
            <a:r>
              <a:rPr lang="en-US" dirty="0" err="1">
                <a:cs typeface="Roboto" panose="02000000000000000000" charset="0"/>
                <a:sym typeface="+mn-ea"/>
              </a:rPr>
              <a:t>легкой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степени</a:t>
            </a:r>
            <a:r>
              <a:rPr lang="en-US" dirty="0">
                <a:cs typeface="Roboto" panose="02000000000000000000" charset="0"/>
                <a:sym typeface="+mn-ea"/>
              </a:rPr>
              <a:t>  </a:t>
            </a:r>
            <a:r>
              <a:rPr lang="en-US" dirty="0" err="1">
                <a:cs typeface="Roboto" panose="02000000000000000000" charset="0"/>
                <a:sym typeface="+mn-ea"/>
              </a:rPr>
              <a:t>может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возникать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ru-RU" dirty="0" smtClean="0">
                <a:cs typeface="Roboto" panose="02000000000000000000" charset="0"/>
                <a:sym typeface="+mn-ea"/>
              </a:rPr>
              <a:t>после стандартного 8-часового рабочего дня</a:t>
            </a:r>
            <a:r>
              <a:rPr lang="en-US" dirty="0" smtClean="0">
                <a:cs typeface="Roboto" panose="02000000000000000000" charset="0"/>
                <a:sym typeface="+mn-ea"/>
              </a:rPr>
              <a:t>; </a:t>
            </a:r>
            <a:r>
              <a:rPr lang="en-US" dirty="0">
                <a:cs typeface="Roboto" panose="02000000000000000000" charset="0"/>
                <a:sym typeface="+mn-ea"/>
              </a:rPr>
              <a:t>в </a:t>
            </a:r>
            <a:r>
              <a:rPr lang="en-US" dirty="0" err="1">
                <a:cs typeface="Roboto" panose="02000000000000000000" charset="0"/>
                <a:sym typeface="+mn-ea"/>
              </a:rPr>
              <a:t>тяжелых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случаях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провоцировать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ухудшение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может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даже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базовая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>
                <a:cs typeface="Roboto" panose="02000000000000000000" charset="0"/>
                <a:sym typeface="+mn-ea"/>
              </a:rPr>
              <a:t>активность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ru-RU" dirty="0" smtClean="0">
                <a:cs typeface="Roboto" panose="02000000000000000000" charset="0"/>
                <a:sym typeface="+mn-ea"/>
              </a:rPr>
              <a:t>по самообслуживанию </a:t>
            </a:r>
            <a:r>
              <a:rPr lang="en-US" dirty="0" smtClean="0">
                <a:cs typeface="Roboto" panose="02000000000000000000" charset="0"/>
                <a:sym typeface="+mn-ea"/>
              </a:rPr>
              <a:t>в </a:t>
            </a:r>
            <a:r>
              <a:rPr lang="en-US" dirty="0" err="1">
                <a:cs typeface="Roboto" panose="02000000000000000000" charset="0"/>
                <a:sym typeface="+mn-ea"/>
              </a:rPr>
              <a:t>пределах</a:t>
            </a:r>
            <a:r>
              <a:rPr lang="en-US" dirty="0">
                <a:cs typeface="Roboto" panose="02000000000000000000" charset="0"/>
                <a:sym typeface="+mn-ea"/>
              </a:rPr>
              <a:t> </a:t>
            </a:r>
            <a:r>
              <a:rPr lang="en-US" dirty="0" err="1" smtClean="0">
                <a:cs typeface="Roboto" panose="02000000000000000000" charset="0"/>
                <a:sym typeface="+mn-ea"/>
              </a:rPr>
              <a:t>дом</a:t>
            </a:r>
            <a:r>
              <a:rPr lang="ru-RU" dirty="0" smtClean="0">
                <a:cs typeface="Roboto" panose="02000000000000000000" charset="0"/>
                <a:sym typeface="+mn-ea"/>
              </a:rPr>
              <a:t>а</a:t>
            </a:r>
            <a:r>
              <a:rPr lang="en-US" dirty="0" smtClean="0">
                <a:cs typeface="Roboto" panose="02000000000000000000" charset="0"/>
                <a:sym typeface="+mn-ea"/>
              </a:rPr>
              <a:t>)</a:t>
            </a:r>
            <a:endParaRPr lang="en-US" dirty="0">
              <a:cs typeface="Roboto" panose="02000000000000000000" charset="0"/>
            </a:endParaRPr>
          </a:p>
        </p:txBody>
      </p:sp>
      <p:sp>
        <p:nvSpPr>
          <p:cNvPr id="11" name="Google Shape;74;p14"/>
          <p:cNvSpPr/>
          <p:nvPr/>
        </p:nvSpPr>
        <p:spPr>
          <a:xfrm>
            <a:off x="1347438" y="5720954"/>
            <a:ext cx="10081120" cy="508089"/>
          </a:xfrm>
          <a:prstGeom prst="roundRect">
            <a:avLst>
              <a:gd name="adj" fmla="val 50000"/>
            </a:avLst>
          </a:prstGeom>
          <a:solidFill>
            <a:srgbClr val="FFC6B4"/>
          </a:solidFill>
          <a:ln>
            <a:noFill/>
          </a:ln>
          <a:effectLst>
            <a:outerShdw blurRad="342900" dist="114300" dir="4200000" algn="bl" rotWithShape="0">
              <a:srgbClr val="EFE4E3">
                <a:alpha val="356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sz="1200" dirty="0" smtClean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Bateman 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L, et al. Myalgic Encephalomyelitis/Chronic Fatigue Syndrome: Essentials of Diagnosis and Management. Mayo </a:t>
            </a: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Clin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 Proc. 2021</a:t>
            </a: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;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96(11):2861-2878. </a:t>
            </a: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doi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: 10.1016/j.mayocp.2021.07.00</a:t>
            </a: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8529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702" y="0"/>
            <a:ext cx="9721080" cy="126876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+mj-lt"/>
              </a:rPr>
              <a:t>Критерии института медицины США (IOM/NAM 2015)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8702" y="1016914"/>
            <a:ext cx="10081120" cy="470911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ru-RU" sz="2200" b="1" u="sng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Обязательные критерии:</a:t>
            </a:r>
          </a:p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sz="22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3</a:t>
            </a:r>
            <a:r>
              <a:rPr lang="en-US" altLang="ru-RU" sz="22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)</a:t>
            </a:r>
            <a:r>
              <a:rPr lang="ru-RU" sz="22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 Неосвежающий сон </a:t>
            </a:r>
            <a:r>
              <a:rPr lang="ru-RU" sz="2200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(сохранение чувства усталости при пробуждении после</a:t>
            </a:r>
            <a:r>
              <a:rPr lang="en-US" altLang="ru-RU" sz="2200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</a:t>
            </a:r>
            <a:r>
              <a:rPr lang="ru-RU" altLang="ru-RU" sz="2200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полноценного ночного сна</a:t>
            </a:r>
            <a:r>
              <a:rPr lang="ru-RU" sz="2200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)</a:t>
            </a:r>
            <a:endParaRPr lang="ru-RU" sz="2200" dirty="0">
              <a:solidFill>
                <a:srgbClr val="114C7D"/>
              </a:solidFill>
              <a:cs typeface="Roboto" panose="02000000000000000000" charset="0"/>
            </a:endParaRPr>
          </a:p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ru-RU" sz="2200" b="1" u="sng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Дополнительные критерии (как минимум одно из двух):</a:t>
            </a:r>
          </a:p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ru-RU" sz="2200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А) Когнитивные нарушения</a:t>
            </a:r>
            <a:endParaRPr lang="ru-RU" sz="2200" b="1" dirty="0">
              <a:solidFill>
                <a:srgbClr val="DD7E6B"/>
              </a:solidFill>
              <a:cs typeface="Roboto" panose="02000000000000000000" charset="0"/>
            </a:endParaRP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sz="2200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= жалобы на нарушения кратковременной памяти, сниженную способность к концентрации внимания и многозадачности, проблемы с подбором слов, замедленную реакцию, туман в голове (</a:t>
            </a:r>
            <a:r>
              <a:rPr lang="en-US" sz="2200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brain fog)</a:t>
            </a:r>
            <a:endParaRPr lang="ru-RU" sz="2200" dirty="0">
              <a:solidFill>
                <a:srgbClr val="114C7D"/>
              </a:solidFill>
              <a:cs typeface="Roboto" panose="02000000000000000000" charset="0"/>
              <a:sym typeface="+mn-ea"/>
            </a:endParaRP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sz="2200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могут усугубляться после нагрузок, длительного пребывания в вертикальном положении тела, стрессовых ситуаций в </a:t>
            </a:r>
            <a:r>
              <a:rPr lang="ru-RU" sz="2200" dirty="0" err="1">
                <a:solidFill>
                  <a:srgbClr val="114C7D"/>
                </a:solidFill>
                <a:cs typeface="Roboto" panose="02000000000000000000" charset="0"/>
                <a:sym typeface="+mn-ea"/>
              </a:rPr>
              <a:t>т.ч</a:t>
            </a:r>
            <a:r>
              <a:rPr lang="ru-RU" sz="2200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. в условиях дефицита времени</a:t>
            </a: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sz="2200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имеют значительные последствия для способности пациента продолжать профессиональную деятельность или обучение в учебном заведении</a:t>
            </a:r>
            <a:endParaRPr lang="ru-RU" sz="2200" dirty="0">
              <a:solidFill>
                <a:srgbClr val="114C7D"/>
              </a:solidFill>
              <a:cs typeface="Roboto" panose="02000000000000000000" charset="0"/>
            </a:endParaRPr>
          </a:p>
        </p:txBody>
      </p:sp>
      <p:sp>
        <p:nvSpPr>
          <p:cNvPr id="11" name="Google Shape;74;p14"/>
          <p:cNvSpPr/>
          <p:nvPr/>
        </p:nvSpPr>
        <p:spPr>
          <a:xfrm>
            <a:off x="1347438" y="5720954"/>
            <a:ext cx="10081120" cy="508089"/>
          </a:xfrm>
          <a:prstGeom prst="roundRect">
            <a:avLst>
              <a:gd name="adj" fmla="val 50000"/>
            </a:avLst>
          </a:prstGeom>
          <a:solidFill>
            <a:srgbClr val="FFC6B4"/>
          </a:solidFill>
          <a:ln>
            <a:noFill/>
          </a:ln>
          <a:effectLst>
            <a:outerShdw blurRad="342900" dist="114300" dir="4200000" algn="bl" rotWithShape="0">
              <a:srgbClr val="EFE4E3">
                <a:alpha val="356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sz="1200" dirty="0" smtClean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Bateman 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L, et al. Myalgic Encephalomyelitis/Chronic Fatigue Syndrome: Essentials of Diagnosis and Management. Mayo </a:t>
            </a: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Clin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 Proc. 2021</a:t>
            </a: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;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96(11):2861-2878. </a:t>
            </a: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doi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: 10.1016/j.mayocp.2021.07.00</a:t>
            </a: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13172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702" y="0"/>
            <a:ext cx="9721080" cy="126876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+mj-lt"/>
              </a:rPr>
              <a:t>Критерии института медицины США (IOM/NAM 2015)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8702" y="1600201"/>
            <a:ext cx="10081120" cy="4709119"/>
          </a:xfrm>
        </p:spPr>
        <p:txBody>
          <a:bodyPr>
            <a:norm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ru-RU" b="1" u="sng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Дополнительные критерии (как минимум одно из двух):</a:t>
            </a:r>
          </a:p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ru-RU" b="1" dirty="0">
                <a:solidFill>
                  <a:srgbClr val="DD7E6B"/>
                </a:solidFill>
                <a:cs typeface="Roboto" panose="02000000000000000000" charset="0"/>
                <a:sym typeface="+mn-ea"/>
              </a:rPr>
              <a:t>Б) Ортостатическая непереносимость</a:t>
            </a: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= клиническое состояние, при котором такие симптомы, как головокружение, пре/</a:t>
            </a:r>
            <a:r>
              <a:rPr lang="ru-RU" dirty="0" err="1">
                <a:solidFill>
                  <a:srgbClr val="114C7D"/>
                </a:solidFill>
                <a:cs typeface="Roboto" panose="02000000000000000000" charset="0"/>
                <a:sym typeface="+mn-ea"/>
              </a:rPr>
              <a:t>синкопальные</a:t>
            </a: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состояния, нарушение концентрации внимания, головная боль, потемнение перед глазами или нечеткость зрения, сердцебиение, дрожь, боль в грудной клетке, </a:t>
            </a:r>
            <a:r>
              <a:rPr lang="ru-RU" b="1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возникают или усиливаются при вставании</a:t>
            </a: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 и уменьшаются (хотя и не обязательно проходят), в положении сидя или лежа</a:t>
            </a: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r>
              <a:rPr lang="ru-RU" dirty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люди с тяжелой ортостатической непереносимостью из-за возникновения симптомов не могут длительно находиться даже в положении 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сидя</a:t>
            </a:r>
          </a:p>
          <a:p>
            <a:pPr marL="457200" lvl="0">
              <a:spcBef>
                <a:spcPts val="0"/>
              </a:spcBef>
              <a:buSzPts val="1800"/>
              <a:buFont typeface="Roboto" panose="02000000000000000000"/>
              <a:buChar char="●"/>
            </a:pPr>
            <a:endParaRPr lang="ru-RU" dirty="0">
              <a:solidFill>
                <a:srgbClr val="114C7D"/>
              </a:solidFill>
              <a:cs typeface="Roboto" panose="02000000000000000000" charset="0"/>
              <a:sym typeface="+mn-ea"/>
            </a:endParaRPr>
          </a:p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ru-RU" b="1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Объективизация критерия: 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10-минутная ортостатическая проба -</a:t>
            </a:r>
            <a:r>
              <a:rPr lang="en-US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&gt; </a:t>
            </a:r>
            <a:r>
              <a:rPr lang="ru-RU" dirty="0" smtClean="0">
                <a:solidFill>
                  <a:srgbClr val="114C7D"/>
                </a:solidFill>
                <a:cs typeface="Roboto" panose="02000000000000000000" charset="0"/>
                <a:sym typeface="+mn-ea"/>
              </a:rPr>
              <a:t>постуральная ортостатическая тахикардия или ортостатическая гипотензия</a:t>
            </a:r>
            <a:endParaRPr lang="ru-RU" dirty="0">
              <a:solidFill>
                <a:srgbClr val="114C7D"/>
              </a:solidFill>
              <a:cs typeface="Roboto" panose="02000000000000000000" charset="0"/>
              <a:sym typeface="+mn-ea"/>
            </a:endParaRPr>
          </a:p>
        </p:txBody>
      </p:sp>
      <p:sp>
        <p:nvSpPr>
          <p:cNvPr id="11" name="Google Shape;74;p14"/>
          <p:cNvSpPr/>
          <p:nvPr/>
        </p:nvSpPr>
        <p:spPr>
          <a:xfrm>
            <a:off x="1347438" y="5720954"/>
            <a:ext cx="10081120" cy="508089"/>
          </a:xfrm>
          <a:prstGeom prst="roundRect">
            <a:avLst>
              <a:gd name="adj" fmla="val 50000"/>
            </a:avLst>
          </a:prstGeom>
          <a:solidFill>
            <a:srgbClr val="FFC6B4"/>
          </a:solidFill>
          <a:ln>
            <a:noFill/>
          </a:ln>
          <a:effectLst>
            <a:outerShdw blurRad="342900" dist="114300" dir="4200000" algn="bl" rotWithShape="0">
              <a:srgbClr val="EFE4E3">
                <a:alpha val="356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sz="1200" dirty="0" smtClean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Bateman 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L, et al. Myalgic Encephalomyelitis/Chronic Fatigue Syndrome: Essentials of Diagnosis and Management. Mayo </a:t>
            </a: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Clin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 Proc. 2021</a:t>
            </a: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;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96(11):2861-2878. </a:t>
            </a:r>
            <a:r>
              <a:rPr sz="1200" dirty="0" err="1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doi</a:t>
            </a:r>
            <a:r>
              <a:rPr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: 10.1016/j.mayocp.2021.07.00</a:t>
            </a:r>
            <a:r>
              <a:rPr lang="en-US" sz="1200" dirty="0">
                <a:solidFill>
                  <a:srgbClr val="000000"/>
                </a:solidFill>
                <a:ea typeface="Arial" panose="020B0604020202020204"/>
                <a:cs typeface="Roboto" panose="02000000000000000000" charset="0"/>
                <a:sym typeface="Arial" panose="020B0604020202020204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7361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1575</Words>
  <Application>Microsoft Office PowerPoint</Application>
  <PresentationFormat>Произвольный</PresentationFormat>
  <Paragraphs>130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Gotham Pro Medium</vt:lpstr>
      <vt:lpstr>Roboto Medium</vt:lpstr>
      <vt:lpstr>Gothic A1</vt:lpstr>
      <vt:lpstr>Arial</vt:lpstr>
      <vt:lpstr>Calibri</vt:lpstr>
      <vt:lpstr>Roboto Medium</vt:lpstr>
      <vt:lpstr>Gotham Pro</vt:lpstr>
      <vt:lpstr>Wingdings</vt:lpstr>
      <vt:lpstr>Roboto</vt:lpstr>
      <vt:lpstr>Тема Office</vt:lpstr>
      <vt:lpstr>Миалгический энцефаломиелит / синдром хронической усталости – заболевание, которое больше нельзя игнорировать</vt:lpstr>
      <vt:lpstr>Определение</vt:lpstr>
      <vt:lpstr>Эпидемиология</vt:lpstr>
      <vt:lpstr>Эпидемиология</vt:lpstr>
      <vt:lpstr>Диагностика</vt:lpstr>
      <vt:lpstr>Критерии института медицины США (IOM/NAM 2015) </vt:lpstr>
      <vt:lpstr>Критерии института медицины США (IOM/NAM 2015) </vt:lpstr>
      <vt:lpstr>Критерии института медицины США (IOM/NAM 2015) </vt:lpstr>
      <vt:lpstr>Критерии института медицины США (IOM/NAM 2015) </vt:lpstr>
      <vt:lpstr>Прочие характерные симптомы</vt:lpstr>
      <vt:lpstr>Прочие симптомы</vt:lpstr>
      <vt:lpstr>Ключевые принципы ведения пациента с МЭ/СХУ</vt:lpstr>
      <vt:lpstr>Консультации пациентов с подозрением на МЭ/СХУ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Dr. Ryabkova</cp:lastModifiedBy>
  <cp:revision>42</cp:revision>
  <dcterms:created xsi:type="dcterms:W3CDTF">2025-11-05T16:43:17Z</dcterms:created>
  <dcterms:modified xsi:type="dcterms:W3CDTF">2025-11-18T01:02:12Z</dcterms:modified>
</cp:coreProperties>
</file>