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0"/>
  </p:notesMasterIdLst>
  <p:sldIdLst>
    <p:sldId id="385" r:id="rId2"/>
    <p:sldId id="275" r:id="rId3"/>
    <p:sldId id="356" r:id="rId4"/>
    <p:sldId id="358" r:id="rId5"/>
    <p:sldId id="377" r:id="rId6"/>
    <p:sldId id="378" r:id="rId7"/>
    <p:sldId id="379" r:id="rId8"/>
    <p:sldId id="380" r:id="rId9"/>
    <p:sldId id="382" r:id="rId10"/>
    <p:sldId id="381" r:id="rId11"/>
    <p:sldId id="383" r:id="rId12"/>
    <p:sldId id="384" r:id="rId13"/>
    <p:sldId id="276" r:id="rId14"/>
    <p:sldId id="277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55" r:id="rId33"/>
    <p:sldId id="357" r:id="rId34"/>
    <p:sldId id="273" r:id="rId35"/>
    <p:sldId id="261" r:id="rId36"/>
    <p:sldId id="274" r:id="rId37"/>
    <p:sldId id="350" r:id="rId38"/>
    <p:sldId id="35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2" autoAdjust="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EAC6-0601-4832-9E37-56C9E9E853C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8931-0393-462B-8086-F51A00EBC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8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CE83F-8316-AABF-1D5A-04B885828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1DC3C1-FCA5-3A79-E2A0-8CFBA087E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FC5A7-EC39-E552-126A-79F06A9F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31F6D-B1E0-67C7-E72D-F81A122B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8F4664-6468-6253-B97B-9EE1E9A6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5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040C7-D9BC-624F-6575-B89B5F7F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2649AB-F649-E7C7-5DBE-CBE431DEF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3A591-DC46-207B-F2D6-27D85C7D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53535-1F33-6A20-3652-23646337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597F1-2DAD-CA49-8D0A-E30F6055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4F07B1-0B27-787D-4BC4-E00381602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108204-B3E8-6561-D158-8C6B00717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98E1B-6363-2053-4C2D-36E04A90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D292-212B-A94F-7627-7A7B57D8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79D8E-2E0B-0767-FED5-7B2E1738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B9D6-0490-C17C-98C8-714499F4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FF0B8-F5B1-B318-2919-9AFBDE0D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E7BD7-2110-EB7C-B47B-778CF43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E5C19-F21B-98C5-B2C0-6DF05901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1FEB26-2F34-7E65-8C2D-C1A58A12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3585B-AC9E-105D-B225-D3CEE9E9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756BF-4811-0A18-6677-BA4BB030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3BC73-449E-B80B-0AB1-B55FBF85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72829-427F-5D15-CDB6-29B811A1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B5944-294C-6FD5-844E-06B1585E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C6957-4210-5A2F-2602-7054A5DF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CB696-12DF-FAA6-B6A0-0C8D46D57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E5F49-6870-6C04-301D-12FA8EE24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3936B-B440-0C95-F61E-5D09361E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412B5-B7EA-C4EB-7DF0-262A9BDE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E7C48-720F-86AA-40E8-45C8E1E4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6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26F92-882C-D8AF-EF7C-5160FC02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7AE16-AE3A-6014-FA47-13315D52B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BD8CC-A8E3-C8B1-A935-F27EEE24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F7890-A36E-2AD5-EBD8-5F8080A97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F14F1D-1DB6-0668-4181-C528B05D6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22211-25DB-F913-CA96-C3C11292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4F1823-5B68-1B4C-BBBE-45986F56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ED760-5FE6-7388-E62A-2DFEABE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F75BD-4CF2-BDE3-319C-28FF9170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BDB5C-7780-ABC7-8837-99E15B05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19B62F-A489-363B-663A-9C799AE0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C45809-F635-0CA9-F7C4-8426C3E4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1AA8EA-EE7A-E0B4-5267-5A7F288D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B28CB7-29BD-D9D5-D239-F4F17FDB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7BD3D5-F526-183D-82FA-79A421A3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7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E9EDE-862E-D015-733F-E5E1427C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B93D1-FE1F-6947-9F0B-267E56CE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208C3A-7FE7-15FF-5AAF-3228B325B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C238E-A39B-CED5-02AD-F1A60329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2B6C9-5D02-297E-A67A-9ADFF890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3D1BD-CD2E-8E0E-005E-A9AE1D9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6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691E6-9192-7E3C-B3A7-382E5B02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B6208-EE42-3F37-2CE5-15EF3D689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E9255F-5E5C-C984-1558-CA4922D34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9A1607-D2B2-09AE-580A-B2DB0FCE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ADF7A-5B61-7A52-9D78-68945CA8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EE8C2-E60D-E92B-6CD7-5B4B3A9C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FEE59-A02D-0A68-22E1-B0E0D95C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77C0DB-C8A6-9530-7C23-71D01AC6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A7E9A-93A6-0EA0-D224-07B6406EB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A1DC-737B-46EA-AC8B-7702275ADA2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D43F90-B2F4-EA4C-BDE1-EA8407B5C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AF235-89BB-7C8B-6204-4C6A56C3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ECE8-4327-4DD3-8979-A6AAEFC32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F12BB-1F4A-42D7-AB3E-144CD872F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7315D-DFC1-967E-FA85-6DEE644FE50A}"/>
              </a:ext>
            </a:extLst>
          </p:cNvPr>
          <p:cNvSpPr txBox="1"/>
          <p:nvPr/>
        </p:nvSpPr>
        <p:spPr>
          <a:xfrm>
            <a:off x="894571" y="1370169"/>
            <a:ext cx="58701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Мы придумываем новое тогда, когда можем отступить от привычного. Когда можем мыслить по-другому. 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Мозговые штурмы в этом смысле помогают расшевелить сознание и выйти за пределы привычных ассоциативных рядов. 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Когда один человек на слово «самокат» говорит «счастье», остальные подхватывают и накидывают мысли, не характеризующие самокат напрямую.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/>
            <a:br>
              <a:rPr lang="ru-RU" sz="2400" dirty="0"/>
            </a:b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65244-22B3-92C1-17DD-F6EBC015FAA6}"/>
              </a:ext>
            </a:extLst>
          </p:cNvPr>
          <p:cNvSpPr txBox="1"/>
          <p:nvPr/>
        </p:nvSpPr>
        <p:spPr>
          <a:xfrm>
            <a:off x="894571" y="510465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Помогает генерировать новые идеи.</a:t>
            </a:r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l"/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D108AF-B3A2-487C-8802-610FE62D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25" y="1370169"/>
            <a:ext cx="4758369" cy="390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80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2CDDD6-DF00-9C89-3A8D-B7BF6CDBDC9B}"/>
              </a:ext>
            </a:extLst>
          </p:cNvPr>
          <p:cNvSpPr txBox="1"/>
          <p:nvPr/>
        </p:nvSpPr>
        <p:spPr>
          <a:xfrm>
            <a:off x="594437" y="612844"/>
            <a:ext cx="110031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Упражнение 1.</a:t>
            </a:r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 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Берем несвязанные между собой слова и выстраиваем между ними цепочку ассоциаций. 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Например, платье и смородина. Платье — ситец — лето — смородина.</a:t>
            </a: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Упражнение 2. 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Берем разные слова и ищем к ним общие ассоциации. 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Например, «кошка» и «Москва». Ассоциации могут быть следующими: красивая, быстрая, сама по себе.</a:t>
            </a: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Упражнение 3. 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Ищем ассоциации, которые не только подходят для нескольких слов, но и объединяют их в одну категорию. 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Например: тяжелый и плотный. И это будут «вода», «пух», «песок».</a:t>
            </a: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Упражнение 4. 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Пишем в ряд 16 любых букв и к каждой букве — первое пришедшее на ум слово, начинающееся с этой буквы. Затем эти слова нужно расставить по парам и выстроить ассоциативные цепочки.</a:t>
            </a:r>
          </a:p>
        </p:txBody>
      </p:sp>
    </p:spTree>
    <p:extLst>
      <p:ext uri="{BB962C8B-B14F-4D97-AF65-F5344CB8AC3E}">
        <p14:creationId xmlns:p14="http://schemas.microsoft.com/office/powerpoint/2010/main" val="329681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D9C855-B0E5-C019-B961-F547CA3B7A41}"/>
              </a:ext>
            </a:extLst>
          </p:cNvPr>
          <p:cNvSpPr txBox="1"/>
          <p:nvPr/>
        </p:nvSpPr>
        <p:spPr>
          <a:xfrm>
            <a:off x="1014703" y="1196657"/>
            <a:ext cx="4882243" cy="446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Расширяя свой угол зрения, мы начинаем по-новому смотреть на привычные смыслы, предлагать интересные решения и снижаем стрессовые реакции. Ведь всегда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можно включить воображение и отреагировать по-новому!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ED7B4-B41D-C857-D7BB-7AEB6C717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7" y="1031032"/>
            <a:ext cx="4795935" cy="47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2D6EB-C37E-1A97-9959-F738196A175F}"/>
              </a:ext>
            </a:extLst>
          </p:cNvPr>
          <p:cNvSpPr txBox="1"/>
          <p:nvPr/>
        </p:nvSpPr>
        <p:spPr>
          <a:xfrm>
            <a:off x="856081" y="669085"/>
            <a:ext cx="9314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Веселый и простой психологический тест:    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«</a:t>
            </a:r>
            <a:r>
              <a:rPr lang="ru-RU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Три животных»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51A7C-6F72-739E-318D-4482F4EFC024}"/>
              </a:ext>
            </a:extLst>
          </p:cNvPr>
          <p:cNvSpPr txBox="1"/>
          <p:nvPr/>
        </p:nvSpPr>
        <p:spPr>
          <a:xfrm>
            <a:off x="1219976" y="2012692"/>
            <a:ext cx="85864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Запишите в порядке уменьшения "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любимости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" три животных.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       Не спеша, обдумайте свой выбор.</a:t>
            </a:r>
          </a:p>
          <a:p>
            <a:pPr algn="l"/>
            <a:b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1… </a:t>
            </a:r>
            <a:b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2...</a:t>
            </a:r>
            <a:b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3… 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2)  Добавьте пару качеств, которые вам нравятся в этом животном.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1… </a:t>
            </a:r>
            <a:b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2...</a:t>
            </a:r>
            <a:b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3…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3)  Подводим итог.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-apple-syste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4D61A8-F7B8-D32B-7B95-6808DA13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95" y="-167951"/>
            <a:ext cx="52975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20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135D7D-CC61-098C-B7D1-62CB5EF0A0C9}"/>
              </a:ext>
            </a:extLst>
          </p:cNvPr>
          <p:cNvSpPr txBox="1"/>
          <p:nvPr/>
        </p:nvSpPr>
        <p:spPr>
          <a:xfrm>
            <a:off x="725456" y="1076138"/>
            <a:ext cx="60485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ru-RU" sz="32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-apple-system"/>
              </a:rPr>
              <a:t> животное </a:t>
            </a:r>
            <a:r>
              <a:rPr lang="ru-RU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означает, кем бы вы хотели быть. </a:t>
            </a:r>
            <a:endParaRPr lang="en-US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just"/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-apple-system"/>
            </a:endParaRPr>
          </a:p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-apple-system"/>
              </a:rPr>
              <a:t>2</a:t>
            </a:r>
            <a:r>
              <a:rPr lang="ru-RU" sz="32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-apple-system"/>
              </a:rPr>
              <a:t> животное </a:t>
            </a:r>
            <a:r>
              <a:rPr lang="ru-RU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означает, какой или каким вас воспринимают окружающие вас люди.</a:t>
            </a:r>
            <a:endParaRPr lang="en-US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just"/>
            <a:endParaRPr lang="en-US" sz="3200" dirty="0">
              <a:solidFill>
                <a:srgbClr val="000000"/>
              </a:solidFill>
              <a:highlight>
                <a:srgbClr val="FFFFFF"/>
              </a:highlight>
              <a:latin typeface="-apple-system"/>
            </a:endParaRPr>
          </a:p>
          <a:p>
            <a:pPr algn="just"/>
            <a:r>
              <a:rPr lang="en-US" sz="32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-apple-system"/>
              </a:rPr>
              <a:t>3 </a:t>
            </a:r>
            <a:r>
              <a:rPr lang="ru-RU" sz="32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-apple-system"/>
              </a:rPr>
              <a:t>животное </a:t>
            </a:r>
            <a:r>
              <a:rPr lang="ru-RU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-apple-system"/>
              </a:rPr>
              <a:t>отвечает на вопрос, кем вы являетесь на самом деле.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EAE29-FE36-F886-0718-202E99E05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0628" r="23627" b="13545"/>
          <a:stretch/>
        </p:blipFill>
        <p:spPr>
          <a:xfrm>
            <a:off x="7127809" y="819418"/>
            <a:ext cx="4338735" cy="503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4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09585-98C0-6238-A994-962F9587DD69}"/>
              </a:ext>
            </a:extLst>
          </p:cNvPr>
          <p:cNvSpPr txBox="1"/>
          <p:nvPr/>
        </p:nvSpPr>
        <p:spPr>
          <a:xfrm>
            <a:off x="952129" y="1437182"/>
            <a:ext cx="10579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Данный тест применяется для выявления личностных свойств человека, его отношения к самому себе и окружающим людям, материальным ценностям, к деньгам.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82797-5DA2-37CA-E4A3-A0E18D07D010}"/>
              </a:ext>
            </a:extLst>
          </p:cNvPr>
          <p:cNvSpPr txBox="1"/>
          <p:nvPr/>
        </p:nvSpPr>
        <p:spPr>
          <a:xfrm>
            <a:off x="952129" y="63848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Тест «Ассоциации»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C949C-769E-1FA6-A966-0D3C733FCEA9}"/>
              </a:ext>
            </a:extLst>
          </p:cNvPr>
          <p:cNvSpPr txBox="1"/>
          <p:nvPr/>
        </p:nvSpPr>
        <p:spPr>
          <a:xfrm>
            <a:off x="1224377" y="2767360"/>
            <a:ext cx="6114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прохождения теста понадобятся ручка, карандаш и лист бумаги.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Отвечайте быстро: первая ассоциация – самая верная.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Записывайте самое первое, что придет в голову, а затем расшифруйте значение записанного и узнайте о том, что скрывается в вашем подсознании.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7F9438-AE38-CDC9-D7D6-49589BBE4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5273" r="13196"/>
          <a:stretch/>
        </p:blipFill>
        <p:spPr>
          <a:xfrm>
            <a:off x="7705817" y="2106369"/>
            <a:ext cx="4486183" cy="47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4DA27-73DE-A2A6-FA3B-FDB8F8697E6D}"/>
              </a:ext>
            </a:extLst>
          </p:cNvPr>
          <p:cNvSpPr txBox="1"/>
          <p:nvPr/>
        </p:nvSpPr>
        <p:spPr>
          <a:xfrm>
            <a:off x="1001326" y="797510"/>
            <a:ext cx="101893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Задание </a:t>
            </a:r>
          </a:p>
          <a:p>
            <a:endParaRPr lang="ru-RU" sz="2400" dirty="0"/>
          </a:p>
          <a:p>
            <a:r>
              <a:rPr lang="ru-RU" sz="2400" dirty="0"/>
              <a:t>1. Опишите (можно в нескольких предложениях), какие ассоциации у вас вызывают: </a:t>
            </a:r>
          </a:p>
          <a:p>
            <a:endParaRPr lang="ru-RU" sz="2400" dirty="0"/>
          </a:p>
          <a:p>
            <a:r>
              <a:rPr lang="ru-RU" sz="2400" dirty="0"/>
              <a:t>• Кофе </a:t>
            </a:r>
          </a:p>
          <a:p>
            <a:endParaRPr lang="ru-RU" sz="2400" dirty="0"/>
          </a:p>
          <a:p>
            <a:r>
              <a:rPr lang="ru-RU" sz="2400" dirty="0"/>
              <a:t>• Собака </a:t>
            </a:r>
          </a:p>
          <a:p>
            <a:endParaRPr lang="ru-RU" sz="2400" dirty="0"/>
          </a:p>
          <a:p>
            <a:r>
              <a:rPr lang="ru-RU" sz="2400" dirty="0"/>
              <a:t>• Кошка </a:t>
            </a:r>
          </a:p>
          <a:p>
            <a:endParaRPr lang="ru-RU" sz="2400" dirty="0"/>
          </a:p>
          <a:p>
            <a:r>
              <a:rPr lang="ru-RU" sz="2400" dirty="0"/>
              <a:t>• Море </a:t>
            </a:r>
          </a:p>
          <a:p>
            <a:endParaRPr lang="ru-RU" sz="2400" dirty="0"/>
          </a:p>
          <a:p>
            <a:r>
              <a:rPr lang="ru-RU" sz="2400" dirty="0"/>
              <a:t>• Крыса</a:t>
            </a:r>
          </a:p>
        </p:txBody>
      </p:sp>
    </p:spTree>
    <p:extLst>
      <p:ext uri="{BB962C8B-B14F-4D97-AF65-F5344CB8AC3E}">
        <p14:creationId xmlns:p14="http://schemas.microsoft.com/office/powerpoint/2010/main" val="224276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4DA27-73DE-A2A6-FA3B-FDB8F8697E6D}"/>
              </a:ext>
            </a:extLst>
          </p:cNvPr>
          <p:cNvSpPr txBox="1"/>
          <p:nvPr/>
        </p:nvSpPr>
        <p:spPr>
          <a:xfrm>
            <a:off x="1001326" y="797510"/>
            <a:ext cx="1018934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Задание </a:t>
            </a:r>
          </a:p>
          <a:p>
            <a:endParaRPr lang="ru-RU" sz="2400" dirty="0"/>
          </a:p>
          <a:p>
            <a:r>
              <a:rPr lang="ru-RU" sz="2400" dirty="0"/>
              <a:t>2. Расположите животных в соответствии со своим отношением к ним (начиная с тех, которые нравятся вам больше): </a:t>
            </a:r>
          </a:p>
          <a:p>
            <a:endParaRPr lang="ru-RU" sz="2400" dirty="0"/>
          </a:p>
          <a:p>
            <a:r>
              <a:rPr lang="ru-RU" sz="2400" dirty="0"/>
              <a:t>Свинья   Корова    Лошадь   Тигр    Овца</a:t>
            </a:r>
          </a:p>
          <a:p>
            <a:endParaRPr lang="ru-RU" sz="2400" dirty="0"/>
          </a:p>
          <a:p>
            <a:r>
              <a:rPr lang="ru-RU" sz="2400" dirty="0"/>
              <a:t>1.</a:t>
            </a:r>
          </a:p>
          <a:p>
            <a:r>
              <a:rPr lang="ru-RU" sz="2400" dirty="0"/>
              <a:t>2.</a:t>
            </a:r>
          </a:p>
          <a:p>
            <a:r>
              <a:rPr lang="ru-RU" sz="2400" dirty="0"/>
              <a:t>3.</a:t>
            </a:r>
          </a:p>
          <a:p>
            <a:r>
              <a:rPr lang="ru-RU" sz="2400" dirty="0"/>
              <a:t>4.</a:t>
            </a:r>
          </a:p>
          <a:p>
            <a:r>
              <a:rPr lang="ru-RU" sz="2400" dirty="0"/>
              <a:t>5.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0647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4DA27-73DE-A2A6-FA3B-FDB8F8697E6D}"/>
              </a:ext>
            </a:extLst>
          </p:cNvPr>
          <p:cNvSpPr txBox="1"/>
          <p:nvPr/>
        </p:nvSpPr>
        <p:spPr>
          <a:xfrm>
            <a:off x="1001326" y="797510"/>
            <a:ext cx="101893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Интерпретация </a:t>
            </a:r>
          </a:p>
          <a:p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Ассоциации с </a:t>
            </a:r>
            <a:r>
              <a:rPr lang="ru-RU" sz="2400" b="1" dirty="0"/>
              <a:t>кофе</a:t>
            </a:r>
            <a:r>
              <a:rPr lang="ru-RU" sz="2400" dirty="0"/>
              <a:t> отражают ваш интерес к сексу. 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Вы считаете, что пишете о </a:t>
            </a:r>
            <a:r>
              <a:rPr lang="ru-RU" sz="2400" b="1" dirty="0"/>
              <a:t>собаке</a:t>
            </a:r>
            <a:r>
              <a:rPr lang="ru-RU" sz="2400" dirty="0"/>
              <a:t>, но на самом деле думаете о себе. 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Описание </a:t>
            </a:r>
            <a:r>
              <a:rPr lang="ru-RU" sz="2400" b="1" dirty="0"/>
              <a:t>кошки</a:t>
            </a:r>
            <a:r>
              <a:rPr lang="ru-RU" sz="2400" dirty="0"/>
              <a:t> соответствует представлению о вашем партнере. </a:t>
            </a:r>
          </a:p>
          <a:p>
            <a:pPr marL="457200" indent="-457200">
              <a:buAutoNum type="arabicPeriod"/>
            </a:pPr>
            <a:endParaRPr lang="ru-RU" sz="2400" b="1" dirty="0"/>
          </a:p>
          <a:p>
            <a:pPr marL="457200" indent="-457200">
              <a:buAutoNum type="arabicPeriod"/>
            </a:pPr>
            <a:r>
              <a:rPr lang="ru-RU" sz="2400" b="1" dirty="0"/>
              <a:t>Море</a:t>
            </a:r>
            <a:r>
              <a:rPr lang="ru-RU" sz="2400" dirty="0"/>
              <a:t> отражает ваши представления об окружающих. 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b="1" dirty="0"/>
              <a:t>Крыса</a:t>
            </a:r>
            <a:r>
              <a:rPr lang="ru-RU" sz="2400" dirty="0"/>
              <a:t> – ваш враг.</a:t>
            </a:r>
          </a:p>
        </p:txBody>
      </p:sp>
    </p:spTree>
    <p:extLst>
      <p:ext uri="{BB962C8B-B14F-4D97-AF65-F5344CB8AC3E}">
        <p14:creationId xmlns:p14="http://schemas.microsoft.com/office/powerpoint/2010/main" val="4096944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4DA27-73DE-A2A6-FA3B-FDB8F8697E6D}"/>
              </a:ext>
            </a:extLst>
          </p:cNvPr>
          <p:cNvSpPr txBox="1"/>
          <p:nvPr/>
        </p:nvSpPr>
        <p:spPr>
          <a:xfrm>
            <a:off x="1001326" y="797510"/>
            <a:ext cx="10189347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Интерпретация </a:t>
            </a:r>
          </a:p>
          <a:p>
            <a:endParaRPr lang="ru-RU" sz="2400" dirty="0"/>
          </a:p>
          <a:p>
            <a:r>
              <a:rPr lang="ru-RU" sz="2400" dirty="0"/>
              <a:t>Вы расставили свои жизненные приоритеты, поскольку каждое животное в подсознании ассоциируется с каким-либо конкретным субъектом или понятием. 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b="1" dirty="0"/>
              <a:t>овца</a:t>
            </a:r>
            <a:r>
              <a:rPr lang="ru-RU" sz="2400" dirty="0"/>
              <a:t> означает любовь;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свинья</a:t>
            </a:r>
            <a:r>
              <a:rPr lang="ru-RU" sz="2400" dirty="0"/>
              <a:t> – деньги;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корова</a:t>
            </a:r>
            <a:r>
              <a:rPr lang="ru-RU" sz="2400" dirty="0"/>
              <a:t> – карьеру;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тигр</a:t>
            </a:r>
            <a:r>
              <a:rPr lang="ru-RU" sz="2400" dirty="0"/>
              <a:t> – достоинство и честь;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лошадь</a:t>
            </a:r>
            <a:r>
              <a:rPr lang="ru-RU" sz="2400" dirty="0"/>
              <a:t> – семью</a:t>
            </a:r>
          </a:p>
        </p:txBody>
      </p:sp>
    </p:spTree>
    <p:extLst>
      <p:ext uri="{BB962C8B-B14F-4D97-AF65-F5344CB8AC3E}">
        <p14:creationId xmlns:p14="http://schemas.microsoft.com/office/powerpoint/2010/main" val="6520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2E555-D5CA-EEE4-914B-B284457E7109}"/>
              </a:ext>
            </a:extLst>
          </p:cNvPr>
          <p:cNvSpPr txBox="1"/>
          <p:nvPr/>
        </p:nvSpPr>
        <p:spPr>
          <a:xfrm>
            <a:off x="1117340" y="1755080"/>
            <a:ext cx="61045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Что такое ассоциативное мышление?</a:t>
            </a:r>
          </a:p>
          <a:p>
            <a:pPr algn="l">
              <a:lnSpc>
                <a:spcPct val="150000"/>
              </a:lnSpc>
            </a:pPr>
            <a:endParaRPr lang="ru-RU" sz="24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Ассоциации</a:t>
            </a: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— это следы в нашей памяти, благодаря которым у нас сформировано или формируется представление о каких-то предметах.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2AEB9-61A1-BC19-D015-BF5C877163D6}"/>
              </a:ext>
            </a:extLst>
          </p:cNvPr>
          <p:cNvSpPr txBox="1"/>
          <p:nvPr/>
        </p:nvSpPr>
        <p:spPr>
          <a:xfrm>
            <a:off x="1117340" y="4982748"/>
            <a:ext cx="10565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Сложные психические процессы трактуются через соединение простых элементов (ощущений, представлений).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664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82502-394F-8499-5DC2-1755A48A1B4B}"/>
              </a:ext>
            </a:extLst>
          </p:cNvPr>
          <p:cNvSpPr txBox="1"/>
          <p:nvPr/>
        </p:nvSpPr>
        <p:spPr>
          <a:xfrm>
            <a:off x="845597" y="335227"/>
            <a:ext cx="107220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Тест «Путешествие» </a:t>
            </a:r>
          </a:p>
          <a:p>
            <a:endParaRPr lang="ru-RU" sz="2800" b="1" dirty="0"/>
          </a:p>
          <a:p>
            <a:pPr algn="just"/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9BC09-FB42-1007-26E2-ED1350712A4F}"/>
              </a:ext>
            </a:extLst>
          </p:cNvPr>
          <p:cNvSpPr txBox="1"/>
          <p:nvPr/>
        </p:nvSpPr>
        <p:spPr>
          <a:xfrm>
            <a:off x="845596" y="920002"/>
            <a:ext cx="10722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Первая ассоциация – самая верная. Записывайте самое первое, что придет в голову, а затем расшифруйте значение записанного и узнайте о том, что скрывается в вашем подсознании.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E69E8-4C5D-AF98-5827-288EE2896D36}"/>
              </a:ext>
            </a:extLst>
          </p:cNvPr>
          <p:cNvSpPr txBox="1"/>
          <p:nvPr/>
        </p:nvSpPr>
        <p:spPr>
          <a:xfrm>
            <a:off x="845596" y="1616553"/>
            <a:ext cx="1093896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 Вы у моря, всматриваетесь в него. Что вы видите? Какое оно? Ваши ощущения? </a:t>
            </a:r>
          </a:p>
          <a:p>
            <a:endParaRPr lang="ru-RU" dirty="0"/>
          </a:p>
          <a:p>
            <a:r>
              <a:rPr lang="ru-RU" dirty="0"/>
              <a:t>2. Вы идете по лесу и смотрите под ноги. Что под ногами? Что вы чувствуете? Что вы делаете? Вы одни или с кем-то? </a:t>
            </a:r>
          </a:p>
          <a:p>
            <a:endParaRPr lang="ru-RU" dirty="0"/>
          </a:p>
          <a:p>
            <a:r>
              <a:rPr lang="ru-RU" dirty="0"/>
              <a:t>3. Вы видите полет чаек. Что вы сейчас чувствуете? Что вы видите? Что они делают? </a:t>
            </a:r>
          </a:p>
          <a:p>
            <a:endParaRPr lang="ru-RU" dirty="0"/>
          </a:p>
          <a:p>
            <a:r>
              <a:rPr lang="ru-RU" dirty="0"/>
              <a:t>4. Теперь вы видите табун лошадей. Опишите, что вы видите? Какие это лошади? Что они делают? Что вы чувствуете? </a:t>
            </a:r>
          </a:p>
          <a:p>
            <a:endParaRPr lang="ru-RU" dirty="0"/>
          </a:p>
          <a:p>
            <a:r>
              <a:rPr lang="ru-RU" dirty="0"/>
              <a:t>5. Вы оказались в пустыне, там – стена с маленьким отверстием, за которым оазис. Ваши действия? </a:t>
            </a:r>
          </a:p>
          <a:p>
            <a:endParaRPr lang="ru-RU" dirty="0"/>
          </a:p>
          <a:p>
            <a:r>
              <a:rPr lang="ru-RU" dirty="0"/>
              <a:t>6. Разобравшись со стеной, идете по дороге и видите кувшин с водой. Ваши действия? </a:t>
            </a:r>
          </a:p>
          <a:p>
            <a:endParaRPr lang="ru-RU" dirty="0"/>
          </a:p>
          <a:p>
            <a:r>
              <a:rPr lang="ru-RU" dirty="0"/>
              <a:t>7. Наступил вечер, вы заблудились, видите дом. Какой это дом? Есть ли свет в окнах? Что вы будете делать? </a:t>
            </a:r>
          </a:p>
          <a:p>
            <a:endParaRPr lang="ru-RU" dirty="0"/>
          </a:p>
          <a:p>
            <a:r>
              <a:rPr lang="ru-RU" dirty="0"/>
              <a:t>8. Вы вышли из дома и оказались в тумане. Как вы себя поведете? Что вы чувствуете?</a:t>
            </a:r>
          </a:p>
        </p:txBody>
      </p:sp>
    </p:spTree>
    <p:extLst>
      <p:ext uri="{BB962C8B-B14F-4D97-AF65-F5344CB8AC3E}">
        <p14:creationId xmlns:p14="http://schemas.microsoft.com/office/powerpoint/2010/main" val="208043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0D54F-E634-7CE3-2FC4-E138CF79566A}"/>
              </a:ext>
            </a:extLst>
          </p:cNvPr>
          <p:cNvSpPr txBox="1"/>
          <p:nvPr/>
        </p:nvSpPr>
        <p:spPr>
          <a:xfrm>
            <a:off x="1089348" y="962141"/>
            <a:ext cx="101633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Интерпретация </a:t>
            </a:r>
          </a:p>
          <a:p>
            <a:endParaRPr lang="ru-RU" dirty="0"/>
          </a:p>
          <a:p>
            <a:r>
              <a:rPr lang="ru-RU" sz="2000" dirty="0"/>
              <a:t>1. Море – отношение к жизни, эмоции, ощущения. </a:t>
            </a:r>
          </a:p>
          <a:p>
            <a:endParaRPr lang="ru-RU" sz="2000" dirty="0"/>
          </a:p>
          <a:p>
            <a:r>
              <a:rPr lang="ru-RU" sz="2000" dirty="0"/>
              <a:t>2. Лес – самочувствие в родной семье. </a:t>
            </a:r>
          </a:p>
          <a:p>
            <a:endParaRPr lang="ru-RU" sz="2000" dirty="0"/>
          </a:p>
          <a:p>
            <a:r>
              <a:rPr lang="ru-RU" sz="2000" dirty="0"/>
              <a:t>3. Чайки – отношение к женщинам. </a:t>
            </a:r>
          </a:p>
          <a:p>
            <a:endParaRPr lang="ru-RU" sz="2000" dirty="0"/>
          </a:p>
          <a:p>
            <a:r>
              <a:rPr lang="ru-RU" sz="2000" dirty="0"/>
              <a:t>4. Лошади – отношение к мужчинам.</a:t>
            </a:r>
          </a:p>
          <a:p>
            <a:endParaRPr lang="ru-RU" sz="2000" dirty="0"/>
          </a:p>
          <a:p>
            <a:r>
              <a:rPr lang="ru-RU" sz="2000" dirty="0"/>
              <a:t>5. Стена, ее преодоление – ваша основная жизненная стратегия, способ решения проблем. </a:t>
            </a:r>
          </a:p>
          <a:p>
            <a:endParaRPr lang="ru-RU" sz="2000" dirty="0"/>
          </a:p>
          <a:p>
            <a:r>
              <a:rPr lang="ru-RU" sz="2000" dirty="0"/>
              <a:t>6. Кувшин с водой – ваша сексуальная избирательность. Выбор партнера. </a:t>
            </a:r>
          </a:p>
          <a:p>
            <a:endParaRPr lang="ru-RU" sz="2000" dirty="0"/>
          </a:p>
          <a:p>
            <a:r>
              <a:rPr lang="ru-RU" sz="2000" dirty="0"/>
              <a:t>7. Дом – готовность к замужеству(женитьбе). </a:t>
            </a:r>
          </a:p>
          <a:p>
            <a:endParaRPr lang="ru-RU" sz="2000" dirty="0"/>
          </a:p>
          <a:p>
            <a:r>
              <a:rPr lang="ru-RU" sz="2000" dirty="0"/>
              <a:t>8. Туман – отношение к смерти.</a:t>
            </a:r>
          </a:p>
        </p:txBody>
      </p:sp>
    </p:spTree>
    <p:extLst>
      <p:ext uri="{BB962C8B-B14F-4D97-AF65-F5344CB8AC3E}">
        <p14:creationId xmlns:p14="http://schemas.microsoft.com/office/powerpoint/2010/main" val="374072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417304-1799-29C7-5906-8CA35783BDC0}"/>
              </a:ext>
            </a:extLst>
          </p:cNvPr>
          <p:cNvSpPr txBox="1"/>
          <p:nvPr/>
        </p:nvSpPr>
        <p:spPr>
          <a:xfrm>
            <a:off x="675886" y="117693"/>
            <a:ext cx="1084022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Задание 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/>
              <a:t>Вообразите, что вы только что присмотрели себе подходящее жилище, выбрали дом вашей мечты и теперь решаете, подписывать ли вам договор о приобретении.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Тем не менее, прежде чем принять окончательное решение, вы хотели бы еще раз осмотреть одно из помещений вашего будущего дома.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Какая часть дома требует дополнительного осмотра?</a:t>
            </a:r>
          </a:p>
          <a:p>
            <a:pPr algn="just"/>
            <a:endParaRPr lang="ru-RU" sz="2000" dirty="0"/>
          </a:p>
          <a:p>
            <a:pPr algn="just"/>
            <a:r>
              <a:rPr lang="ru-RU" sz="2400" dirty="0"/>
              <a:t>1. Ванная </a:t>
            </a:r>
          </a:p>
          <a:p>
            <a:pPr algn="just"/>
            <a:endParaRPr lang="ru-RU" sz="2000" dirty="0"/>
          </a:p>
          <a:p>
            <a:pPr algn="just"/>
            <a:r>
              <a:rPr lang="ru-RU" sz="2400" dirty="0"/>
              <a:t>2. Спальня </a:t>
            </a:r>
          </a:p>
          <a:p>
            <a:pPr algn="just"/>
            <a:endParaRPr lang="ru-RU" sz="2000" dirty="0"/>
          </a:p>
          <a:p>
            <a:pPr algn="just"/>
            <a:r>
              <a:rPr lang="ru-RU" sz="2400" dirty="0"/>
              <a:t>3. Столовая/кухня </a:t>
            </a:r>
          </a:p>
          <a:p>
            <a:pPr algn="just"/>
            <a:endParaRPr lang="ru-RU" sz="2000" dirty="0"/>
          </a:p>
          <a:p>
            <a:pPr algn="just"/>
            <a:r>
              <a:rPr lang="ru-RU" sz="2400" dirty="0"/>
              <a:t>4. Веранда/сад</a:t>
            </a:r>
          </a:p>
        </p:txBody>
      </p:sp>
    </p:spTree>
    <p:extLst>
      <p:ext uri="{BB962C8B-B14F-4D97-AF65-F5344CB8AC3E}">
        <p14:creationId xmlns:p14="http://schemas.microsoft.com/office/powerpoint/2010/main" val="312180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8BD10F-30A8-03EE-8045-5FFBCE4EB49F}"/>
              </a:ext>
            </a:extLst>
          </p:cNvPr>
          <p:cNvSpPr txBox="1"/>
          <p:nvPr/>
        </p:nvSpPr>
        <p:spPr>
          <a:xfrm>
            <a:off x="1870205" y="728369"/>
            <a:ext cx="8451590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В психоанализе дом – это довольно часто встречающийся символ тела.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Соответственно, та часть дома, к которой вы проявили повышенный интерес, ассоциируется с действиями, которые вы могли бы предпринять для своего физического самосовершенствования.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433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15DD6E-2CD1-A42F-82BD-8C3BE8A25842}"/>
              </a:ext>
            </a:extLst>
          </p:cNvPr>
          <p:cNvSpPr txBox="1"/>
          <p:nvPr/>
        </p:nvSpPr>
        <p:spPr>
          <a:xfrm>
            <a:off x="664417" y="366623"/>
            <a:ext cx="1086316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/>
              <a:t>1. Ванная </a:t>
            </a:r>
          </a:p>
          <a:p>
            <a:endParaRPr lang="ru-RU" sz="1000" dirty="0"/>
          </a:p>
          <a:p>
            <a:r>
              <a:rPr lang="ru-RU" sz="1600" dirty="0"/>
              <a:t>Это место, где тело избавляется от грязи, а потому она символизирует стремление человека к внутреннему очищению и самообновлению. Те, кто остался недовольным своей ванной, интуитивно чувствуют, что прилагают недостаточно усилий для своего самосовершенствования. </a:t>
            </a:r>
          </a:p>
          <a:p>
            <a:endParaRPr lang="ru-RU" sz="1600" dirty="0"/>
          </a:p>
          <a:p>
            <a:r>
              <a:rPr lang="ru-RU" sz="1600" b="1" i="1" dirty="0"/>
              <a:t>2. Спальня </a:t>
            </a:r>
          </a:p>
          <a:p>
            <a:endParaRPr lang="ru-RU" sz="1000" b="1" i="1" dirty="0"/>
          </a:p>
          <a:p>
            <a:pPr algn="just"/>
            <a:r>
              <a:rPr lang="ru-RU" sz="1600" dirty="0"/>
              <a:t>Спальни по определению ассоциируются со стремлением к физической релаксации и комфорту. Те, кто пожелал еще раз изучить свою будущую спальню, на самом деле хотели бы почаще добираться до кровати. Как приятно сбросить надоевшие ботинки и пригреться под теплым уютным одеялом! Вас волнует не столько диета или физическая нагрузка, сколько усилия, которые вам придется приложить, чтобы добиться желаемых результатов. </a:t>
            </a:r>
          </a:p>
          <a:p>
            <a:endParaRPr lang="ru-RU" sz="1600" dirty="0"/>
          </a:p>
          <a:p>
            <a:r>
              <a:rPr lang="ru-RU" sz="1600" b="1" i="1" dirty="0"/>
              <a:t>3. Столовая/кухня </a:t>
            </a:r>
          </a:p>
          <a:p>
            <a:pPr algn="just"/>
            <a:endParaRPr lang="ru-RU" sz="1000" dirty="0"/>
          </a:p>
          <a:p>
            <a:pPr algn="just"/>
            <a:r>
              <a:rPr lang="ru-RU" sz="1600" dirty="0"/>
              <a:t>Эти помещения больше всего ассоциируются с принятием пищи и самой пищей. Вот что в первую очередь приходит вам в голову, когда вы задумываетесь о необходимости привести свое тело в порядок. Следить за фигурой было бы так легко, если бы только можно было не ограничивать себя в еде. </a:t>
            </a:r>
          </a:p>
          <a:p>
            <a:endParaRPr lang="ru-RU" sz="1600" dirty="0"/>
          </a:p>
          <a:p>
            <a:pPr algn="just"/>
            <a:r>
              <a:rPr lang="ru-RU" sz="1600" b="1" i="1" dirty="0"/>
              <a:t>4. Веранда/сад </a:t>
            </a:r>
          </a:p>
          <a:p>
            <a:endParaRPr lang="ru-RU" sz="1000" dirty="0"/>
          </a:p>
          <a:p>
            <a:pPr algn="just"/>
            <a:r>
              <a:rPr lang="ru-RU" sz="1600" dirty="0"/>
              <a:t>Веранда и сад имеют самое прямое отношение к расслаблению и отдохновению души. Здесь можно отрешиться от суеты и погрузиться в тишину и спокойствие. Если вы сочли нужным еще раз осмотреть сад, то, скорее всего, вы слишком напряжены и испытываете постоянный стресс – тот самый стресс, что мешает вам посещать бассейн или тренажерный зал, формирует вредные привычки в том, что касается еды, и ведет к истощению и отсутствию мотивации. Прежде чем вы сможете приступить к совершенствованию своего тела, вам нужно избавиться от скопившегося в вас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143872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6E9EF-CD6C-F546-3CD0-929AB8203520}"/>
              </a:ext>
            </a:extLst>
          </p:cNvPr>
          <p:cNvSpPr txBox="1"/>
          <p:nvPr/>
        </p:nvSpPr>
        <p:spPr>
          <a:xfrm>
            <a:off x="923730" y="1043731"/>
            <a:ext cx="1007706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Тест «Синяя птица» </a:t>
            </a:r>
          </a:p>
          <a:p>
            <a:pPr algn="just"/>
            <a:endParaRPr lang="ru-RU" dirty="0"/>
          </a:p>
          <a:p>
            <a:pPr algn="just"/>
            <a:r>
              <a:rPr lang="ru-RU" sz="2000" dirty="0"/>
              <a:t>Тест показывает вашу реакцию на непредвиденные ситуации, которые не всегда бывают приятными, и как ведете себя, когда не знаете, что делать.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Задание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Представьте, что заветная синяя птица сама залетает в ваше открытое окно… Нежданная гостья кажется вам столь восхитительной, что вы решаете оставить ее себе и запираете птичку в клетке.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Однако на следующее утро вы неожиданно обнаруживаете, что цвет ее оперения изменился – синяя птица превратилась в желтую! Но и на этом чудеса не кончаются: на третий день ваша пернатая гостья становится красной, На четвертый – черной…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5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6E9EF-CD6C-F546-3CD0-929AB8203520}"/>
              </a:ext>
            </a:extLst>
          </p:cNvPr>
          <p:cNvSpPr txBox="1"/>
          <p:nvPr/>
        </p:nvSpPr>
        <p:spPr>
          <a:xfrm>
            <a:off x="1352939" y="772657"/>
            <a:ext cx="86867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Тест «Синяя птица»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dirty="0"/>
              <a:t>А теперь, внимание – вопрос: </a:t>
            </a:r>
          </a:p>
          <a:p>
            <a:endParaRPr lang="ru-RU" sz="2000" dirty="0"/>
          </a:p>
          <a:p>
            <a:r>
              <a:rPr lang="ru-RU" sz="2000" dirty="0"/>
              <a:t>«В какой цвет окрасится ее оперение на пятый день?» </a:t>
            </a:r>
          </a:p>
          <a:p>
            <a:endParaRPr lang="ru-RU" sz="2000" dirty="0"/>
          </a:p>
          <a:p>
            <a:r>
              <a:rPr lang="ru-RU" sz="2000" dirty="0"/>
              <a:t>Варианты: </a:t>
            </a:r>
          </a:p>
          <a:p>
            <a:endParaRPr lang="ru-RU" sz="2000" dirty="0"/>
          </a:p>
          <a:p>
            <a:r>
              <a:rPr lang="ru-RU" sz="2000" dirty="0"/>
              <a:t>1) Она останется черной. </a:t>
            </a:r>
          </a:p>
          <a:p>
            <a:endParaRPr lang="ru-RU" sz="2000" dirty="0"/>
          </a:p>
          <a:p>
            <a:r>
              <a:rPr lang="ru-RU" sz="2000" dirty="0"/>
              <a:t>2) Птица вновь станет синей. </a:t>
            </a:r>
          </a:p>
          <a:p>
            <a:endParaRPr lang="ru-RU" sz="2000" dirty="0"/>
          </a:p>
          <a:p>
            <a:r>
              <a:rPr lang="ru-RU" sz="2000" dirty="0"/>
              <a:t>3) Теперь ее оперение окрасится в белый цвет. </a:t>
            </a:r>
          </a:p>
          <a:p>
            <a:endParaRPr lang="ru-RU" sz="2000" dirty="0"/>
          </a:p>
          <a:p>
            <a:r>
              <a:rPr lang="ru-RU" sz="2000" dirty="0"/>
              <a:t>4) На этот раз птица станет золотой.</a:t>
            </a:r>
          </a:p>
        </p:txBody>
      </p:sp>
    </p:spTree>
    <p:extLst>
      <p:ext uri="{BB962C8B-B14F-4D97-AF65-F5344CB8AC3E}">
        <p14:creationId xmlns:p14="http://schemas.microsoft.com/office/powerpoint/2010/main" val="3728164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E4978-055A-731F-3328-6832084F06EA}"/>
              </a:ext>
            </a:extLst>
          </p:cNvPr>
          <p:cNvSpPr txBox="1"/>
          <p:nvPr/>
        </p:nvSpPr>
        <p:spPr>
          <a:xfrm>
            <a:off x="1125217" y="1101014"/>
            <a:ext cx="8698463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b="1" dirty="0"/>
              <a:t>Синяя птица </a:t>
            </a:r>
            <a:r>
              <a:rPr lang="ru-RU" sz="2400" dirty="0"/>
              <a:t>– символ недостижимого счастья, поймать за хвост пернатую красавицу – большая удача. Синяя птица, залетевшая в ваше окно, символизирует собой счастливые перемены. </a:t>
            </a:r>
          </a:p>
          <a:p>
            <a:pPr algn="just">
              <a:lnSpc>
                <a:spcPct val="200000"/>
              </a:lnSpc>
            </a:pPr>
            <a:r>
              <a:rPr lang="ru-RU" sz="2400" dirty="0"/>
              <a:t>А неожиданное изменение ее цвета – знак того, </a:t>
            </a:r>
          </a:p>
          <a:p>
            <a:pPr algn="just">
              <a:lnSpc>
                <a:spcPct val="200000"/>
              </a:lnSpc>
            </a:pPr>
            <a:r>
              <a:rPr lang="ru-RU" sz="2400" dirty="0"/>
              <a:t>что удачный период жизни закончился. </a:t>
            </a:r>
          </a:p>
          <a:p>
            <a:pPr algn="just">
              <a:lnSpc>
                <a:spcPct val="200000"/>
              </a:lnSpc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6A63C2-44F4-607D-0A36-663FE216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45" y="3153747"/>
            <a:ext cx="3880715" cy="34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0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E4978-055A-731F-3328-6832084F06EA}"/>
              </a:ext>
            </a:extLst>
          </p:cNvPr>
          <p:cNvSpPr txBox="1"/>
          <p:nvPr/>
        </p:nvSpPr>
        <p:spPr>
          <a:xfrm>
            <a:off x="1361686" y="0"/>
            <a:ext cx="9468628" cy="5898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ru-RU" sz="2400" dirty="0"/>
          </a:p>
          <a:p>
            <a:pPr algn="just">
              <a:lnSpc>
                <a:spcPct val="200000"/>
              </a:lnSpc>
            </a:pPr>
            <a:r>
              <a:rPr lang="ru-RU" sz="2400" dirty="0"/>
              <a:t>Если вы ответили, что птица станет </a:t>
            </a:r>
            <a:r>
              <a:rPr lang="ru-RU" sz="2400" b="1" dirty="0"/>
              <a:t>черной</a:t>
            </a:r>
            <a:r>
              <a:rPr lang="ru-RU" sz="2400" dirty="0"/>
              <a:t>, вас трудно назвать оптимистом… Порой вам кажется, что любые перемены – к худшему, вы – мастер предрекать всевозможные беды и неприятности. Но стоит ли тратить свою жизнь на беспокойство о том, что пока не произошло и, возможно, никогда не произойдет? Настраивайтесь на лучшее, и тогда вы обязательно привлечете в свою жизнь удачу! </a:t>
            </a:r>
          </a:p>
          <a:p>
            <a:pPr algn="just">
              <a:lnSpc>
                <a:spcPct val="2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675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E4978-055A-731F-3328-6832084F06EA}"/>
              </a:ext>
            </a:extLst>
          </p:cNvPr>
          <p:cNvSpPr txBox="1"/>
          <p:nvPr/>
        </p:nvSpPr>
        <p:spPr>
          <a:xfrm>
            <a:off x="1457519" y="0"/>
            <a:ext cx="9276962" cy="663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ru-RU" sz="2400" dirty="0"/>
          </a:p>
          <a:p>
            <a:pPr algn="just">
              <a:lnSpc>
                <a:spcPct val="200000"/>
              </a:lnSpc>
            </a:pPr>
            <a:r>
              <a:rPr lang="ru-RU" sz="2400" dirty="0"/>
              <a:t>Если вам кажется, что птица вновь станет </a:t>
            </a:r>
            <a:r>
              <a:rPr lang="ru-RU" sz="2400" b="1" dirty="0"/>
              <a:t>синей</a:t>
            </a:r>
            <a:r>
              <a:rPr lang="ru-RU" sz="2400" dirty="0"/>
              <a:t>, вы из тех людей, которые считают, что жизнь похожа на зебру. И уверены, что черную полосу рано или поздно сменит белая. Пожалуй, вас можно назвать прагматичным оптимистом. Вы позволяете событиям идти своим чередом, излишне не беспокоясь и не драматизируя ситуацию. Вы спокойно плывете по течению, не позволяя штормам житейского моря захлестнуть вашу лодку. </a:t>
            </a:r>
          </a:p>
          <a:p>
            <a:pPr algn="just">
              <a:lnSpc>
                <a:spcPct val="2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75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89A44D-FDC9-C615-2DFE-56A210D2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18" y="-1"/>
            <a:ext cx="6119382" cy="512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52E555-D5CA-EEE4-914B-B284457E7109}"/>
              </a:ext>
            </a:extLst>
          </p:cNvPr>
          <p:cNvSpPr txBox="1"/>
          <p:nvPr/>
        </p:nvSpPr>
        <p:spPr>
          <a:xfrm>
            <a:off x="1093958" y="1130046"/>
            <a:ext cx="49786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ru-RU" sz="2400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Helvetica Neue"/>
              </a:rPr>
              <a:t>Ассоциации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 — это следы в нашей памяти, благодаря которым у нас сформировано или формируется представление о каких-то предметах. 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2AEB9-61A1-BC19-D015-BF5C877163D6}"/>
              </a:ext>
            </a:extLst>
          </p:cNvPr>
          <p:cNvSpPr txBox="1"/>
          <p:nvPr/>
        </p:nvSpPr>
        <p:spPr>
          <a:xfrm>
            <a:off x="1117340" y="4982748"/>
            <a:ext cx="10565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Сложные психические процессы трактуются через соединение простых элементов (ощущений, представлений).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4186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E4978-055A-731F-3328-6832084F06EA}"/>
              </a:ext>
            </a:extLst>
          </p:cNvPr>
          <p:cNvSpPr txBox="1"/>
          <p:nvPr/>
        </p:nvSpPr>
        <p:spPr>
          <a:xfrm>
            <a:off x="1088765" y="-401217"/>
            <a:ext cx="10014469" cy="663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ru-RU" sz="2400" dirty="0"/>
          </a:p>
          <a:p>
            <a:pPr algn="just">
              <a:lnSpc>
                <a:spcPct val="200000"/>
              </a:lnSpc>
            </a:pPr>
            <a:r>
              <a:rPr lang="ru-RU" sz="2400" dirty="0"/>
              <a:t>Вы считаете, что оперение птицы стало </a:t>
            </a:r>
            <a:r>
              <a:rPr lang="ru-RU" sz="2400" b="1" dirty="0"/>
              <a:t>белым</a:t>
            </a:r>
            <a:r>
              <a:rPr lang="ru-RU" sz="2400" dirty="0"/>
              <a:t> – вам не занимать спокойствия и хладнокровия. В критической ситуации именно вы становитесь опорой и надеждой для других людей, поскольку умеете вовремя собраться и принять правильное, взвешенное решение. Птица стала золотой. Вы настолько оптимистичны, что иногда это граничит с безрассудством. Любая проблема для вас только открывает новые двери, новые возможности. По сути, это неплохо, главное, чтобы вы трезво оценивали свои возможности. </a:t>
            </a:r>
          </a:p>
        </p:txBody>
      </p:sp>
    </p:spTree>
    <p:extLst>
      <p:ext uri="{BB962C8B-B14F-4D97-AF65-F5344CB8AC3E}">
        <p14:creationId xmlns:p14="http://schemas.microsoft.com/office/powerpoint/2010/main" val="3041188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E4978-055A-731F-3328-6832084F06EA}"/>
              </a:ext>
            </a:extLst>
          </p:cNvPr>
          <p:cNvSpPr txBox="1"/>
          <p:nvPr/>
        </p:nvSpPr>
        <p:spPr>
          <a:xfrm>
            <a:off x="1746768" y="1232473"/>
            <a:ext cx="8698463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/>
              <a:t>Птица стала </a:t>
            </a:r>
            <a:r>
              <a:rPr lang="ru-RU" sz="2400" b="1" dirty="0"/>
              <a:t>золотой</a:t>
            </a:r>
            <a:r>
              <a:rPr lang="ru-RU" sz="2400" dirty="0"/>
              <a:t>. Вы настолько оптимистичны, что иногда это граничит с безрассудством. Любая проблема для вас только открывает новые двери, новые возможности. По сути, это неплохо, главное, чтобы вы трезво оценивали свои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20123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A4EAFD8-44FB-5F81-5425-2E5F4F8CF34D}"/>
              </a:ext>
            </a:extLst>
          </p:cNvPr>
          <p:cNvCxnSpPr>
            <a:cxnSpLocks/>
          </p:cNvCxnSpPr>
          <p:nvPr/>
        </p:nvCxnSpPr>
        <p:spPr>
          <a:xfrm flipV="1">
            <a:off x="5894773" y="1151877"/>
            <a:ext cx="0" cy="51756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0EE02EC-D5A9-60A6-77E2-AD2BECA2DCDB}"/>
              </a:ext>
            </a:extLst>
          </p:cNvPr>
          <p:cNvCxnSpPr>
            <a:cxnSpLocks/>
          </p:cNvCxnSpPr>
          <p:nvPr/>
        </p:nvCxnSpPr>
        <p:spPr>
          <a:xfrm>
            <a:off x="3020627" y="3739718"/>
            <a:ext cx="574829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4CCD17-1A53-A36D-A336-1CD0097675B7}"/>
              </a:ext>
            </a:extLst>
          </p:cNvPr>
          <p:cNvSpPr txBox="1"/>
          <p:nvPr/>
        </p:nvSpPr>
        <p:spPr>
          <a:xfrm>
            <a:off x="7320749" y="1271170"/>
            <a:ext cx="23348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/>
              <a:t>«Имею и хочу иметь»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63F82-2930-822E-0CF7-B4B44C88E243}"/>
              </a:ext>
            </a:extLst>
          </p:cNvPr>
          <p:cNvSpPr txBox="1"/>
          <p:nvPr/>
        </p:nvSpPr>
        <p:spPr>
          <a:xfrm>
            <a:off x="1393792" y="1271170"/>
            <a:ext cx="2914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«Не имею, но хочу иметь»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965EC-3DC8-DE37-94E1-30EE106B7983}"/>
              </a:ext>
            </a:extLst>
          </p:cNvPr>
          <p:cNvSpPr txBox="1"/>
          <p:nvPr/>
        </p:nvSpPr>
        <p:spPr>
          <a:xfrm>
            <a:off x="2143956" y="5777698"/>
            <a:ext cx="21639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«Имею, но не хочу»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3B601-B122-7E7A-47A5-61FD3C2F4727}"/>
              </a:ext>
            </a:extLst>
          </p:cNvPr>
          <p:cNvSpPr txBox="1"/>
          <p:nvPr/>
        </p:nvSpPr>
        <p:spPr>
          <a:xfrm>
            <a:off x="7320749" y="5777698"/>
            <a:ext cx="289633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/>
              <a:t>«Не имею и не хочу иметь»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34425A-EE22-500B-8BC5-0DBDBC7A960C}"/>
              </a:ext>
            </a:extLst>
          </p:cNvPr>
          <p:cNvSpPr txBox="1"/>
          <p:nvPr/>
        </p:nvSpPr>
        <p:spPr>
          <a:xfrm>
            <a:off x="402822" y="26883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Лист делится на 4 части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A55E5A-0629-F6E7-FF12-B502A3B78A9D}"/>
              </a:ext>
            </a:extLst>
          </p:cNvPr>
          <p:cNvSpPr txBox="1"/>
          <p:nvPr/>
        </p:nvSpPr>
        <p:spPr>
          <a:xfrm>
            <a:off x="2952193" y="1902564"/>
            <a:ext cx="21639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</a:p>
          <a:p>
            <a:r>
              <a:rPr lang="ru-RU" dirty="0"/>
              <a:t>2.</a:t>
            </a:r>
          </a:p>
          <a:p>
            <a:r>
              <a:rPr lang="ru-RU" dirty="0"/>
              <a:t>3.</a:t>
            </a:r>
          </a:p>
          <a:p>
            <a:r>
              <a:rPr lang="ru-RU" dirty="0"/>
              <a:t>4.</a:t>
            </a:r>
          </a:p>
          <a:p>
            <a:r>
              <a:rPr lang="ru-RU" dirty="0"/>
              <a:t>5.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F8114A-E0B8-F87C-B863-806141BE3724}"/>
              </a:ext>
            </a:extLst>
          </p:cNvPr>
          <p:cNvSpPr txBox="1"/>
          <p:nvPr/>
        </p:nvSpPr>
        <p:spPr>
          <a:xfrm>
            <a:off x="6249880" y="1902564"/>
            <a:ext cx="21639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</a:p>
          <a:p>
            <a:r>
              <a:rPr lang="ru-RU" dirty="0"/>
              <a:t>2.</a:t>
            </a:r>
          </a:p>
          <a:p>
            <a:r>
              <a:rPr lang="ru-RU" dirty="0"/>
              <a:t>3.</a:t>
            </a:r>
          </a:p>
          <a:p>
            <a:r>
              <a:rPr lang="ru-RU" dirty="0"/>
              <a:t>4.</a:t>
            </a:r>
          </a:p>
          <a:p>
            <a:r>
              <a:rPr lang="ru-RU" dirty="0"/>
              <a:t>5.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DC4845-029B-B414-1301-1BBD85619FA2}"/>
              </a:ext>
            </a:extLst>
          </p:cNvPr>
          <p:cNvSpPr txBox="1"/>
          <p:nvPr/>
        </p:nvSpPr>
        <p:spPr>
          <a:xfrm>
            <a:off x="3020627" y="3940543"/>
            <a:ext cx="21639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</a:p>
          <a:p>
            <a:r>
              <a:rPr lang="ru-RU" dirty="0"/>
              <a:t>2.</a:t>
            </a:r>
          </a:p>
          <a:p>
            <a:r>
              <a:rPr lang="ru-RU" dirty="0"/>
              <a:t>3.</a:t>
            </a:r>
          </a:p>
          <a:p>
            <a:r>
              <a:rPr lang="ru-RU" dirty="0"/>
              <a:t>4.</a:t>
            </a:r>
          </a:p>
          <a:p>
            <a:r>
              <a:rPr lang="ru-RU" dirty="0"/>
              <a:t>5.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7AF260-C3CA-374E-D962-E90A23A9EC8C}"/>
              </a:ext>
            </a:extLst>
          </p:cNvPr>
          <p:cNvSpPr txBox="1"/>
          <p:nvPr/>
        </p:nvSpPr>
        <p:spPr>
          <a:xfrm>
            <a:off x="6297228" y="3940543"/>
            <a:ext cx="21639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</a:p>
          <a:p>
            <a:r>
              <a:rPr lang="ru-RU" dirty="0"/>
              <a:t>2.</a:t>
            </a:r>
          </a:p>
          <a:p>
            <a:r>
              <a:rPr lang="ru-RU" dirty="0"/>
              <a:t>3.</a:t>
            </a:r>
          </a:p>
          <a:p>
            <a:r>
              <a:rPr lang="ru-RU" dirty="0"/>
              <a:t>4.</a:t>
            </a:r>
          </a:p>
          <a:p>
            <a:r>
              <a:rPr lang="ru-RU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7881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A4EAFD8-44FB-5F81-5425-2E5F4F8CF34D}"/>
              </a:ext>
            </a:extLst>
          </p:cNvPr>
          <p:cNvCxnSpPr>
            <a:cxnSpLocks/>
          </p:cNvCxnSpPr>
          <p:nvPr/>
        </p:nvCxnSpPr>
        <p:spPr>
          <a:xfrm flipV="1">
            <a:off x="5894773" y="1151877"/>
            <a:ext cx="0" cy="51756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0EE02EC-D5A9-60A6-77E2-AD2BECA2DCDB}"/>
              </a:ext>
            </a:extLst>
          </p:cNvPr>
          <p:cNvCxnSpPr>
            <a:cxnSpLocks/>
          </p:cNvCxnSpPr>
          <p:nvPr/>
        </p:nvCxnSpPr>
        <p:spPr>
          <a:xfrm>
            <a:off x="3020627" y="3739718"/>
            <a:ext cx="574829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4CCD17-1A53-A36D-A336-1CD0097675B7}"/>
              </a:ext>
            </a:extLst>
          </p:cNvPr>
          <p:cNvSpPr txBox="1"/>
          <p:nvPr/>
        </p:nvSpPr>
        <p:spPr>
          <a:xfrm>
            <a:off x="7320749" y="1271170"/>
            <a:ext cx="233482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/>
              <a:t>«Имею и хочу иметь»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63F82-2930-822E-0CF7-B4B44C88E243}"/>
              </a:ext>
            </a:extLst>
          </p:cNvPr>
          <p:cNvSpPr txBox="1"/>
          <p:nvPr/>
        </p:nvSpPr>
        <p:spPr>
          <a:xfrm>
            <a:off x="1393792" y="1271170"/>
            <a:ext cx="2914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«Не имею, но хочу иметь»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4965EC-3DC8-DE37-94E1-30EE106B7983}"/>
              </a:ext>
            </a:extLst>
          </p:cNvPr>
          <p:cNvSpPr txBox="1"/>
          <p:nvPr/>
        </p:nvSpPr>
        <p:spPr>
          <a:xfrm>
            <a:off x="2143956" y="5777698"/>
            <a:ext cx="216393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«Имею, но не хочу»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3B601-B122-7E7A-47A5-61FD3C2F4727}"/>
              </a:ext>
            </a:extLst>
          </p:cNvPr>
          <p:cNvSpPr txBox="1"/>
          <p:nvPr/>
        </p:nvSpPr>
        <p:spPr>
          <a:xfrm>
            <a:off x="7320749" y="5777698"/>
            <a:ext cx="289633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/>
              <a:t>«Не имею и не хочу иметь»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D2E18-C6D3-5AC4-0C61-F0E457BD8B93}"/>
              </a:ext>
            </a:extLst>
          </p:cNvPr>
          <p:cNvSpPr txBox="1"/>
          <p:nvPr/>
        </p:nvSpPr>
        <p:spPr>
          <a:xfrm>
            <a:off x="6413010" y="2299279"/>
            <a:ext cx="2137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ценности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ABBAD-202D-D9E8-EBAD-1A7A35D681A4}"/>
              </a:ext>
            </a:extLst>
          </p:cNvPr>
          <p:cNvSpPr txBox="1"/>
          <p:nvPr/>
        </p:nvSpPr>
        <p:spPr>
          <a:xfrm>
            <a:off x="1925341" y="2299279"/>
            <a:ext cx="33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потребности и цели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BB5A8-18E0-365D-33D0-B7D9170F14DC}"/>
              </a:ext>
            </a:extLst>
          </p:cNvPr>
          <p:cNvSpPr txBox="1"/>
          <p:nvPr/>
        </p:nvSpPr>
        <p:spPr>
          <a:xfrm>
            <a:off x="3335228" y="4595701"/>
            <a:ext cx="1766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проблемы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26CB4-7D37-C2E8-E3A4-81F44383613A}"/>
              </a:ext>
            </a:extLst>
          </p:cNvPr>
          <p:cNvSpPr txBox="1"/>
          <p:nvPr/>
        </p:nvSpPr>
        <p:spPr>
          <a:xfrm>
            <a:off x="6413010" y="459886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страхи</a:t>
            </a:r>
          </a:p>
        </p:txBody>
      </p:sp>
    </p:spTree>
    <p:extLst>
      <p:ext uri="{BB962C8B-B14F-4D97-AF65-F5344CB8AC3E}">
        <p14:creationId xmlns:p14="http://schemas.microsoft.com/office/powerpoint/2010/main" val="3222380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75269D-FE22-169A-267A-245B6D1A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" y="613686"/>
            <a:ext cx="10757703" cy="563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47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7F8E7D-D015-484A-9304-37842B421984}"/>
              </a:ext>
            </a:extLst>
          </p:cNvPr>
          <p:cNvSpPr/>
          <p:nvPr/>
        </p:nvSpPr>
        <p:spPr>
          <a:xfrm>
            <a:off x="4536251" y="66269"/>
            <a:ext cx="31244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4400" spc="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РЕСУРС</a:t>
            </a:r>
            <a:r>
              <a:rPr lang="ru-RU" sz="4400" cap="none" spc="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D923AB-ACEE-4C94-BB24-C8AD5A8438F1}"/>
              </a:ext>
            </a:extLst>
          </p:cNvPr>
          <p:cNvSpPr/>
          <p:nvPr/>
        </p:nvSpPr>
        <p:spPr>
          <a:xfrm rot="16200000">
            <a:off x="-1496787" y="3174180"/>
            <a:ext cx="54847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Ассоциации к </a:t>
            </a:r>
          </a:p>
          <a:p>
            <a:pPr algn="ctr"/>
            <a:r>
              <a:rPr lang="ru-RU" sz="3600" cap="none" spc="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слову</a:t>
            </a:r>
            <a:endParaRPr lang="ru-RU" sz="3600" b="1" cap="none" spc="600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ACFA4B-A37A-2159-8703-6F6FDD1B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04" y="1149720"/>
            <a:ext cx="7664188" cy="523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81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78AE447-560A-4196-A491-A19B3325BE08}"/>
              </a:ext>
            </a:extLst>
          </p:cNvPr>
          <p:cNvGraphicFramePr>
            <a:graphicFrameLocks noGrp="1"/>
          </p:cNvGraphicFramePr>
          <p:nvPr/>
        </p:nvGraphicFramePr>
        <p:xfrm>
          <a:off x="692458" y="1467533"/>
          <a:ext cx="10901780" cy="4611832"/>
        </p:xfrm>
        <a:graphic>
          <a:graphicData uri="http://schemas.openxmlformats.org/drawingml/2006/table">
            <a:tbl>
              <a:tblPr/>
              <a:tblGrid>
                <a:gridCol w="2180356">
                  <a:extLst>
                    <a:ext uri="{9D8B030D-6E8A-4147-A177-3AD203B41FA5}">
                      <a16:colId xmlns:a16="http://schemas.microsoft.com/office/drawing/2014/main" val="2307767279"/>
                    </a:ext>
                  </a:extLst>
                </a:gridCol>
                <a:gridCol w="2180356">
                  <a:extLst>
                    <a:ext uri="{9D8B030D-6E8A-4147-A177-3AD203B41FA5}">
                      <a16:colId xmlns:a16="http://schemas.microsoft.com/office/drawing/2014/main" val="4081239154"/>
                    </a:ext>
                  </a:extLst>
                </a:gridCol>
                <a:gridCol w="2180356">
                  <a:extLst>
                    <a:ext uri="{9D8B030D-6E8A-4147-A177-3AD203B41FA5}">
                      <a16:colId xmlns:a16="http://schemas.microsoft.com/office/drawing/2014/main" val="1125655729"/>
                    </a:ext>
                  </a:extLst>
                </a:gridCol>
                <a:gridCol w="2180356">
                  <a:extLst>
                    <a:ext uri="{9D8B030D-6E8A-4147-A177-3AD203B41FA5}">
                      <a16:colId xmlns:a16="http://schemas.microsoft.com/office/drawing/2014/main" val="3408360314"/>
                    </a:ext>
                  </a:extLst>
                </a:gridCol>
                <a:gridCol w="2180356">
                  <a:extLst>
                    <a:ext uri="{9D8B030D-6E8A-4147-A177-3AD203B41FA5}">
                      <a16:colId xmlns:a16="http://schemas.microsoft.com/office/drawing/2014/main" val="1491160527"/>
                    </a:ext>
                  </a:extLst>
                </a:gridCol>
              </a:tblGrid>
              <a:tr h="1509704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 столбец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 столбец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3 столбец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 столбец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 столбец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61311"/>
                  </a:ext>
                </a:extLst>
              </a:tr>
              <a:tr h="3102128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Уровень реальности</a:t>
                      </a:r>
                      <a:r>
                        <a:rPr lang="ru-RU">
                          <a:effectLst/>
                        </a:rPr>
                        <a:t> —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что на поверхности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Уровень разума</a:t>
                      </a:r>
                      <a:r>
                        <a:rPr lang="ru-RU">
                          <a:effectLst/>
                        </a:rPr>
                        <a:t> —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что я об этом думаю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на самом деле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Уровень чувств</a:t>
                      </a:r>
                      <a:r>
                        <a:rPr lang="ru-RU">
                          <a:effectLst/>
                        </a:rPr>
                        <a:t> —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что я чувствую в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связи с этим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на самом деле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Корень проблемы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или самые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значимые вопросы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Ключ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b="1" dirty="0">
                          <a:effectLst/>
                        </a:rPr>
                        <a:t>бессознательного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1649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53D4904-2797-4F3F-8A8E-7E1E7D17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748" y="488558"/>
            <a:ext cx="6553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Общая расшифровка выглядит так: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29E729-57F2-C248-00AD-BDF4D4A20760}"/>
              </a:ext>
            </a:extLst>
          </p:cNvPr>
          <p:cNvSpPr txBox="1"/>
          <p:nvPr/>
        </p:nvSpPr>
        <p:spPr>
          <a:xfrm>
            <a:off x="699486" y="1443841"/>
            <a:ext cx="107930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4A4A4A"/>
                </a:solidFill>
                <a:effectLst/>
                <a:latin typeface="Georgia" panose="02040502050405020303" pitchFamily="18" charset="0"/>
              </a:rPr>
              <a:t>Ресурс</a:t>
            </a:r>
          </a:p>
          <a:p>
            <a:pPr algn="l"/>
            <a:endParaRPr lang="ru-RU" sz="2800" b="1" dirty="0">
              <a:solidFill>
                <a:srgbClr val="4A4A4A"/>
              </a:solidFill>
              <a:latin typeface="Georgia" panose="02040502050405020303" pitchFamily="18" charset="0"/>
            </a:endParaRPr>
          </a:p>
          <a:p>
            <a:pPr algn="l"/>
            <a:endParaRPr lang="ru-RU" sz="2800" b="1" dirty="0">
              <a:solidFill>
                <a:srgbClr val="4A4A4A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800" i="0" dirty="0">
                <a:solidFill>
                  <a:srgbClr val="4A4A4A"/>
                </a:solidFill>
                <a:effectLst/>
                <a:latin typeface="Georgia" panose="02040502050405020303" pitchFamily="18" charset="0"/>
              </a:rPr>
              <a:t>https://wordscloud.pythonanywhere.com/</a:t>
            </a:r>
            <a:endParaRPr lang="ru-RU" sz="2800" b="1" i="0" dirty="0">
              <a:solidFill>
                <a:srgbClr val="4A4A4A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17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6A45B-1F04-2749-17EE-729FFFE0C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975" y="2471738"/>
            <a:ext cx="9866050" cy="391127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5000" dirty="0">
                <a:solidFill>
                  <a:schemeClr val="accent1">
                    <a:lumMod val="75000"/>
                  </a:schemeClr>
                </a:solidFill>
                <a:latin typeface="Allegretto Script One" panose="03000605070000090002" pitchFamily="66" charset="-52"/>
              </a:rPr>
              <a:t>Благодарю </a:t>
            </a:r>
            <a:br>
              <a:rPr lang="ru-RU" sz="15000" dirty="0">
                <a:solidFill>
                  <a:schemeClr val="accent1">
                    <a:lumMod val="75000"/>
                  </a:schemeClr>
                </a:solidFill>
                <a:latin typeface="Allegretto Script One" panose="03000605070000090002" pitchFamily="66" charset="-52"/>
              </a:rPr>
            </a:br>
            <a:r>
              <a:rPr lang="ru-RU" sz="15000" dirty="0">
                <a:solidFill>
                  <a:schemeClr val="accent1">
                    <a:lumMod val="75000"/>
                  </a:schemeClr>
                </a:solidFill>
                <a:latin typeface="Allegretto Script One" panose="03000605070000090002" pitchFamily="66" charset="-52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2511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9810E-028D-DCA6-6E2F-296F2AB3AF7E}"/>
              </a:ext>
            </a:extLst>
          </p:cNvPr>
          <p:cNvSpPr txBox="1"/>
          <p:nvPr/>
        </p:nvSpPr>
        <p:spPr>
          <a:xfrm>
            <a:off x="685798" y="1516601"/>
            <a:ext cx="42413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Ассоциации – это прямая проекция того, что таится в неизведанных глубинах подсознания. </a:t>
            </a:r>
          </a:p>
          <a:p>
            <a:pPr algn="just"/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7853C7-1EF5-E32E-36F6-62134414F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88" y="523782"/>
            <a:ext cx="6107840" cy="343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CE3B4-C96F-AC5D-C159-E25A1231B397}"/>
              </a:ext>
            </a:extLst>
          </p:cNvPr>
          <p:cNvSpPr txBox="1"/>
          <p:nvPr/>
        </p:nvSpPr>
        <p:spPr>
          <a:xfrm>
            <a:off x="685798" y="4366892"/>
            <a:ext cx="107220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 свободных ассоциаций активно используется в психоанализе. Суть метода в том, что человек бессознательно дает ассоциативную связь на стимульное слово теми словами, которые описывают его проблему. </a:t>
            </a:r>
          </a:p>
        </p:txBody>
      </p:sp>
    </p:spTree>
    <p:extLst>
      <p:ext uri="{BB962C8B-B14F-4D97-AF65-F5344CB8AC3E}">
        <p14:creationId xmlns:p14="http://schemas.microsoft.com/office/powerpoint/2010/main" val="201753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BE872-542E-26E6-9C60-CA96DF31B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0" y="1"/>
            <a:ext cx="8972939" cy="6785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4A2600-39ED-68C1-9B06-861DCBAE8813}"/>
              </a:ext>
            </a:extLst>
          </p:cNvPr>
          <p:cNvSpPr txBox="1"/>
          <p:nvPr/>
        </p:nvSpPr>
        <p:spPr>
          <a:xfrm>
            <a:off x="818762" y="425772"/>
            <a:ext cx="6113883" cy="424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Ассоциативное мышление позволяет нам мыслить </a:t>
            </a:r>
          </a:p>
          <a:p>
            <a:pPr algn="just">
              <a:lnSpc>
                <a:spcPct val="150000"/>
              </a:lnSpc>
            </a:pPr>
            <a:r>
              <a:rPr lang="ru-RU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нестандартно, без </a:t>
            </a:r>
          </a:p>
          <a:p>
            <a:pPr algn="just">
              <a:lnSpc>
                <a:spcPct val="150000"/>
              </a:lnSpc>
            </a:pPr>
            <a:r>
              <a:rPr lang="ru-RU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клише и шаблонов</a:t>
            </a: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, </a:t>
            </a:r>
          </a:p>
          <a:p>
            <a:pPr algn="just">
              <a:lnSpc>
                <a:spcPct val="150000"/>
              </a:lnSpc>
            </a:pPr>
            <a:endParaRPr lang="ru-RU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  <a:p>
            <a:pPr algn="just">
              <a:lnSpc>
                <a:spcPct val="150000"/>
              </a:lnSpc>
            </a:pPr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но не только.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9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B64A6-B99A-D7E2-6524-891616927B51}"/>
              </a:ext>
            </a:extLst>
          </p:cNvPr>
          <p:cNvSpPr txBox="1"/>
          <p:nvPr/>
        </p:nvSpPr>
        <p:spPr>
          <a:xfrm>
            <a:off x="585496" y="1200510"/>
            <a:ext cx="6095222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Мы начинаем строить связи, которых, казалось бы, нет. Ищем лазейки через новые образы. Так создаются новые фантазийные миры, где соседствуют</a:t>
            </a:r>
            <a:b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на первый взгляд противоположные явления. Но в них есть логика автора, ассоциативный ряд, который он может показать.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80D36C-EAAE-6864-929A-BC4102666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82" y="1129923"/>
            <a:ext cx="4993433" cy="4993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16EB9-4E90-6B6A-6F40-47DAF70AAE4F}"/>
              </a:ext>
            </a:extLst>
          </p:cNvPr>
          <p:cNvSpPr txBox="1"/>
          <p:nvPr/>
        </p:nvSpPr>
        <p:spPr>
          <a:xfrm>
            <a:off x="585496" y="734644"/>
            <a:ext cx="77490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Способствует развитию воображения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28604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545348-54E0-F5A9-1BA2-8F2C55871CBC}"/>
              </a:ext>
            </a:extLst>
          </p:cNvPr>
          <p:cNvSpPr txBox="1"/>
          <p:nvPr/>
        </p:nvSpPr>
        <p:spPr>
          <a:xfrm>
            <a:off x="653921" y="1663712"/>
            <a:ext cx="554160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Почему одни из нас в сложной ситуации паникуют, а другие ищут пути решения? 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Дело в образе мышления и возможности выстроить ассоциации. 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Одна девушка, порвав колготки на левой ноге, уедет расстроенная домой или тихо сядет в уголочке, чтоб никто не заметил, а другая порвет их еще и на правой ноге, вспомнив образ бунтарки Харли Квин, и повеселится от души.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35095-49B4-B9B1-15DA-7E0354433372}"/>
              </a:ext>
            </a:extLst>
          </p:cNvPr>
          <p:cNvSpPr txBox="1"/>
          <p:nvPr/>
        </p:nvSpPr>
        <p:spPr>
          <a:xfrm>
            <a:off x="1201316" y="959794"/>
            <a:ext cx="9948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Улучшает адаптацию к новым, нестандартным ситуациям.</a:t>
            </a:r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C3689A-1A72-3B72-F5BD-22DAE4455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600"/>
          <a:stretch/>
        </p:blipFill>
        <p:spPr>
          <a:xfrm flipH="1">
            <a:off x="6579690" y="2000541"/>
            <a:ext cx="4958389" cy="326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2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7315D-DFC1-967E-FA85-6DEE644FE50A}"/>
              </a:ext>
            </a:extLst>
          </p:cNvPr>
          <p:cNvSpPr txBox="1"/>
          <p:nvPr/>
        </p:nvSpPr>
        <p:spPr>
          <a:xfrm>
            <a:off x="1024713" y="1351508"/>
            <a:ext cx="53585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В книге «Суперпамять» автор Тони </a:t>
            </a:r>
            <a:r>
              <a:rPr lang="ru-RU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Бьюзен</a:t>
            </a: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предлагает использовать ассоциации, для того чтобы быстрее и лучше запоминать информацию. 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Чтобы новое понятие укоренилось в нашей памяти, мы должны провести связь с тем, что нам уже знакомо, через ассоциацию. 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65244-22B3-92C1-17DD-F6EBC015FAA6}"/>
              </a:ext>
            </a:extLst>
          </p:cNvPr>
          <p:cNvSpPr txBox="1"/>
          <p:nvPr/>
        </p:nvSpPr>
        <p:spPr>
          <a:xfrm>
            <a:off x="940059" y="58511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Улучшает объем памяти.</a:t>
            </a:r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5F7D5-0606-9BEB-71D5-2CC8ABA4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93" y="473178"/>
            <a:ext cx="5358591" cy="387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CDD094-685D-611E-C111-FCC8BAB06F17}"/>
              </a:ext>
            </a:extLst>
          </p:cNvPr>
          <p:cNvSpPr txBox="1"/>
          <p:nvPr/>
        </p:nvSpPr>
        <p:spPr>
          <a:xfrm>
            <a:off x="1024713" y="5425623"/>
            <a:ext cx="10545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Потому что наша память устроена так, что запоминать то, что связано между собой, проще.</a:t>
            </a:r>
          </a:p>
        </p:txBody>
      </p:sp>
    </p:spTree>
    <p:extLst>
      <p:ext uri="{BB962C8B-B14F-4D97-AF65-F5344CB8AC3E}">
        <p14:creationId xmlns:p14="http://schemas.microsoft.com/office/powerpoint/2010/main" val="33409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7315D-DFC1-967E-FA85-6DEE644FE50A}"/>
              </a:ext>
            </a:extLst>
          </p:cNvPr>
          <p:cNvSpPr txBox="1"/>
          <p:nvPr/>
        </p:nvSpPr>
        <p:spPr>
          <a:xfrm>
            <a:off x="940059" y="1519459"/>
            <a:ext cx="56466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Советский физиолог, профессор                  П.К. Анохин говорил, что возможности мозга по формированию ассоциативных связей намного превосходят его возможности по хранению информации.</a:t>
            </a:r>
          </a:p>
          <a:p>
            <a:pPr algn="just"/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Таким образом, принцип ассоциативного мышления лежит в основе работы мозга. И чем больше мы развиваем это мышление, тем лучше функционирует мозг.</a:t>
            </a:r>
          </a:p>
          <a:p>
            <a:pPr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65244-22B3-92C1-17DD-F6EBC015FAA6}"/>
              </a:ext>
            </a:extLst>
          </p:cNvPr>
          <p:cNvSpPr txBox="1"/>
          <p:nvPr/>
        </p:nvSpPr>
        <p:spPr>
          <a:xfrm>
            <a:off x="940059" y="706408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 Neue"/>
              </a:rPr>
              <a:t> Стимулирует работу мозга.</a:t>
            </a:r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Helvetica Neu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983FE-23A4-7DDE-50F9-747ABFF8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39" y="1928108"/>
            <a:ext cx="4774226" cy="300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234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2291</Words>
  <Application>Microsoft Office PowerPoint</Application>
  <PresentationFormat>Широкоэкранный</PresentationFormat>
  <Paragraphs>280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Allegretto Script One</vt:lpstr>
      <vt:lpstr>-apple-system</vt:lpstr>
      <vt:lpstr>Arial</vt:lpstr>
      <vt:lpstr>Calibri</vt:lpstr>
      <vt:lpstr>Calibri Light</vt:lpstr>
      <vt:lpstr>Georgia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«Ради чего стоит жить на белом свете»</dc:title>
  <dc:creator>Надежда Гамалий</dc:creator>
  <cp:lastModifiedBy>User</cp:lastModifiedBy>
  <cp:revision>16</cp:revision>
  <dcterms:created xsi:type="dcterms:W3CDTF">2021-01-24T06:06:23Z</dcterms:created>
  <dcterms:modified xsi:type="dcterms:W3CDTF">2024-04-26T11:52:40Z</dcterms:modified>
</cp:coreProperties>
</file>